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78" r:id="rId2"/>
    <p:sldId id="256" r:id="rId3"/>
    <p:sldId id="257" r:id="rId4"/>
    <p:sldId id="259" r:id="rId5"/>
    <p:sldId id="258" r:id="rId6"/>
    <p:sldId id="271" r:id="rId7"/>
    <p:sldId id="265" r:id="rId8"/>
    <p:sldId id="267" r:id="rId9"/>
    <p:sldId id="268" r:id="rId10"/>
    <p:sldId id="261" r:id="rId11"/>
    <p:sldId id="264" r:id="rId12"/>
    <p:sldId id="263" r:id="rId13"/>
    <p:sldId id="287" r:id="rId14"/>
    <p:sldId id="270" r:id="rId15"/>
    <p:sldId id="269" r:id="rId16"/>
    <p:sldId id="262" r:id="rId17"/>
    <p:sldId id="275" r:id="rId18"/>
    <p:sldId id="274" r:id="rId19"/>
    <p:sldId id="272" r:id="rId20"/>
    <p:sldId id="273" r:id="rId21"/>
    <p:sldId id="276" r:id="rId22"/>
    <p:sldId id="286" r:id="rId23"/>
    <p:sldId id="280" r:id="rId24"/>
    <p:sldId id="283" r:id="rId25"/>
    <p:sldId id="281" r:id="rId26"/>
    <p:sldId id="284" r:id="rId27"/>
    <p:sldId id="282" r:id="rId28"/>
    <p:sldId id="285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88327" autoAdjust="0"/>
  </p:normalViewPr>
  <p:slideViewPr>
    <p:cSldViewPr>
      <p:cViewPr varScale="1">
        <p:scale>
          <a:sx n="65" d="100"/>
          <a:sy n="65" d="100"/>
        </p:scale>
        <p:origin x="-15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15.05.2019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15.05.2019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15.05.2019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15.05.2019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15.05.2019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15.05.2019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15.05.2019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15.05.2019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15.05.2019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15.05.2019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15.05.2019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15.05.2019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 smtClean="0"/>
              <a:t>Основы проектной деятельности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5409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dirty="0" smtClean="0">
                <a:cs typeface="Arial" pitchFamily="34" charset="0"/>
              </a:rPr>
              <a:t>Виды проектов</a:t>
            </a:r>
            <a:br>
              <a:rPr lang="ru-RU" sz="4400" dirty="0" smtClean="0">
                <a:cs typeface="Arial" pitchFamily="34" charset="0"/>
              </a:rPr>
            </a:br>
            <a:r>
              <a:rPr lang="ru-RU" sz="2700" dirty="0" smtClean="0">
                <a:solidFill>
                  <a:srgbClr val="FF0000"/>
                </a:solidFill>
                <a:latin typeface="+mn-lt"/>
              </a:rPr>
              <a:t>По ведущему виду деятельности: </a:t>
            </a:r>
            <a:br>
              <a:rPr lang="ru-RU" sz="2700" dirty="0" smtClean="0">
                <a:solidFill>
                  <a:srgbClr val="FF0000"/>
                </a:solidFill>
                <a:latin typeface="+mn-lt"/>
              </a:rPr>
            </a:br>
            <a:endParaRPr lang="ru-RU" sz="2700" dirty="0">
              <a:solidFill>
                <a:srgbClr val="FF0000"/>
              </a:solidFill>
              <a:latin typeface="+mn-lt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357158" y="1428736"/>
          <a:ext cx="8715436" cy="50532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3528"/>
                <a:gridCol w="5221908"/>
              </a:tblGrid>
              <a:tr h="35719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204433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Исследовательские проекты 	</a:t>
                      </a:r>
                    </a:p>
                    <a:p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Предполагают доказательство или опровержение какой либо гипотезы, проведение экспериментов, научное описание изучаемых явлений. 	</a:t>
                      </a:r>
                    </a:p>
                    <a:p>
                      <a:pPr algn="l"/>
                      <a:endParaRPr lang="ru-RU" sz="2400" dirty="0"/>
                    </a:p>
                  </a:txBody>
                  <a:tcPr/>
                </a:tc>
              </a:tr>
              <a:tr h="236883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Практико-ориентированные проекты 	</a:t>
                      </a:r>
                    </a:p>
                    <a:p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Направлены на решение практических задач, результат выполнения проекта – конкретный полезный предмет, модель, учебное пособие и т.д. 	</a:t>
                      </a:r>
                    </a:p>
                    <a:p>
                      <a:endParaRPr lang="ru-RU" sz="2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Основные отличие проекта от исследования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357158" y="1643050"/>
          <a:ext cx="8786842" cy="4972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27303"/>
                <a:gridCol w="4759539"/>
              </a:tblGrid>
              <a:tr h="960989">
                <a:tc>
                  <a:txBody>
                    <a:bodyPr/>
                    <a:lstStyle/>
                    <a:p>
                      <a:r>
                        <a:rPr lang="ru-RU" sz="2200" dirty="0" smtClean="0"/>
                        <a:t>Проектная деятельность</a:t>
                      </a:r>
                      <a:endParaRPr lang="ru-RU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200" dirty="0" smtClean="0"/>
                        <a:t>Учебно-исследовательская деятельность</a:t>
                      </a:r>
                      <a:endParaRPr lang="ru-RU" sz="2200" dirty="0"/>
                    </a:p>
                  </a:txBody>
                  <a:tcPr/>
                </a:tc>
              </a:tr>
              <a:tr h="2214452">
                <a:tc>
                  <a:txBody>
                    <a:bodyPr/>
                    <a:lstStyle/>
                    <a:p>
                      <a:r>
                        <a:rPr lang="ru-RU" sz="2200" dirty="0" smtClean="0"/>
                        <a:t>Деятельность направлена на получение конкретного позитивного результата – продукта, который можно реально предъявить. </a:t>
                      </a:r>
                      <a:endParaRPr lang="ru-RU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200" dirty="0" smtClean="0"/>
                        <a:t>Деятельность направлена на решение проблемы. Отрицательный результат («проблема </a:t>
                      </a:r>
                      <a:r>
                        <a:rPr lang="ru-RU" sz="2200" dirty="0" err="1" smtClean="0"/>
                        <a:t>нерешаема</a:t>
                      </a:r>
                      <a:r>
                        <a:rPr lang="ru-RU" sz="2200" dirty="0" smtClean="0"/>
                        <a:t>») – тоже результат.</a:t>
                      </a:r>
                      <a:endParaRPr lang="ru-RU" sz="2200" dirty="0"/>
                    </a:p>
                  </a:txBody>
                  <a:tcPr/>
                </a:tc>
              </a:tr>
              <a:tr h="1796631">
                <a:tc>
                  <a:txBody>
                    <a:bodyPr/>
                    <a:lstStyle/>
                    <a:p>
                      <a:r>
                        <a:rPr lang="ru-RU" sz="2200" dirty="0" smtClean="0"/>
                        <a:t>Замысел (представление о продукте) и конечный продукт должны совпадать в основных параметрах</a:t>
                      </a:r>
                      <a:endParaRPr lang="ru-RU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200" dirty="0" smtClean="0"/>
                        <a:t>В основе деятельности лежит формулирование и проверка гипотезы.</a:t>
                      </a:r>
                      <a:endParaRPr lang="ru-RU" sz="2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121442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dirty="0" smtClean="0"/>
              <a:t>Виды проектов</a:t>
            </a:r>
            <a:br>
              <a:rPr lang="ru-RU" dirty="0" smtClean="0"/>
            </a:br>
            <a:r>
              <a:rPr lang="ru-RU" sz="2700" dirty="0" smtClean="0">
                <a:solidFill>
                  <a:srgbClr val="FF0000"/>
                </a:solidFill>
              </a:rPr>
              <a:t>По ведущему виду деятельности: </a:t>
            </a:r>
            <a:br>
              <a:rPr lang="ru-RU" sz="2700" dirty="0" smtClean="0">
                <a:solidFill>
                  <a:srgbClr val="FF0000"/>
                </a:solidFill>
              </a:rPr>
            </a:br>
            <a:endParaRPr lang="ru-RU" sz="2700" dirty="0">
              <a:solidFill>
                <a:srgbClr val="FF0000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quarter" idx="1"/>
          </p:nvPr>
        </p:nvGraphicFramePr>
        <p:xfrm>
          <a:off x="1000068" y="1230397"/>
          <a:ext cx="8143932" cy="52568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94563"/>
                <a:gridCol w="4949369"/>
              </a:tblGrid>
              <a:tr h="35688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75168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Информационные проекты 	</a:t>
                      </a:r>
                    </a:p>
                    <a:p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Направлены на сбор информации о каком-либо предмете или явлении (например проведение опроса школьников для публикации в школьной газете и т .п. 	</a:t>
                      </a:r>
                    </a:p>
                    <a:p>
                      <a:endParaRPr lang="ru-RU" sz="2000" dirty="0"/>
                    </a:p>
                  </a:txBody>
                  <a:tcPr/>
                </a:tc>
              </a:tr>
              <a:tr h="187365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Социальные проекты	</a:t>
                      </a:r>
                    </a:p>
                    <a:p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Под социальным проектом понимают четко сформулированную идею относительно определённой социальной проблемы или направленную на улучшение какого-то аспекта социальной жизни. Но кроме идеи, он должен предложить ещё пути её реализации, ответив на вопросы о том, когда будет реализован, где, в каких масштабах, кто будет главной целевой группой проекта. </a:t>
                      </a:r>
                      <a:endParaRPr lang="ru-RU" sz="2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121442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dirty="0" smtClean="0"/>
              <a:t>Виды проектов</a:t>
            </a:r>
            <a:br>
              <a:rPr lang="ru-RU" dirty="0" smtClean="0"/>
            </a:br>
            <a:r>
              <a:rPr lang="ru-RU" sz="2700" dirty="0" smtClean="0">
                <a:solidFill>
                  <a:srgbClr val="FF0000"/>
                </a:solidFill>
              </a:rPr>
              <a:t>По ведущему виду деятельности: </a:t>
            </a:r>
            <a:br>
              <a:rPr lang="ru-RU" sz="2700" dirty="0" smtClean="0">
                <a:solidFill>
                  <a:srgbClr val="FF0000"/>
                </a:solidFill>
              </a:rPr>
            </a:br>
            <a:endParaRPr lang="ru-RU" sz="2700" dirty="0">
              <a:solidFill>
                <a:srgbClr val="FF0000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quarter" idx="1"/>
          </p:nvPr>
        </p:nvGraphicFramePr>
        <p:xfrm>
          <a:off x="1071538" y="1571612"/>
          <a:ext cx="7786742" cy="423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54450"/>
                <a:gridCol w="4732292"/>
              </a:tblGrid>
              <a:tr h="35688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7365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Творческие проекты 	</a:t>
                      </a:r>
                    </a:p>
                    <a:p>
                      <a:endParaRPr lang="ru-RU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Результатом становится создание литературных произведений , произведения изобразительного или декоративно- прикладного искусства, видеофильмов. 	</a:t>
                      </a:r>
                    </a:p>
                    <a:p>
                      <a:endParaRPr lang="ru-RU" sz="2200" dirty="0"/>
                    </a:p>
                  </a:txBody>
                  <a:tcPr/>
                </a:tc>
              </a:tr>
              <a:tr h="15899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Игровые проекты 	</a:t>
                      </a:r>
                    </a:p>
                    <a:p>
                      <a:endParaRPr lang="ru-RU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Предполагают подготовку какого-либо мероприятия (игры, состязания, викторины, экскурсии и т.п.)	</a:t>
                      </a:r>
                    </a:p>
                    <a:p>
                      <a:endParaRPr lang="ru-RU" sz="2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 smtClean="0"/>
              <a:t>Проект - это пять "П</a:t>
            </a:r>
            <a:r>
              <a:rPr lang="ru-RU" sz="4000" dirty="0" smtClean="0"/>
              <a:t>"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Проблема </a:t>
            </a:r>
          </a:p>
          <a:p>
            <a:r>
              <a:rPr lang="ru-RU" dirty="0" smtClean="0"/>
              <a:t>Проектирование (планирование) </a:t>
            </a:r>
          </a:p>
          <a:p>
            <a:r>
              <a:rPr lang="ru-RU" dirty="0" smtClean="0"/>
              <a:t> Поиск информации</a:t>
            </a:r>
          </a:p>
          <a:p>
            <a:r>
              <a:rPr lang="ru-RU" dirty="0" smtClean="0"/>
              <a:t> Продукт  </a:t>
            </a:r>
          </a:p>
          <a:p>
            <a:r>
              <a:rPr lang="ru-RU" dirty="0" smtClean="0"/>
              <a:t>Презентация </a:t>
            </a:r>
          </a:p>
          <a:p>
            <a:r>
              <a:rPr lang="ru-RU" dirty="0" smtClean="0"/>
              <a:t>Шестое "П" проекта - это его </a:t>
            </a:r>
            <a:r>
              <a:rPr lang="ru-RU" dirty="0" err="1" smtClean="0"/>
              <a:t>портфолио</a:t>
            </a:r>
            <a:r>
              <a:rPr lang="ru-RU" dirty="0" smtClean="0"/>
              <a:t>, т.е. папка, в которой собраны все рабочие материалы, в том числе черновики, дневные планы, отчеты и др.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 smtClean="0"/>
              <a:t>Этапы работы над проектом</a:t>
            </a:r>
            <a:endParaRPr lang="ru-RU" sz="4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42976" y="1447800"/>
            <a:ext cx="7790712" cy="48006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3000" dirty="0" smtClean="0"/>
              <a:t> 1. Постановка проблемы проекта.</a:t>
            </a:r>
          </a:p>
          <a:p>
            <a:pPr>
              <a:buNone/>
            </a:pPr>
            <a:r>
              <a:rPr lang="ru-RU" sz="3000" dirty="0" smtClean="0"/>
              <a:t> 2. Тема проекта.</a:t>
            </a:r>
          </a:p>
          <a:p>
            <a:pPr>
              <a:buNone/>
            </a:pPr>
            <a:r>
              <a:rPr lang="ru-RU" sz="3000" dirty="0" smtClean="0"/>
              <a:t> 3. Цель проекта.</a:t>
            </a:r>
          </a:p>
          <a:p>
            <a:pPr>
              <a:buNone/>
            </a:pPr>
            <a:r>
              <a:rPr lang="ru-RU" sz="3000" dirty="0" smtClean="0"/>
              <a:t> 4. Задачи проекта.</a:t>
            </a:r>
          </a:p>
          <a:p>
            <a:pPr>
              <a:buNone/>
            </a:pPr>
            <a:r>
              <a:rPr lang="ru-RU" sz="3000" dirty="0" smtClean="0"/>
              <a:t> 5. Гипотеза.</a:t>
            </a:r>
          </a:p>
          <a:p>
            <a:pPr>
              <a:buNone/>
            </a:pPr>
            <a:r>
              <a:rPr lang="ru-RU" sz="3000" dirty="0" smtClean="0"/>
              <a:t> 6. План работы (сюда включены методы исследования и средства, которые помогут добиться цели)</a:t>
            </a:r>
          </a:p>
          <a:p>
            <a:pPr>
              <a:buNone/>
            </a:pPr>
            <a:r>
              <a:rPr lang="ru-RU" sz="3000" dirty="0" smtClean="0"/>
              <a:t> 7. Продукт проекта.</a:t>
            </a:r>
          </a:p>
          <a:p>
            <a:pPr>
              <a:buNone/>
            </a:pPr>
            <a:r>
              <a:rPr lang="ru-RU" sz="3000" dirty="0" smtClean="0"/>
              <a:t> 8. Выводы (итог).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Оформление, структура проекта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ru-RU" sz="3000" dirty="0" smtClean="0"/>
              <a:t>титульный лист;</a:t>
            </a:r>
          </a:p>
          <a:p>
            <a:pPr lvl="0"/>
            <a:r>
              <a:rPr lang="ru-RU" sz="3000" dirty="0" smtClean="0"/>
              <a:t>содержание (оглавление);</a:t>
            </a:r>
          </a:p>
          <a:p>
            <a:pPr lvl="0"/>
            <a:r>
              <a:rPr lang="ru-RU" sz="3000" dirty="0" smtClean="0"/>
              <a:t>введение: актуальность работы, цель, задачи, объект исследования, предмет исследования, методы исследования, гипотеза;</a:t>
            </a:r>
          </a:p>
          <a:p>
            <a:pPr lvl="0"/>
            <a:r>
              <a:rPr lang="ru-RU" sz="3000" dirty="0" smtClean="0"/>
              <a:t>основная часть: теоретическая, практическая;</a:t>
            </a:r>
          </a:p>
          <a:p>
            <a:pPr lvl="0"/>
            <a:r>
              <a:rPr lang="ru-RU" sz="3000" dirty="0" smtClean="0"/>
              <a:t>заключение (выводы и предложения);</a:t>
            </a:r>
          </a:p>
          <a:p>
            <a:pPr lvl="0"/>
            <a:r>
              <a:rPr lang="ru-RU" sz="3000" dirty="0" smtClean="0"/>
              <a:t>список использованной литературы;</a:t>
            </a:r>
          </a:p>
          <a:p>
            <a:pPr lvl="0"/>
            <a:r>
              <a:rPr lang="ru-RU" sz="3000" dirty="0" smtClean="0"/>
              <a:t>приложения.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Цель исследовательской работы-</a:t>
            </a:r>
            <a:r>
              <a:rPr lang="ru-RU" dirty="0" smtClean="0"/>
              <a:t> 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643050"/>
            <a:ext cx="7498080" cy="4605350"/>
          </a:xfrm>
        </p:spPr>
        <p:txBody>
          <a:bodyPr>
            <a:normAutofit/>
          </a:bodyPr>
          <a:lstStyle/>
          <a:p>
            <a:r>
              <a:rPr lang="ru-RU" sz="2800" dirty="0" smtClean="0"/>
              <a:t>это желаемый конечный результат, который планирует достичь учащийся в итоге своего исследования в рамках выбранной темы проекта.</a:t>
            </a:r>
          </a:p>
          <a:p>
            <a:r>
              <a:rPr lang="ru-RU" sz="2800" dirty="0" smtClean="0"/>
              <a:t>Цель описывается учащимся простыми словами и одним-двумя предложениями!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Задачи исследовательской работы</a:t>
            </a:r>
            <a:r>
              <a:rPr lang="ru-RU" dirty="0" smtClean="0"/>
              <a:t> -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57224" y="1447800"/>
            <a:ext cx="8286776" cy="4800600"/>
          </a:xfrm>
        </p:spPr>
        <p:txBody>
          <a:bodyPr>
            <a:noAutofit/>
          </a:bodyPr>
          <a:lstStyle/>
          <a:p>
            <a:r>
              <a:rPr lang="ru-RU" sz="2400" dirty="0" smtClean="0"/>
              <a:t> это все последовательные этапы теоретической и экспериментальной работы учащегося с начала до конца, в рамках взятой темы проекта и поставленной цели.</a:t>
            </a:r>
          </a:p>
          <a:p>
            <a:r>
              <a:rPr lang="ru-RU" sz="2400" dirty="0" smtClean="0"/>
              <a:t>Чтобы определить задачи исследовательской работы, нужно последовательно отвечать себе на вопрос </a:t>
            </a:r>
            <a:r>
              <a:rPr lang="ru-RU" sz="2400" dirty="0" smtClean="0">
                <a:solidFill>
                  <a:srgbClr val="FF0000"/>
                </a:solidFill>
              </a:rPr>
              <a:t>«Что нужно сделать, чтобы достичь цели исследования?»</a:t>
            </a:r>
            <a:r>
              <a:rPr lang="ru-RU" sz="2400" dirty="0" smtClean="0"/>
              <a:t> </a:t>
            </a:r>
          </a:p>
          <a:p>
            <a:r>
              <a:rPr lang="ru-RU" sz="2400" dirty="0" smtClean="0"/>
              <a:t>Задачи начинаются со слов: выяснить, изучить, провести, узнать, проанализировать, исследовать, определить, рассмотреть, найти, предложить, выявить, измерить, сравнить, показать, собрать, сделать, составить, обобщить, описать, установить, разработать, познакомиться и т.п.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93978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Объект исследования</a:t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В исследовательской деятельности объектом исследования является не всегда предмет или живое существо, это может быть процесс или явление действительности. </a:t>
            </a:r>
          </a:p>
          <a:p>
            <a:r>
              <a:rPr lang="ru-RU" sz="2800" dirty="0" smtClean="0"/>
              <a:t>Обычно название объекта исследования содержится в ответе на вопрос: </a:t>
            </a:r>
            <a:r>
              <a:rPr lang="ru-RU" sz="2800" i="1" dirty="0" smtClean="0">
                <a:solidFill>
                  <a:srgbClr val="FF0000"/>
                </a:solidFill>
              </a:rPr>
              <a:t>что рассматривается?</a:t>
            </a:r>
            <a:endParaRPr lang="ru-RU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14282" y="642918"/>
            <a:ext cx="8715436" cy="164307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dirty="0" smtClean="0"/>
              <a:t>ПРИМЕРНАЯ</a:t>
            </a:r>
            <a:br>
              <a:rPr lang="ru-RU" sz="2700" dirty="0" smtClean="0"/>
            </a:br>
            <a:r>
              <a:rPr lang="ru-RU" sz="2700" dirty="0" smtClean="0">
                <a:latin typeface="Arial" pitchFamily="34" charset="0"/>
                <a:cs typeface="Arial" pitchFamily="34" charset="0"/>
              </a:rPr>
              <a:t>ОСНОВНАЯ ОБРАЗОВАТЕЛЬНАЯ ПРОГРАММА</a:t>
            </a:r>
            <a:br>
              <a:rPr lang="ru-RU" sz="2700" dirty="0" smtClean="0">
                <a:latin typeface="Arial" pitchFamily="34" charset="0"/>
                <a:cs typeface="Arial" pitchFamily="34" charset="0"/>
              </a:rPr>
            </a:br>
            <a:r>
              <a:rPr lang="ru-RU" sz="2700" dirty="0" smtClean="0">
                <a:latin typeface="Arial" pitchFamily="34" charset="0"/>
                <a:cs typeface="Arial" pitchFamily="34" charset="0"/>
              </a:rPr>
              <a:t>ОСНОВНОГО ОБЩЕГО ОБРАЗОВАНИЯ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3100" dirty="0" smtClean="0">
                <a:latin typeface="Arial" pitchFamily="34" charset="0"/>
                <a:cs typeface="Arial" pitchFamily="34" charset="0"/>
              </a:rPr>
            </a:br>
            <a:r>
              <a:rPr lang="ru-RU" sz="2200" dirty="0" smtClean="0">
                <a:latin typeface="Arial" pitchFamily="34" charset="0"/>
                <a:cs typeface="Arial" pitchFamily="34" charset="0"/>
              </a:rPr>
              <a:t>(от 8 апреля 2015 г. № 1/15)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1000100" y="1928802"/>
            <a:ext cx="7933588" cy="4643470"/>
          </a:xfrm>
        </p:spPr>
        <p:txBody>
          <a:bodyPr>
            <a:noAutofit/>
          </a:bodyPr>
          <a:lstStyle/>
          <a:p>
            <a:r>
              <a:rPr lang="ru-RU" sz="2200" dirty="0" smtClean="0"/>
              <a:t>«В ходе изучения всех учебных предметов обучающиеся </a:t>
            </a:r>
            <a:r>
              <a:rPr lang="ru-RU" sz="2200" b="1" dirty="0" smtClean="0"/>
              <a:t>приобретут опыт проектной деятельности</a:t>
            </a:r>
            <a:r>
              <a:rPr lang="ru-RU" sz="2200" dirty="0" smtClean="0"/>
              <a:t> как особой формы учебной работы, способствующей воспитанию самостоятельности, инициативности, ответственности, повышению мотивации и эффективности учебной деятельности; в ходе реализации исходного замысла на практическом уровне овладеют умением выбирать адекватные стоящей задаче средства, принимать решения, в том числе и в ситуациях неопределённости. Они получат возможность развить способность к разработке нескольких вариантов решений, к поиску нестандартных решений, поиску и осуществлению наиболее приемлемого решения»</a:t>
            </a:r>
          </a:p>
          <a:p>
            <a:endParaRPr lang="ru-RU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 smtClean="0"/>
              <a:t>Предмет исследования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/>
              <a:t>Предмет исследования</a:t>
            </a:r>
            <a:r>
              <a:rPr lang="ru-RU" sz="2800" dirty="0" smtClean="0"/>
              <a:t> — это особая проблема, отдельные стороны объекта, его свойства и особенности, которые, не выходя за рамки исследуемого объекта, будут исследованы в работе (проекте). </a:t>
            </a:r>
          </a:p>
          <a:p>
            <a:r>
              <a:rPr lang="ru-RU" sz="2800" dirty="0" smtClean="0"/>
              <a:t>Обычно название предмета исследования содержится в ответе на вопрос: </a:t>
            </a:r>
            <a:r>
              <a:rPr lang="ru-RU" sz="2800" dirty="0" smtClean="0">
                <a:solidFill>
                  <a:srgbClr val="FF0000"/>
                </a:solidFill>
              </a:rPr>
              <a:t>что изучается?</a:t>
            </a:r>
            <a:endParaRPr lang="ru-RU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Основные методы исследования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 Изучение литературы и других источников информации</a:t>
            </a:r>
          </a:p>
          <a:p>
            <a:r>
              <a:rPr lang="ru-RU" sz="2400" dirty="0" smtClean="0"/>
              <a:t> Наблюдение</a:t>
            </a:r>
          </a:p>
          <a:p>
            <a:r>
              <a:rPr lang="ru-RU" sz="2400" dirty="0" smtClean="0"/>
              <a:t> Опрос</a:t>
            </a:r>
          </a:p>
          <a:p>
            <a:r>
              <a:rPr lang="ru-RU" sz="2400" dirty="0" smtClean="0"/>
              <a:t> Анкетирование</a:t>
            </a:r>
          </a:p>
          <a:p>
            <a:r>
              <a:rPr lang="ru-RU" sz="2400" dirty="0" smtClean="0"/>
              <a:t> Эксперимент</a:t>
            </a:r>
          </a:p>
          <a:p>
            <a:r>
              <a:rPr lang="ru-RU" sz="2400" dirty="0" smtClean="0"/>
              <a:t> Анализ текста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274638"/>
            <a:ext cx="8072462" cy="1143000"/>
          </a:xfrm>
        </p:spPr>
        <p:txBody>
          <a:bodyPr/>
          <a:lstStyle/>
          <a:p>
            <a:pPr algn="ctr"/>
            <a:r>
              <a:rPr lang="ru-RU" dirty="0" smtClean="0"/>
              <a:t>Интернет-ресурсы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http://obuchonok.ru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274638"/>
            <a:ext cx="81439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Мини-спектакль по теме </a:t>
            </a:r>
            <a:r>
              <a:rPr lang="ru-RU" b="1" dirty="0" smtClean="0"/>
              <a:t>«Традиции уральского гостеприимства»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57224" y="1643050"/>
            <a:ext cx="8286776" cy="4929222"/>
          </a:xfrm>
        </p:spPr>
        <p:txBody>
          <a:bodyPr>
            <a:noAutofit/>
          </a:bodyPr>
          <a:lstStyle/>
          <a:p>
            <a:pPr lvl="0"/>
            <a:r>
              <a:rPr lang="ru-RU" sz="2300" dirty="0" smtClean="0"/>
              <a:t>титульный лист (оформляется согласно </a:t>
            </a:r>
            <a:r>
              <a:rPr lang="ru-RU" sz="2300" i="1" dirty="0" smtClean="0"/>
              <a:t>Приложению 2</a:t>
            </a:r>
            <a:r>
              <a:rPr lang="ru-RU" sz="2300" dirty="0" smtClean="0"/>
              <a:t>);</a:t>
            </a:r>
          </a:p>
          <a:p>
            <a:pPr lvl="0"/>
            <a:r>
              <a:rPr lang="ru-RU" sz="2300" dirty="0" smtClean="0"/>
              <a:t>паспорт (см. </a:t>
            </a:r>
            <a:r>
              <a:rPr lang="ru-RU" sz="2300" i="1" dirty="0" smtClean="0"/>
              <a:t>Приложение 3</a:t>
            </a:r>
            <a:r>
              <a:rPr lang="ru-RU" sz="2300" dirty="0" smtClean="0"/>
              <a:t>);</a:t>
            </a:r>
          </a:p>
          <a:p>
            <a:pPr lvl="0"/>
            <a:r>
              <a:rPr lang="ru-RU" sz="2300" dirty="0" smtClean="0"/>
              <a:t>содержание проекта;</a:t>
            </a:r>
          </a:p>
          <a:p>
            <a:pPr lvl="0"/>
            <a:r>
              <a:rPr lang="ru-RU" sz="2300" dirty="0" smtClean="0"/>
              <a:t>введение представляет собой развернутое обоснование выбора темы с указанием целей, задач, проблем, актуальности, этапов работы над спектаклем </a:t>
            </a:r>
            <a:r>
              <a:rPr lang="ru-RU" sz="2300" u="sng" dirty="0" smtClean="0"/>
              <a:t>от лица детей</a:t>
            </a:r>
            <a:r>
              <a:rPr lang="ru-RU" sz="2300" dirty="0" smtClean="0"/>
              <a:t>;</a:t>
            </a:r>
          </a:p>
          <a:p>
            <a:pPr lvl="0"/>
            <a:r>
              <a:rPr lang="ru-RU" sz="2300" dirty="0" smtClean="0"/>
              <a:t>основной частью является сценарий мини-спектакля (в основе может быть популярное литературное произведение или оригинальные, авторские сюжет и идея);</a:t>
            </a:r>
          </a:p>
          <a:p>
            <a:pPr lvl="0"/>
            <a:r>
              <a:rPr lang="ru-RU" sz="2300" dirty="0" smtClean="0"/>
              <a:t>заключение или выводы (отражается практическая направленность и результаты проектной деятельности: чему научились благодаря работе над спектаклем);</a:t>
            </a:r>
          </a:p>
          <a:p>
            <a:pPr lvl="0"/>
            <a:r>
              <a:rPr lang="ru-RU" sz="2300" dirty="0" smtClean="0"/>
              <a:t>приложения (при необходимости).</a:t>
            </a:r>
          </a:p>
          <a:p>
            <a:endParaRPr lang="ru-RU" sz="23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Критерии оценивания</a:t>
            </a:r>
            <a:br>
              <a:rPr lang="ru-RU" dirty="0" smtClean="0"/>
            </a:br>
            <a:r>
              <a:rPr lang="ru-RU" dirty="0" smtClean="0"/>
              <a:t> мини - спектакля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ru-RU" sz="9600" b="1" dirty="0" smtClean="0"/>
              <a:t>Оценка письменной части проекта</a:t>
            </a:r>
          </a:p>
          <a:p>
            <a:r>
              <a:rPr lang="ru-RU" sz="9600" dirty="0" smtClean="0"/>
              <a:t>Актуальность, соответствие общей теме секции</a:t>
            </a:r>
          </a:p>
          <a:p>
            <a:r>
              <a:rPr lang="ru-RU" sz="9600" dirty="0" smtClean="0"/>
              <a:t>Соблюдение структуры проекта</a:t>
            </a:r>
          </a:p>
          <a:p>
            <a:r>
              <a:rPr lang="ru-RU" sz="9600" dirty="0" smtClean="0"/>
              <a:t>Оформление проекта, грамотность</a:t>
            </a:r>
          </a:p>
          <a:p>
            <a:r>
              <a:rPr lang="ru-RU" sz="9600" dirty="0" smtClean="0"/>
              <a:t>Оригинальность творческого замысла</a:t>
            </a:r>
          </a:p>
          <a:p>
            <a:pPr>
              <a:buNone/>
            </a:pPr>
            <a:r>
              <a:rPr lang="ru-RU" sz="9600" b="1" dirty="0" smtClean="0"/>
              <a:t> Оценка защиты проекта</a:t>
            </a:r>
          </a:p>
          <a:p>
            <a:r>
              <a:rPr lang="ru-RU" sz="9600" dirty="0" smtClean="0"/>
              <a:t>Актерское мастерство</a:t>
            </a:r>
          </a:p>
          <a:p>
            <a:r>
              <a:rPr lang="ru-RU" sz="9600" dirty="0" smtClean="0"/>
              <a:t>Музыкальное оформление</a:t>
            </a:r>
          </a:p>
          <a:p>
            <a:r>
              <a:rPr lang="ru-RU" sz="9600" dirty="0" smtClean="0"/>
              <a:t>Сценография:</a:t>
            </a:r>
          </a:p>
          <a:p>
            <a:r>
              <a:rPr lang="ru-RU" sz="9600" dirty="0" smtClean="0"/>
              <a:t>Декорация</a:t>
            </a:r>
          </a:p>
          <a:p>
            <a:r>
              <a:rPr lang="ru-RU" sz="9600" dirty="0" smtClean="0"/>
              <a:t>Костюмы</a:t>
            </a:r>
          </a:p>
          <a:p>
            <a:r>
              <a:rPr lang="ru-RU" sz="9600" dirty="0" smtClean="0"/>
              <a:t>Спецэффекты</a:t>
            </a:r>
          </a:p>
          <a:p>
            <a:pPr>
              <a:buNone/>
            </a:pPr>
            <a:endParaRPr lang="ru-RU" sz="9600" dirty="0" smtClean="0"/>
          </a:p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Творческий отчет о проведенной акции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38" y="1571612"/>
            <a:ext cx="7862150" cy="5286388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 smtClean="0"/>
              <a:t>Структура </a:t>
            </a:r>
            <a:r>
              <a:rPr lang="ru-RU" dirty="0" smtClean="0"/>
              <a:t>творческого отчета:</a:t>
            </a:r>
          </a:p>
          <a:p>
            <a:pPr lvl="0"/>
            <a:r>
              <a:rPr lang="ru-RU" dirty="0" smtClean="0"/>
              <a:t>титульный лист (</a:t>
            </a:r>
            <a:r>
              <a:rPr lang="ru-RU" i="1" dirty="0" smtClean="0"/>
              <a:t>Приложение 4</a:t>
            </a:r>
            <a:r>
              <a:rPr lang="ru-RU" dirty="0" smtClean="0"/>
              <a:t>);</a:t>
            </a:r>
          </a:p>
          <a:p>
            <a:pPr lvl="0"/>
            <a:r>
              <a:rPr lang="ru-RU" dirty="0" smtClean="0"/>
              <a:t>паспорт проекта (</a:t>
            </a:r>
            <a:r>
              <a:rPr lang="ru-RU" i="1" dirty="0" smtClean="0"/>
              <a:t>Приложение 5</a:t>
            </a:r>
            <a:r>
              <a:rPr lang="ru-RU" dirty="0" smtClean="0"/>
              <a:t>);</a:t>
            </a:r>
          </a:p>
          <a:p>
            <a:pPr lvl="0"/>
            <a:r>
              <a:rPr lang="ru-RU" dirty="0" smtClean="0"/>
              <a:t>содержание проекта;</a:t>
            </a:r>
          </a:p>
          <a:p>
            <a:pPr lvl="0"/>
            <a:r>
              <a:rPr lang="ru-RU" dirty="0" smtClean="0"/>
              <a:t>введение, где обосновываются выбор темы акции, методы и приемы работы, описываются цели, задачи и актуальность, анализируются источники информации;</a:t>
            </a:r>
          </a:p>
          <a:p>
            <a:pPr lvl="0"/>
            <a:r>
              <a:rPr lang="ru-RU" dirty="0" smtClean="0"/>
              <a:t>основная часть: описание предварительной работы, план акции; содержание акции;</a:t>
            </a:r>
          </a:p>
          <a:p>
            <a:pPr lvl="0"/>
            <a:r>
              <a:rPr lang="ru-RU" dirty="0" smtClean="0"/>
              <a:t>заключение или выводы: результаты проведения акции (газета, видеоотчет, серия классных часов, выставка и т. д.);</a:t>
            </a:r>
          </a:p>
          <a:p>
            <a:pPr lvl="0"/>
            <a:r>
              <a:rPr lang="ru-RU" dirty="0" smtClean="0"/>
              <a:t>список использованной литературы;</a:t>
            </a:r>
          </a:p>
          <a:p>
            <a:pPr lvl="0"/>
            <a:r>
              <a:rPr lang="ru-RU" dirty="0" smtClean="0"/>
              <a:t>приложение.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0"/>
            <a:ext cx="7862150" cy="114298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Критерии оценивания творческого отчета о проведенной  акции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142984"/>
            <a:ext cx="8572528" cy="571501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000" b="1" dirty="0" smtClean="0"/>
              <a:t>Оценка письменной части проекта</a:t>
            </a:r>
          </a:p>
          <a:p>
            <a:r>
              <a:rPr lang="ru-RU" sz="2000" dirty="0" smtClean="0"/>
              <a:t>Актуальность, обоснование проблемы и формулировка названия акции проекта   </a:t>
            </a:r>
          </a:p>
          <a:p>
            <a:r>
              <a:rPr lang="ru-RU" sz="2000" dirty="0" smtClean="0"/>
              <a:t>Согласованность целевого компонента (цель реально достижима; задачи согласуются с целью; имеется представление о результате проекта)</a:t>
            </a:r>
          </a:p>
          <a:p>
            <a:r>
              <a:rPr lang="ru-RU" sz="2000" dirty="0" smtClean="0"/>
              <a:t>Оригинальность замыслов, подходов, найденных решений</a:t>
            </a:r>
          </a:p>
          <a:p>
            <a:r>
              <a:rPr lang="ru-RU" sz="2000" dirty="0" smtClean="0"/>
              <a:t>Обоснованность выбора методов и приемов работы</a:t>
            </a:r>
          </a:p>
          <a:p>
            <a:r>
              <a:rPr lang="ru-RU" sz="2000" dirty="0" smtClean="0"/>
              <a:t>Оформление, соблюдение структуры проекта</a:t>
            </a:r>
          </a:p>
          <a:p>
            <a:pPr>
              <a:buNone/>
            </a:pPr>
            <a:r>
              <a:rPr lang="ru-RU" sz="2000" b="1" dirty="0" smtClean="0"/>
              <a:t>Оценка защиты проекта</a:t>
            </a:r>
          </a:p>
          <a:p>
            <a:r>
              <a:rPr lang="ru-RU" sz="2000" dirty="0" smtClean="0"/>
              <a:t>Культура представления проекта (логичность, доказательность, речевая культура)</a:t>
            </a:r>
          </a:p>
          <a:p>
            <a:r>
              <a:rPr lang="ru-RU" sz="2000" dirty="0" smtClean="0"/>
              <a:t>Произвольность речи</a:t>
            </a:r>
          </a:p>
          <a:p>
            <a:r>
              <a:rPr lang="ru-RU" sz="2000" dirty="0" smtClean="0"/>
              <a:t>Качество проектного продукта</a:t>
            </a:r>
          </a:p>
          <a:p>
            <a:r>
              <a:rPr lang="ru-RU" sz="2000" dirty="0" smtClean="0"/>
              <a:t>Соблюдение регламента</a:t>
            </a:r>
          </a:p>
          <a:p>
            <a:r>
              <a:rPr lang="ru-RU" sz="2000" dirty="0" smtClean="0"/>
              <a:t>Качество презентации</a:t>
            </a:r>
          </a:p>
          <a:p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Проектная работа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b="1" dirty="0" smtClean="0"/>
              <a:t>Структура </a:t>
            </a:r>
            <a:r>
              <a:rPr lang="ru-RU" sz="2400" dirty="0" smtClean="0"/>
              <a:t>проектной работы:</a:t>
            </a:r>
          </a:p>
          <a:p>
            <a:pPr lvl="0"/>
            <a:r>
              <a:rPr lang="ru-RU" sz="2400" dirty="0" smtClean="0"/>
              <a:t>титульный лист (</a:t>
            </a:r>
            <a:r>
              <a:rPr lang="ru-RU" sz="2400" i="1" dirty="0" smtClean="0"/>
              <a:t>Приложение 7</a:t>
            </a:r>
            <a:r>
              <a:rPr lang="ru-RU" sz="2400" dirty="0" smtClean="0"/>
              <a:t>);</a:t>
            </a:r>
          </a:p>
          <a:p>
            <a:pPr lvl="0"/>
            <a:r>
              <a:rPr lang="ru-RU" sz="2400" dirty="0" smtClean="0"/>
              <a:t>паспорт проекта (</a:t>
            </a:r>
            <a:r>
              <a:rPr lang="ru-RU" sz="2400" i="1" dirty="0" smtClean="0"/>
              <a:t>Приложение 8</a:t>
            </a:r>
            <a:r>
              <a:rPr lang="ru-RU" sz="2400" dirty="0" smtClean="0"/>
              <a:t>);</a:t>
            </a:r>
          </a:p>
          <a:p>
            <a:pPr lvl="0"/>
            <a:r>
              <a:rPr lang="ru-RU" sz="2400" dirty="0" smtClean="0"/>
              <a:t>введение;</a:t>
            </a:r>
          </a:p>
          <a:p>
            <a:pPr lvl="0"/>
            <a:r>
              <a:rPr lang="ru-RU" sz="2400" dirty="0" smtClean="0"/>
              <a:t>основная часть;</a:t>
            </a:r>
          </a:p>
          <a:p>
            <a:pPr lvl="0"/>
            <a:r>
              <a:rPr lang="ru-RU" sz="2400" dirty="0" smtClean="0"/>
              <a:t>заключение;</a:t>
            </a:r>
          </a:p>
          <a:p>
            <a:pPr lvl="0"/>
            <a:r>
              <a:rPr lang="ru-RU" sz="2400" dirty="0" smtClean="0"/>
              <a:t>список использованной литературы;</a:t>
            </a:r>
          </a:p>
          <a:p>
            <a:pPr lvl="0"/>
            <a:r>
              <a:rPr lang="ru-RU" sz="2400" dirty="0" smtClean="0"/>
              <a:t>приложение.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Оценка проектной работы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14348" y="1447800"/>
            <a:ext cx="8429652" cy="5410200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ru-RU" sz="5000" b="1" dirty="0" smtClean="0"/>
              <a:t>Оценка письменной части проекта</a:t>
            </a:r>
          </a:p>
          <a:p>
            <a:r>
              <a:rPr lang="ru-RU" sz="5000" dirty="0" smtClean="0"/>
              <a:t>Актуальность, обоснование проблемы и формулировка темы проекта  </a:t>
            </a:r>
          </a:p>
          <a:p>
            <a:r>
              <a:rPr lang="ru-RU" sz="5000" dirty="0" smtClean="0"/>
              <a:t>Согласованность целевого компонента (цель реально достижима; задачи </a:t>
            </a:r>
          </a:p>
          <a:p>
            <a:r>
              <a:rPr lang="ru-RU" sz="5000" dirty="0" smtClean="0"/>
              <a:t>согласуются с целью; имеется представление о результате проекта)</a:t>
            </a:r>
          </a:p>
          <a:p>
            <a:r>
              <a:rPr lang="ru-RU" sz="5000" dirty="0" smtClean="0"/>
              <a:t>Целесообразность выбора методик исследования (инструментария)</a:t>
            </a:r>
          </a:p>
          <a:p>
            <a:r>
              <a:rPr lang="ru-RU" sz="5000" dirty="0" smtClean="0"/>
              <a:t>Аргументированность предлагаемых решений проблемы, эффективность (целесообразность), (анализ возможных идей, выбор оптимальных идей)</a:t>
            </a:r>
          </a:p>
          <a:p>
            <a:r>
              <a:rPr lang="ru-RU" sz="5000" dirty="0" smtClean="0"/>
              <a:t>Оригинальность замыслов, подходов, найденных решений </a:t>
            </a:r>
          </a:p>
          <a:p>
            <a:pPr>
              <a:buNone/>
            </a:pPr>
            <a:r>
              <a:rPr lang="ru-RU" sz="5000" dirty="0" smtClean="0"/>
              <a:t> </a:t>
            </a:r>
            <a:r>
              <a:rPr lang="ru-RU" sz="5000" b="1" dirty="0" smtClean="0"/>
              <a:t>Оценка защиты проекта</a:t>
            </a:r>
          </a:p>
          <a:p>
            <a:r>
              <a:rPr lang="ru-RU" sz="5000" dirty="0" smtClean="0"/>
              <a:t>Культура представления проекта (логичность, связность, доказательность, речевая культура)</a:t>
            </a:r>
          </a:p>
          <a:p>
            <a:r>
              <a:rPr lang="ru-RU" sz="5000" dirty="0" smtClean="0"/>
              <a:t>Произвольность речи</a:t>
            </a:r>
          </a:p>
          <a:p>
            <a:r>
              <a:rPr lang="ru-RU" sz="5000" dirty="0" smtClean="0"/>
              <a:t>Соблюдение регламента</a:t>
            </a:r>
          </a:p>
          <a:p>
            <a:r>
              <a:rPr lang="ru-RU" sz="5000" dirty="0" smtClean="0"/>
              <a:t>Качество презентации</a:t>
            </a:r>
          </a:p>
          <a:p>
            <a:r>
              <a:rPr lang="ru-RU" sz="5000" dirty="0" smtClean="0"/>
              <a:t>Качество проектного продукта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439850"/>
          </a:xfrm>
        </p:spPr>
        <p:txBody>
          <a:bodyPr>
            <a:noAutofit/>
          </a:bodyPr>
          <a:lstStyle/>
          <a:p>
            <a:pPr algn="ctr"/>
            <a:r>
              <a:rPr lang="ru-RU" sz="2400" dirty="0" smtClean="0"/>
              <a:t>ПРИМЕРНАЯ</a:t>
            </a:r>
            <a:br>
              <a:rPr lang="ru-RU" sz="2400" dirty="0" smtClean="0"/>
            </a:br>
            <a:r>
              <a:rPr lang="ru-RU" sz="2400" dirty="0" smtClean="0">
                <a:latin typeface="Arial" pitchFamily="34" charset="0"/>
                <a:cs typeface="Arial" pitchFamily="34" charset="0"/>
              </a:rPr>
              <a:t>ОСНОВНАЯ ОБРАЗОВАТЕЛЬНАЯ ПРОГРАММА</a:t>
            </a:r>
            <a:br>
              <a:rPr lang="ru-RU" sz="2400" dirty="0" smtClean="0">
                <a:latin typeface="Arial" pitchFamily="34" charset="0"/>
                <a:cs typeface="Arial" pitchFamily="34" charset="0"/>
              </a:rPr>
            </a:br>
            <a:r>
              <a:rPr lang="ru-RU" sz="2400" dirty="0" smtClean="0">
                <a:latin typeface="Arial" pitchFamily="34" charset="0"/>
                <a:cs typeface="Arial" pitchFamily="34" charset="0"/>
              </a:rPr>
              <a:t>ОСНОВНОГО ОБЩЕГО ОБРАЗОВАНИЯ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38" y="1714488"/>
            <a:ext cx="7858180" cy="453391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200" dirty="0" smtClean="0"/>
              <a:t>«Оценка достижения </a:t>
            </a:r>
            <a:r>
              <a:rPr lang="ru-RU" sz="2200" dirty="0" err="1" smtClean="0"/>
              <a:t>метапредметных</a:t>
            </a:r>
            <a:r>
              <a:rPr lang="ru-RU" sz="2200" dirty="0" smtClean="0"/>
              <a:t> результатов осуществляется администрацией образовательной организации в ходе </a:t>
            </a:r>
            <a:r>
              <a:rPr lang="ru-RU" sz="2200" b="1" dirty="0" err="1" smtClean="0"/>
              <a:t>внутришкольного</a:t>
            </a:r>
            <a:r>
              <a:rPr lang="ru-RU" sz="2200" b="1" dirty="0" smtClean="0"/>
              <a:t> мониторинга</a:t>
            </a:r>
            <a:r>
              <a:rPr lang="ru-RU" sz="2200" dirty="0" smtClean="0"/>
              <a:t>. Содержание и периодичность </a:t>
            </a:r>
            <a:r>
              <a:rPr lang="ru-RU" sz="2200" dirty="0" err="1" smtClean="0"/>
              <a:t>внутришкольного</a:t>
            </a:r>
            <a:r>
              <a:rPr lang="ru-RU" sz="2200" dirty="0" smtClean="0"/>
              <a:t> мониторинга устанавливается решением педагогического совета. Инструментарий строится на </a:t>
            </a:r>
            <a:r>
              <a:rPr lang="ru-RU" sz="2200" dirty="0" err="1" smtClean="0"/>
              <a:t>межпредметной</a:t>
            </a:r>
            <a:r>
              <a:rPr lang="ru-RU" sz="2200" dirty="0" smtClean="0"/>
              <a:t> основе и может включать диагностические материалы по оценке читательской грамотности, </a:t>
            </a:r>
            <a:r>
              <a:rPr lang="ru-RU" sz="2200" dirty="0" err="1" smtClean="0"/>
              <a:t>ИКТ-компетентности</a:t>
            </a:r>
            <a:r>
              <a:rPr lang="ru-RU" sz="2200" dirty="0" smtClean="0"/>
              <a:t>, </a:t>
            </a:r>
            <a:r>
              <a:rPr lang="ru-RU" sz="2200" dirty="0" err="1" smtClean="0"/>
              <a:t>сформированности</a:t>
            </a:r>
            <a:r>
              <a:rPr lang="ru-RU" sz="2200" dirty="0" smtClean="0"/>
              <a:t> регулятивных, коммуникативных и познавательных учебных действий</a:t>
            </a:r>
            <a:r>
              <a:rPr lang="ru-RU" sz="2200" i="1" dirty="0" smtClean="0"/>
              <a:t>…</a:t>
            </a:r>
            <a:endParaRPr lang="ru-RU" sz="2200" dirty="0" smtClean="0"/>
          </a:p>
          <a:p>
            <a:pPr>
              <a:buNone/>
            </a:pPr>
            <a:r>
              <a:rPr lang="ru-RU" sz="2200" dirty="0" smtClean="0">
                <a:cs typeface="Arial" pitchFamily="34" charset="0"/>
              </a:rPr>
              <a:t>Основной процедурой </a:t>
            </a:r>
            <a:r>
              <a:rPr lang="ru-RU" sz="2200" b="1" dirty="0" smtClean="0">
                <a:cs typeface="Arial" pitchFamily="34" charset="0"/>
              </a:rPr>
              <a:t>итоговой оценки</a:t>
            </a:r>
            <a:r>
              <a:rPr lang="ru-RU" sz="2200" dirty="0" smtClean="0">
                <a:cs typeface="Arial" pitchFamily="34" charset="0"/>
              </a:rPr>
              <a:t> достижения </a:t>
            </a:r>
            <a:r>
              <a:rPr lang="ru-RU" sz="2200" dirty="0" err="1" smtClean="0">
                <a:cs typeface="Arial" pitchFamily="34" charset="0"/>
              </a:rPr>
              <a:t>метапредметных</a:t>
            </a:r>
            <a:r>
              <a:rPr lang="ru-RU" sz="2200" dirty="0" smtClean="0">
                <a:cs typeface="Arial" pitchFamily="34" charset="0"/>
              </a:rPr>
              <a:t> результатов является </a:t>
            </a:r>
            <a:r>
              <a:rPr lang="ru-RU" sz="2200" b="1" dirty="0" smtClean="0">
                <a:cs typeface="Arial" pitchFamily="34" charset="0"/>
              </a:rPr>
              <a:t>защита итогового индивидуального проекта»</a:t>
            </a:r>
            <a:endParaRPr lang="ru-RU" sz="2200" dirty="0" smtClean="0">
              <a:cs typeface="Arial" pitchFamily="34" charset="0"/>
            </a:endParaRPr>
          </a:p>
          <a:p>
            <a:pPr>
              <a:buNone/>
            </a:pPr>
            <a:endParaRPr lang="ru-RU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93991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Направления  учебно-исследовательской и проектной деятельности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2357430"/>
            <a:ext cx="7498080" cy="3890970"/>
          </a:xfrm>
        </p:spPr>
        <p:txBody>
          <a:bodyPr>
            <a:normAutofit/>
          </a:bodyPr>
          <a:lstStyle/>
          <a:p>
            <a:pPr lvl="0" fontAlgn="base"/>
            <a:r>
              <a:rPr lang="ru-RU" sz="2800" dirty="0" smtClean="0"/>
              <a:t>исследовательское;</a:t>
            </a:r>
          </a:p>
          <a:p>
            <a:pPr lvl="0" fontAlgn="base"/>
            <a:r>
              <a:rPr lang="ru-RU" sz="2800" dirty="0" smtClean="0"/>
              <a:t>инженерное;</a:t>
            </a:r>
          </a:p>
          <a:p>
            <a:pPr lvl="0" fontAlgn="base"/>
            <a:r>
              <a:rPr lang="ru-RU" sz="2800" dirty="0" smtClean="0"/>
              <a:t>прикладное;</a:t>
            </a:r>
          </a:p>
          <a:p>
            <a:pPr lvl="0" fontAlgn="base"/>
            <a:r>
              <a:rPr lang="ru-RU" sz="2800" dirty="0" smtClean="0"/>
              <a:t>информационное;</a:t>
            </a:r>
          </a:p>
          <a:p>
            <a:pPr lvl="0" fontAlgn="base"/>
            <a:r>
              <a:rPr lang="ru-RU" sz="2800" dirty="0" smtClean="0"/>
              <a:t>социальное;</a:t>
            </a:r>
          </a:p>
          <a:p>
            <a:pPr lvl="0" fontAlgn="base"/>
            <a:r>
              <a:rPr lang="ru-RU" sz="2800" dirty="0" smtClean="0"/>
              <a:t>игровое;</a:t>
            </a:r>
          </a:p>
          <a:p>
            <a:pPr lvl="0" fontAlgn="base"/>
            <a:r>
              <a:rPr lang="ru-RU" sz="2800" dirty="0" smtClean="0"/>
              <a:t>творческое.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Результат (продукт) проектной деятельности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38" y="1643050"/>
            <a:ext cx="7858180" cy="4605350"/>
          </a:xfrm>
        </p:spPr>
        <p:txBody>
          <a:bodyPr>
            <a:noAutofit/>
          </a:bodyPr>
          <a:lstStyle/>
          <a:p>
            <a:r>
              <a:rPr lang="ru-RU" sz="2200" dirty="0" smtClean="0"/>
              <a:t>а) письменная работа (эссе, реферат, аналитические материалы, обзорные материалы, отчёты о проведённых исследованиях, стендовый доклад и др.);</a:t>
            </a:r>
          </a:p>
          <a:p>
            <a:r>
              <a:rPr lang="ru-RU" sz="2200" dirty="0" smtClean="0"/>
              <a:t>б) художественная творческая работа(в области литературы, музыки, изобразительного искусства, экранных искусств), представленная в виде прозаического или стихотворного произведения, инсценировки, художественной декламации, исполнения музыкального произведения, компьютерной анимации и др.;</a:t>
            </a:r>
          </a:p>
          <a:p>
            <a:r>
              <a:rPr lang="ru-RU" sz="2200" dirty="0" smtClean="0"/>
              <a:t>в) материальный объект, макет, иное конструкторское изделие;</a:t>
            </a:r>
          </a:p>
          <a:p>
            <a:r>
              <a:rPr lang="ru-RU" sz="2200" dirty="0" smtClean="0"/>
              <a:t>г) отчётные материалы по социальному проекту, которые могут включать как тексты, так и </a:t>
            </a:r>
            <a:r>
              <a:rPr lang="ru-RU" sz="2200" dirty="0" err="1" smtClean="0"/>
              <a:t>мультимедийные</a:t>
            </a:r>
            <a:r>
              <a:rPr lang="ru-RU" sz="2200" dirty="0" smtClean="0"/>
              <a:t> продукты.</a:t>
            </a:r>
          </a:p>
          <a:p>
            <a:endParaRPr lang="ru-RU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Требования к проекту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sz="2800" dirty="0" smtClean="0"/>
              <a:t>Требования к организации проектной деятельности, к содержанию и направленности проекта, а также критерии оценки проектной работы разрабатываются с учётом целей и задач проектной деятельности на данном этапе образования и в соответствии с особенностями образовательной организации. </a:t>
            </a:r>
          </a:p>
          <a:p>
            <a:r>
              <a:rPr lang="ru-RU" sz="2800" dirty="0" smtClean="0"/>
              <a:t>Общим требованием ко всем работам является необходимость соблюдения норм и правил цитирования, ссылок на различные источники. В случае заимствования текста работы (плагиата) без указания ссылок на источник, проект к защите не допускается.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dirty="0" smtClean="0"/>
              <a:t>Виды проектов</a:t>
            </a:r>
            <a:endParaRPr lang="ru-RU" sz="44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sz="2800" dirty="0" smtClean="0">
                <a:solidFill>
                  <a:srgbClr val="C00000"/>
                </a:solidFill>
              </a:rPr>
              <a:t>По содержанию: </a:t>
            </a:r>
          </a:p>
          <a:p>
            <a:r>
              <a:rPr lang="ru-RU" sz="2800" dirty="0" smtClean="0"/>
              <a:t> </a:t>
            </a:r>
            <a:r>
              <a:rPr lang="ru-RU" sz="2800" dirty="0" err="1" smtClean="0"/>
              <a:t>Монопредметный</a:t>
            </a:r>
            <a:r>
              <a:rPr lang="ru-RU" sz="2800" dirty="0" smtClean="0"/>
              <a:t> проект: проект по одному учебному предмету. </a:t>
            </a:r>
          </a:p>
          <a:p>
            <a:r>
              <a:rPr lang="ru-RU" sz="2800" dirty="0" smtClean="0"/>
              <a:t> </a:t>
            </a:r>
            <a:r>
              <a:rPr lang="ru-RU" sz="2800" dirty="0" err="1" smtClean="0"/>
              <a:t>Межпредметный</a:t>
            </a:r>
            <a:r>
              <a:rPr lang="ru-RU" sz="2800" dirty="0" smtClean="0"/>
              <a:t> проект: проект, объединяющий несколько предметных областей.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dirty="0" smtClean="0"/>
              <a:t>Виды проектов</a:t>
            </a:r>
            <a:endParaRPr lang="ru-RU" sz="44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sz="2800" dirty="0" smtClean="0">
                <a:solidFill>
                  <a:srgbClr val="C00000"/>
                </a:solidFill>
              </a:rPr>
              <a:t>По организационной форме:</a:t>
            </a:r>
            <a:endParaRPr lang="ru-RU" sz="2800" dirty="0" smtClean="0"/>
          </a:p>
          <a:p>
            <a:r>
              <a:rPr lang="ru-RU" sz="2800" dirty="0" smtClean="0"/>
              <a:t> Индивидуальный проект: проект, выполняемый одним учащимся. </a:t>
            </a:r>
          </a:p>
          <a:p>
            <a:r>
              <a:rPr lang="ru-RU" sz="2800" dirty="0" smtClean="0"/>
              <a:t> Парный проект: выполняется двумя обучающимися. </a:t>
            </a:r>
          </a:p>
          <a:p>
            <a:r>
              <a:rPr lang="ru-RU" sz="2800" dirty="0" smtClean="0"/>
              <a:t> Групповой проект: проект, выполняемый группой (группами) обучающихся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dirty="0" smtClean="0"/>
              <a:t>Виды проектов</a:t>
            </a:r>
            <a:endParaRPr lang="ru-RU" sz="44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2800" dirty="0" smtClean="0">
                <a:solidFill>
                  <a:srgbClr val="C00000"/>
                </a:solidFill>
              </a:rPr>
              <a:t>По времени выполнения :</a:t>
            </a:r>
          </a:p>
          <a:p>
            <a:pPr algn="ctr">
              <a:buNone/>
            </a:pPr>
            <a:endParaRPr lang="ru-RU" sz="2800" dirty="0" smtClean="0">
              <a:solidFill>
                <a:srgbClr val="C00000"/>
              </a:solidFill>
            </a:endParaRPr>
          </a:p>
          <a:p>
            <a:r>
              <a:rPr lang="ru-RU" sz="2800" dirty="0" smtClean="0"/>
              <a:t>Мини – проект: один урок. </a:t>
            </a:r>
          </a:p>
          <a:p>
            <a:r>
              <a:rPr lang="ru-RU" sz="2800" dirty="0" smtClean="0"/>
              <a:t>Кратковременный: несколько уроков. </a:t>
            </a:r>
          </a:p>
          <a:p>
            <a:r>
              <a:rPr lang="ru-RU" sz="2800" dirty="0" smtClean="0"/>
              <a:t>Долговременный: от недели до года и более. 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227</TotalTime>
  <Words>1247</Words>
  <PresentationFormat>Экран (4:3)</PresentationFormat>
  <Paragraphs>182</Paragraphs>
  <Slides>28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29" baseType="lpstr">
      <vt:lpstr>Солнцестояние</vt:lpstr>
      <vt:lpstr>Основы проектной деятельности</vt:lpstr>
      <vt:lpstr>ПРИМЕРНАЯ ОСНОВНАЯ ОБРАЗОВАТЕЛЬНАЯ ПРОГРАММА ОСНОВНОГО ОБЩЕГО ОБРАЗОВАНИЯ (от 8 апреля 2015 г. № 1/15) </vt:lpstr>
      <vt:lpstr>ПРИМЕРНАЯ ОСНОВНАЯ ОБРАЗОВАТЕЛЬНАЯ ПРОГРАММА ОСНОВНОГО ОБЩЕГО ОБРАЗОВАНИЯ</vt:lpstr>
      <vt:lpstr>Направления  учебно-исследовательской и проектной деятельности </vt:lpstr>
      <vt:lpstr>Результат (продукт) проектной деятельности</vt:lpstr>
      <vt:lpstr>Требования к проекту</vt:lpstr>
      <vt:lpstr>Виды проектов</vt:lpstr>
      <vt:lpstr>Виды проектов</vt:lpstr>
      <vt:lpstr>Виды проектов</vt:lpstr>
      <vt:lpstr>Виды проектов По ведущему виду деятельности:  </vt:lpstr>
      <vt:lpstr>Основные отличие проекта от исследования</vt:lpstr>
      <vt:lpstr> Виды проектов По ведущему виду деятельности:  </vt:lpstr>
      <vt:lpstr> Виды проектов По ведущему виду деятельности:  </vt:lpstr>
      <vt:lpstr>Проект - это пять "П"</vt:lpstr>
      <vt:lpstr>Этапы работы над проектом</vt:lpstr>
      <vt:lpstr>Оформление, структура проекта</vt:lpstr>
      <vt:lpstr>Цель исследовательской работы- </vt:lpstr>
      <vt:lpstr>Задачи исследовательской работы -</vt:lpstr>
      <vt:lpstr>Объект исследования </vt:lpstr>
      <vt:lpstr>Предмет исследования</vt:lpstr>
      <vt:lpstr>Основные методы исследования</vt:lpstr>
      <vt:lpstr>Интернет-ресурсы</vt:lpstr>
      <vt:lpstr>Мини-спектакль по теме «Традиции уральского гостеприимства».</vt:lpstr>
      <vt:lpstr>Критерии оценивания  мини - спектакля</vt:lpstr>
      <vt:lpstr>Творческий отчет о проведенной акции </vt:lpstr>
      <vt:lpstr>Критерии оценивания творческого отчета о проведенной  акции</vt:lpstr>
      <vt:lpstr>Проектная работа </vt:lpstr>
      <vt:lpstr>Оценка проектной работы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ПРИМЕРНАЯ ОСНОВНАЯОБРАЗОВАТЕЛЬНАЯ ПРОГРАММА ОСНОВНОГО ОБЩЕГО ОБРАЗОВАНИЯ (от 8 апреля 2015 г. № 1/15) </dc:title>
  <dc:creator>Компьютер</dc:creator>
  <cp:lastModifiedBy>Admin</cp:lastModifiedBy>
  <cp:revision>25</cp:revision>
  <dcterms:created xsi:type="dcterms:W3CDTF">2019-01-11T18:27:52Z</dcterms:created>
  <dcterms:modified xsi:type="dcterms:W3CDTF">2019-05-15T04:00:45Z</dcterms:modified>
</cp:coreProperties>
</file>