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3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15.04.2024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hyperlink" Target="http://detionline.com/helpline/about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telefon-doveria.ru/parents/" TargetMode="External"/><Relationship Id="rId2" Type="http://schemas.openxmlformats.org/officeDocument/2006/relationships/hyperlink" Target="https://telefon-doveria.ru/events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hyperlink" Target="https://44rezh.uralschool.ru/?section_id=70" TargetMode="External"/><Relationship Id="rId4" Type="http://schemas.openxmlformats.org/officeDocument/2006/relationships/hyperlink" Target="https://telefon-doveria.ru/teenager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581128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altLang="ru-RU" dirty="0" smtClean="0"/>
              <a:t/>
            </a:r>
            <a:br>
              <a:rPr lang="ru-RU" alt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74912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sz="2100" smtClean="0">
                <a:latin typeface="Times New Roman" pitchFamily="18" charset="0"/>
                <a:cs typeface="Times New Roman" pitchFamily="18" charset="0"/>
              </a:rPr>
              <a:t>IX </a:t>
            </a:r>
            <a:r>
              <a:rPr lang="ru-RU" sz="2100" smtClean="0">
                <a:latin typeface="Times New Roman" pitchFamily="18" charset="0"/>
                <a:cs typeface="Times New Roman" pitchFamily="18" charset="0"/>
              </a:rPr>
              <a:t>методический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конкурс компьютерных</a:t>
            </a:r>
            <a:br>
              <a:rPr lang="ru-RU" sz="2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образовательных продуктов педагогов</a:t>
            </a:r>
            <a:br>
              <a:rPr lang="ru-RU" sz="2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«Мозаика презентаций»</a:t>
            </a:r>
            <a:endParaRPr lang="ru-RU" sz="21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3200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sz="3900" dirty="0" smtClean="0">
                <a:solidFill>
                  <a:srgbClr val="FF0000"/>
                </a:solidFill>
              </a:rPr>
              <a:t>Детский телефон доверия</a:t>
            </a:r>
          </a:p>
          <a:p>
            <a:pPr algn="ctr">
              <a:buNone/>
            </a:pPr>
            <a:r>
              <a:rPr lang="ru-RU" sz="39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 – 800 – 2000 - 122</a:t>
            </a:r>
            <a:endParaRPr lang="ru-RU" sz="3900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sz="2000" dirty="0" smtClean="0">
                <a:solidFill>
                  <a:srgbClr val="0070C0"/>
                </a:solidFill>
              </a:rPr>
              <a:t>                                      </a:t>
            </a:r>
          </a:p>
          <a:p>
            <a:pPr algn="ctr">
              <a:buNone/>
            </a:pPr>
            <a:r>
              <a:rPr lang="ru-RU" sz="2000" dirty="0" smtClean="0">
                <a:solidFill>
                  <a:srgbClr val="0070C0"/>
                </a:solidFill>
              </a:rPr>
              <a:t>                                              </a:t>
            </a:r>
          </a:p>
          <a:p>
            <a:pPr algn="ctr">
              <a:buNone/>
            </a:pP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altLang="ru-RU" sz="1900" dirty="0" smtClean="0">
                <a:latin typeface="Times New Roman" pitchFamily="18" charset="0"/>
                <a:cs typeface="Times New Roman" pitchFamily="18" charset="0"/>
              </a:rPr>
              <a:t>Токарева Наталия Максимовна,</a:t>
            </a:r>
            <a:br>
              <a:rPr lang="ru-RU" altLang="ru-RU" sz="1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900" dirty="0" smtClean="0">
                <a:latin typeface="Times New Roman" pitchFamily="18" charset="0"/>
                <a:cs typeface="Times New Roman" pitchFamily="18" charset="0"/>
              </a:rPr>
              <a:t>социальный педагог</a:t>
            </a:r>
            <a:br>
              <a:rPr lang="ru-RU" altLang="ru-RU" sz="1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900" dirty="0" smtClean="0">
                <a:latin typeface="Times New Roman" pitchFamily="18" charset="0"/>
                <a:cs typeface="Times New Roman" pitchFamily="18" charset="0"/>
              </a:rPr>
              <a:t>МАОУ СОШ №44</a:t>
            </a:r>
            <a:br>
              <a:rPr lang="ru-RU" altLang="ru-RU" sz="1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900" dirty="0" smtClean="0">
                <a:latin typeface="Times New Roman" pitchFamily="18" charset="0"/>
                <a:cs typeface="Times New Roman" pitchFamily="18" charset="0"/>
              </a:rPr>
              <a:t>г. Реж, 2024г</a:t>
            </a:r>
            <a:r>
              <a:rPr lang="ru-RU" sz="1900" dirty="0" smtClean="0">
                <a:solidFill>
                  <a:srgbClr val="0070C0"/>
                </a:solidFill>
              </a:rPr>
              <a:t>                                                                    </a:t>
            </a:r>
            <a:endParaRPr lang="ru-RU" sz="1900" dirty="0">
              <a:solidFill>
                <a:srgbClr val="FF0000"/>
              </a:solidFill>
            </a:endParaRPr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2924944"/>
            <a:ext cx="2095082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692696"/>
            <a:ext cx="8183880" cy="93610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63B9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Times New Roman" pitchFamily="18" charset="0"/>
              </a:rPr>
              <a:t>Чем </a:t>
            </a:r>
            <a:r>
              <a:rPr lang="ru-RU" dirty="0" smtClean="0">
                <a:solidFill>
                  <a:srgbClr val="063B9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Т</a:t>
            </a:r>
            <a:r>
              <a:rPr lang="ru-RU" dirty="0" smtClean="0">
                <a:solidFill>
                  <a:srgbClr val="063B9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Times New Roman" pitchFamily="18" charset="0"/>
              </a:rPr>
              <a:t>елефон доверия </a:t>
            </a:r>
            <a:br>
              <a:rPr lang="ru-RU" dirty="0" smtClean="0">
                <a:solidFill>
                  <a:srgbClr val="063B9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63B9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Times New Roman" pitchFamily="18" charset="0"/>
              </a:rPr>
              <a:t>может вам помочь?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700808"/>
            <a:ext cx="8147248" cy="3017496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spcBef>
                <a:spcPct val="0"/>
              </a:spcBef>
              <a:buClrTx/>
              <a:buSzTx/>
              <a:buFont typeface="Wingdings 2" pitchFamily="18" charset="2"/>
              <a:buNone/>
            </a:pPr>
            <a:endParaRPr lang="ru-RU" b="1" dirty="0" smtClean="0">
              <a:solidFill>
                <a:srgbClr val="0070C0"/>
              </a:solidFill>
              <a:latin typeface="Verdana" pitchFamily="34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ct val="0"/>
              </a:spcBef>
              <a:buClrTx/>
              <a:buSzTx/>
              <a:buFont typeface="Wingdings 2" pitchFamily="18" charset="2"/>
              <a:buNone/>
            </a:pPr>
            <a:endParaRPr lang="ru-RU" b="1" dirty="0" smtClean="0">
              <a:solidFill>
                <a:srgbClr val="0070C0"/>
              </a:solidFill>
              <a:latin typeface="Verdana" pitchFamily="34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ct val="0"/>
              </a:spcBef>
              <a:buClrTx/>
              <a:buSzTx/>
              <a:buFont typeface="Wingdings 2" pitchFamily="18" charset="2"/>
              <a:buNone/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выговориться, разобраться, снять напряжение;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ClrTx/>
              <a:buSzTx/>
              <a:buFont typeface="Wingdings 2" pitchFamily="18" charset="2"/>
              <a:buNone/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получить психологическую консультацию;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ClrTx/>
              <a:buSzTx/>
              <a:buNone/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получить информацию по волнующим вас вопросам;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ClrTx/>
              <a:buSzTx/>
              <a:buNone/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передать сведения специалисту (о факте жестокого обращения)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4293096"/>
            <a:ext cx="1671685" cy="1551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692696"/>
            <a:ext cx="8183880" cy="93610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63B9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Times New Roman" pitchFamily="18" charset="0"/>
              </a:rPr>
              <a:t>Чем </a:t>
            </a:r>
            <a:r>
              <a:rPr lang="ru-RU" dirty="0" smtClean="0">
                <a:solidFill>
                  <a:srgbClr val="063B9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Т</a:t>
            </a:r>
            <a:r>
              <a:rPr lang="ru-RU" dirty="0" smtClean="0">
                <a:solidFill>
                  <a:srgbClr val="063B9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Times New Roman" pitchFamily="18" charset="0"/>
              </a:rPr>
              <a:t>елефон доверия </a:t>
            </a:r>
            <a:br>
              <a:rPr lang="ru-RU" dirty="0" smtClean="0">
                <a:solidFill>
                  <a:srgbClr val="063B9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63B9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Times New Roman" pitchFamily="18" charset="0"/>
              </a:rPr>
              <a:t>может вам помочь?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700808"/>
            <a:ext cx="8147248" cy="3017496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spcBef>
                <a:spcPct val="0"/>
              </a:spcBef>
              <a:buClrTx/>
              <a:buSzTx/>
              <a:buFont typeface="Wingdings 2" pitchFamily="18" charset="2"/>
              <a:buNone/>
            </a:pPr>
            <a:endParaRPr lang="ru-RU" b="1" dirty="0" smtClean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ct val="0"/>
              </a:spcBef>
              <a:buClrTx/>
              <a:buSzTx/>
              <a:buFont typeface="Wingdings 2" pitchFamily="18" charset="2"/>
              <a:buNone/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Детский телефон доверия часто используется для консультирования по сложным темам, обсуждение которых в личной беседе могло бы быть затруднительным: межличностные отношения, употребление наркотиков, преступления и др.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ClrTx/>
              <a:buSzTx/>
              <a:buFont typeface="Wingdings 2" pitchFamily="18" charset="2"/>
              <a:buNone/>
            </a:pPr>
            <a:endParaRPr lang="ru-RU" b="1" dirty="0" smtClean="0">
              <a:solidFill>
                <a:srgbClr val="0070C0"/>
              </a:solidFill>
              <a:latin typeface="Verdana" pitchFamily="34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4149080"/>
            <a:ext cx="1826877" cy="1695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692696"/>
            <a:ext cx="8183880" cy="93610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63B9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Times New Roman" pitchFamily="18" charset="0"/>
              </a:rPr>
              <a:t>Чем </a:t>
            </a:r>
            <a:r>
              <a:rPr lang="ru-RU" dirty="0" smtClean="0">
                <a:solidFill>
                  <a:srgbClr val="063B9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Т</a:t>
            </a:r>
            <a:r>
              <a:rPr lang="ru-RU" dirty="0" smtClean="0">
                <a:solidFill>
                  <a:srgbClr val="063B9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Times New Roman" pitchFamily="18" charset="0"/>
              </a:rPr>
              <a:t>елефон доверия </a:t>
            </a:r>
            <a:br>
              <a:rPr lang="ru-RU" dirty="0" smtClean="0">
                <a:solidFill>
                  <a:srgbClr val="063B9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63B9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Times New Roman" pitchFamily="18" charset="0"/>
              </a:rPr>
              <a:t>может вам помочь?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700808"/>
            <a:ext cx="8147248" cy="3017496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80000"/>
              </a:lnSpc>
              <a:spcBef>
                <a:spcPct val="0"/>
              </a:spcBef>
              <a:buClrTx/>
              <a:buSzTx/>
              <a:buFont typeface="Wingdings 2" pitchFamily="18" charset="2"/>
              <a:buNone/>
            </a:pPr>
            <a:endParaRPr lang="ru-RU" b="1" dirty="0" smtClean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/>
              <a:t>   </a:t>
            </a:r>
            <a:r>
              <a:rPr lang="ru-RU" b="1" dirty="0" smtClean="0">
                <a:solidFill>
                  <a:srgbClr val="0070C0"/>
                </a:solidFill>
              </a:rPr>
              <a:t>Специалисты готовы помочь </a:t>
            </a:r>
            <a:r>
              <a:rPr lang="ru-RU" dirty="0" smtClean="0">
                <a:solidFill>
                  <a:srgbClr val="0070C0"/>
                </a:solidFill>
              </a:rPr>
              <a:t>т</a:t>
            </a:r>
            <a:r>
              <a:rPr lang="ru-RU" b="1" dirty="0" smtClean="0">
                <a:solidFill>
                  <a:srgbClr val="0070C0"/>
                </a:solidFill>
              </a:rPr>
              <a:t>ебе в разрешении трудностей, возникающих в школе, на улице и дома. Психологи готовы 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проконсультировать Тебя по вопросам детско-родительских и детско-детских отношений, межличностных конфликтов и другим проблемам.</a:t>
            </a:r>
            <a:endParaRPr lang="ru-RU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ru-RU" dirty="0" smtClean="0"/>
              <a:t> 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ClrTx/>
              <a:buSzTx/>
              <a:buFont typeface="Wingdings 2" pitchFamily="18" charset="2"/>
              <a:buNone/>
            </a:pPr>
            <a:endParaRPr lang="ru-RU" b="1" dirty="0" smtClean="0">
              <a:solidFill>
                <a:srgbClr val="0070C0"/>
              </a:solidFill>
              <a:latin typeface="Verdana" pitchFamily="34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4149080"/>
            <a:ext cx="1826877" cy="1695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692696"/>
            <a:ext cx="8183880" cy="93610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63B90"/>
                </a:solidFill>
                <a:latin typeface="Verdana" pitchFamily="34" charset="0"/>
              </a:rPr>
              <a:t>Принципы работы службы </a:t>
            </a:r>
            <a:br>
              <a:rPr lang="ru-RU" dirty="0" smtClean="0">
                <a:solidFill>
                  <a:srgbClr val="063B90"/>
                </a:solidFill>
                <a:latin typeface="Verdana" pitchFamily="34" charset="0"/>
              </a:rPr>
            </a:br>
            <a:r>
              <a:rPr lang="ru-RU" dirty="0" smtClean="0">
                <a:solidFill>
                  <a:srgbClr val="063B90"/>
                </a:solidFill>
                <a:latin typeface="Verdana" pitchFamily="34" charset="0"/>
              </a:rPr>
              <a:t>«Телефон доверия»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700808"/>
            <a:ext cx="8147248" cy="3017496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spcBef>
                <a:spcPct val="0"/>
              </a:spcBef>
              <a:buClrTx/>
              <a:buSzTx/>
              <a:buFont typeface="Wingdings 2" pitchFamily="18" charset="2"/>
              <a:buNone/>
            </a:pPr>
            <a:endParaRPr lang="ru-RU" b="1" dirty="0" smtClean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Доступность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Анонимность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Доверительность 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Конфиденциальность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ClrTx/>
              <a:buSzTx/>
              <a:buFont typeface="Wingdings 2" pitchFamily="18" charset="2"/>
              <a:buNone/>
            </a:pPr>
            <a:endParaRPr lang="ru-RU" b="1" dirty="0" smtClean="0">
              <a:solidFill>
                <a:srgbClr val="0070C0"/>
              </a:solidFill>
              <a:latin typeface="Verdana" pitchFamily="34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83374" y="4005064"/>
            <a:ext cx="1882753" cy="1747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692696"/>
            <a:ext cx="8183880" cy="144016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63B90"/>
                </a:solidFill>
                <a:latin typeface="Verdana" pitchFamily="34" charset="0"/>
              </a:rPr>
              <a:t/>
            </a:r>
            <a:br>
              <a:rPr lang="ru-RU" dirty="0" smtClean="0">
                <a:solidFill>
                  <a:srgbClr val="063B90"/>
                </a:solidFill>
                <a:latin typeface="Verdana" pitchFamily="34" charset="0"/>
              </a:rPr>
            </a:br>
            <a:r>
              <a:rPr lang="ru-RU" sz="4400" dirty="0" smtClean="0">
                <a:solidFill>
                  <a:srgbClr val="063B90"/>
                </a:solidFill>
                <a:latin typeface="Verdana" pitchFamily="34" charset="0"/>
              </a:rPr>
              <a:t>Детский телефон доверия</a:t>
            </a:r>
            <a:r>
              <a:rPr lang="ru-RU" sz="4400" dirty="0" smtClean="0"/>
              <a:t> </a:t>
            </a:r>
            <a:br>
              <a:rPr lang="ru-RU" sz="4400" dirty="0" smtClean="0"/>
            </a:br>
            <a:r>
              <a:rPr lang="ru-RU" sz="4400" dirty="0" smtClean="0"/>
              <a:t>8 – 800 – 2000 - 122</a:t>
            </a: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700808"/>
            <a:ext cx="8147248" cy="3017496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spcBef>
                <a:spcPct val="0"/>
              </a:spcBef>
              <a:buClrTx/>
              <a:buSzTx/>
              <a:buFont typeface="Wingdings 2" pitchFamily="18" charset="2"/>
              <a:buNone/>
            </a:pPr>
            <a:endParaRPr lang="ru-RU" b="1" dirty="0" smtClean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работает ежедневно и </a:t>
            </a:r>
            <a:endParaRPr lang="ru-RU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круглосуточно</a:t>
            </a:r>
            <a:endParaRPr lang="ru-RU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Все консультации бесплатные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ClrTx/>
              <a:buSzTx/>
              <a:buFont typeface="Wingdings 2" pitchFamily="18" charset="2"/>
              <a:buNone/>
            </a:pPr>
            <a:endParaRPr lang="ru-RU" b="1" dirty="0" smtClean="0">
              <a:solidFill>
                <a:srgbClr val="0070C0"/>
              </a:solidFill>
              <a:latin typeface="Verdana" pitchFamily="34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17800" y="3573016"/>
            <a:ext cx="2348327" cy="217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692696"/>
            <a:ext cx="8183880" cy="108012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63B90"/>
                </a:solidFill>
                <a:latin typeface="Verdana" pitchFamily="34" charset="0"/>
              </a:rPr>
              <a:t>Линия помощи «Дети </a:t>
            </a:r>
            <a:r>
              <a:rPr lang="ru-RU" sz="3200" dirty="0" err="1" smtClean="0">
                <a:solidFill>
                  <a:srgbClr val="063B90"/>
                </a:solidFill>
                <a:latin typeface="Verdana" pitchFamily="34" charset="0"/>
              </a:rPr>
              <a:t>Онлайн</a:t>
            </a:r>
            <a:r>
              <a:rPr lang="ru-RU" sz="3200" dirty="0" smtClean="0">
                <a:solidFill>
                  <a:srgbClr val="063B90"/>
                </a:solidFill>
                <a:latin typeface="Verdana" pitchFamily="34" charset="0"/>
              </a:rPr>
              <a:t>»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2060848"/>
            <a:ext cx="8147248" cy="2657456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80000"/>
              </a:lnSpc>
              <a:spcBef>
                <a:spcPct val="0"/>
              </a:spcBef>
              <a:buClrTx/>
              <a:buSzTx/>
              <a:buFont typeface="Wingdings 2" pitchFamily="18" charset="2"/>
              <a:buNone/>
            </a:pPr>
            <a:endParaRPr lang="ru-RU" b="1" dirty="0" smtClean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spcBef>
                <a:spcPct val="0"/>
              </a:spcBef>
              <a:buClrTx/>
              <a:buSzTx/>
              <a:buFont typeface="Wingdings 2" pitchFamily="18" charset="2"/>
              <a:buNone/>
            </a:pPr>
            <a:r>
              <a:rPr lang="ru-RU" sz="9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Линия помощи «Дети </a:t>
            </a:r>
            <a:r>
              <a:rPr lang="ru-RU" sz="9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Онлайн</a:t>
            </a:r>
            <a:r>
              <a:rPr lang="ru-RU" sz="9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» — это единственная в России уникальная служба телефонного и </a:t>
            </a:r>
            <a:r>
              <a:rPr lang="ru-RU" sz="9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онлайн-консультирования</a:t>
            </a:r>
            <a:r>
              <a:rPr lang="ru-RU" sz="9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которая оказывает психологическую и информационную поддержку детям и подросткам, столкнувшимся с различными проблемами в Интернете. Узнать подробнее о «Дети </a:t>
            </a:r>
            <a:r>
              <a:rPr lang="ru-RU" sz="9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Онлайн</a:t>
            </a:r>
            <a:r>
              <a:rPr lang="ru-RU" sz="9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» - </a:t>
            </a:r>
            <a:r>
              <a:rPr lang="ru-RU" sz="9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http://detionline.com/helpline/about</a:t>
            </a:r>
            <a:r>
              <a:rPr lang="ru-RU" sz="9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  </a:t>
            </a:r>
          </a:p>
          <a:p>
            <a:pPr marL="0" indent="0">
              <a:lnSpc>
                <a:spcPct val="120000"/>
              </a:lnSpc>
              <a:spcBef>
                <a:spcPct val="0"/>
              </a:spcBef>
              <a:buClrTx/>
              <a:buSzTx/>
              <a:buFont typeface="Wingdings 2" pitchFamily="18" charset="2"/>
              <a:buNone/>
            </a:pPr>
            <a:r>
              <a:rPr lang="ru-RU" sz="9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тел. </a:t>
            </a:r>
            <a:r>
              <a:rPr lang="ru-RU" sz="9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88002500015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0232" y="4509120"/>
            <a:ext cx="1900502" cy="163844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692696"/>
            <a:ext cx="8183880" cy="93610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63B90"/>
                </a:solidFill>
                <a:latin typeface="Verdana" pitchFamily="34" charset="0"/>
              </a:rPr>
              <a:t/>
            </a:r>
            <a:br>
              <a:rPr lang="ru-RU" dirty="0" smtClean="0">
                <a:solidFill>
                  <a:srgbClr val="063B90"/>
                </a:solidFill>
                <a:latin typeface="Verdana" pitchFamily="34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764704"/>
            <a:ext cx="8147248" cy="4536504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80000"/>
              </a:lnSpc>
              <a:spcBef>
                <a:spcPct val="0"/>
              </a:spcBef>
              <a:buClrTx/>
              <a:buSzTx/>
              <a:buFont typeface="Wingdings 2" pitchFamily="18" charset="2"/>
              <a:buNone/>
            </a:pPr>
            <a:endParaRPr lang="ru-RU" b="1" dirty="0" smtClean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/>
              <a:t> </a:t>
            </a:r>
            <a:r>
              <a:rPr lang="ru-RU" dirty="0" smtClean="0">
                <a:solidFill>
                  <a:srgbClr val="063B90"/>
                </a:solidFill>
                <a:latin typeface="Verdana" pitchFamily="34" charset="0"/>
              </a:rPr>
              <a:t> </a:t>
            </a:r>
            <a:r>
              <a:rPr lang="ru-RU" sz="3000" b="1" dirty="0" smtClean="0">
                <a:solidFill>
                  <a:srgbClr val="063B9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Детский телефон доверия</a:t>
            </a:r>
            <a:r>
              <a:rPr lang="ru-RU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ru-RU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 – 800 – 2000 - 122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</a:rPr>
              <a:t>Интересные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ru-RU" dirty="0" smtClean="0">
                <a:solidFill>
                  <a:srgbClr val="0070C0"/>
                </a:solidFill>
              </a:rPr>
              <a:t>видео </a:t>
            </a:r>
            <a:r>
              <a:rPr lang="ru-RU" dirty="0" smtClean="0">
                <a:solidFill>
                  <a:srgbClr val="0070C0"/>
                </a:solidFill>
                <a:hlinkClick r:id="rId2"/>
              </a:rPr>
              <a:t>«Семья вверх тормашками» </a:t>
            </a:r>
            <a:r>
              <a:rPr lang="en-US" dirty="0" smtClean="0">
                <a:solidFill>
                  <a:srgbClr val="0070C0"/>
                </a:solidFill>
                <a:hlinkClick r:id="rId2"/>
              </a:rPr>
              <a:t>https://telefon-doveria.ru/events/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ClrTx/>
              <a:buSzTx/>
              <a:buFont typeface="Wingdings 2" pitchFamily="18" charset="2"/>
              <a:buNone/>
            </a:pPr>
            <a:endParaRPr lang="ru-RU" b="1" dirty="0" smtClean="0">
              <a:solidFill>
                <a:srgbClr val="0070C0"/>
              </a:solidFill>
              <a:latin typeface="Verdana" pitchFamily="34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</a:rPr>
              <a:t>Информация для родителей </a:t>
            </a:r>
            <a:r>
              <a:rPr lang="en-US" dirty="0" smtClean="0">
                <a:hlinkClick r:id="rId3"/>
              </a:rPr>
              <a:t>https://telefon-doveria.ru/parents/</a:t>
            </a:r>
            <a:r>
              <a:rPr lang="ru-RU" dirty="0" smtClean="0"/>
              <a:t> </a:t>
            </a:r>
          </a:p>
          <a:p>
            <a:pPr>
              <a:buNone/>
            </a:pPr>
            <a:endParaRPr lang="ru-RU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</a:rPr>
              <a:t>Информация для детей </a:t>
            </a:r>
            <a:r>
              <a:rPr lang="en-US" dirty="0" smtClean="0">
                <a:hlinkClick r:id="rId4"/>
              </a:rPr>
              <a:t>https://telefon-doveria.ru/teenagers/</a:t>
            </a:r>
            <a:r>
              <a:rPr lang="ru-RU" dirty="0" smtClean="0"/>
              <a:t>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</a:rPr>
              <a:t>Информация на официальном сайте </a:t>
            </a:r>
          </a:p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</a:rPr>
              <a:t>МАОУ СОШ № 44 </a:t>
            </a:r>
            <a:r>
              <a:rPr lang="en-US" dirty="0" smtClean="0">
                <a:hlinkClick r:id="rId5"/>
              </a:rPr>
              <a:t>https://44rezh.uralschool.ru/?section_id=70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20272" y="620688"/>
            <a:ext cx="1428355" cy="13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44</TotalTime>
  <Words>320</Words>
  <Application>Microsoft Office PowerPoint</Application>
  <PresentationFormat>Экран (4:3)</PresentationFormat>
  <Paragraphs>55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Times New Roman</vt:lpstr>
      <vt:lpstr>Verdana</vt:lpstr>
      <vt:lpstr>Wingdings 2</vt:lpstr>
      <vt:lpstr>Аспект</vt:lpstr>
      <vt:lpstr> </vt:lpstr>
      <vt:lpstr>Чем Телефон доверия  может вам помочь?</vt:lpstr>
      <vt:lpstr>Чем Телефон доверия  может вам помочь?</vt:lpstr>
      <vt:lpstr>Чем Телефон доверия  может вам помочь?</vt:lpstr>
      <vt:lpstr>Принципы работы службы  «Телефон доверия»</vt:lpstr>
      <vt:lpstr> Детский телефон доверия  8 – 800 – 2000 - 122</vt:lpstr>
      <vt:lpstr>Линия помощи «Дети Онлайн»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для детей и их родителей</dc:title>
  <dc:creator>Владелец</dc:creator>
  <cp:lastModifiedBy>Zavuch</cp:lastModifiedBy>
  <cp:revision>8</cp:revision>
  <dcterms:created xsi:type="dcterms:W3CDTF">2024-04-15T04:25:58Z</dcterms:created>
  <dcterms:modified xsi:type="dcterms:W3CDTF">2024-04-15T05:51:33Z</dcterms:modified>
</cp:coreProperties>
</file>