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5"/>
  </p:sldMasterIdLst>
  <p:sldIdLst>
    <p:sldId id="463" r:id="rId6"/>
    <p:sldId id="257" r:id="rId7"/>
    <p:sldId id="259" r:id="rId8"/>
    <p:sldId id="260" r:id="rId9"/>
    <p:sldId id="299" r:id="rId10"/>
    <p:sldId id="300" r:id="rId11"/>
    <p:sldId id="262" r:id="rId12"/>
    <p:sldId id="264" r:id="rId13"/>
    <p:sldId id="464" r:id="rId14"/>
    <p:sldId id="465" r:id="rId15"/>
    <p:sldId id="268" r:id="rId16"/>
    <p:sldId id="285" r:id="rId17"/>
    <p:sldId id="270" r:id="rId18"/>
    <p:sldId id="287" r:id="rId19"/>
    <p:sldId id="288" r:id="rId20"/>
    <p:sldId id="289" r:id="rId21"/>
    <p:sldId id="290" r:id="rId22"/>
    <p:sldId id="294" r:id="rId23"/>
    <p:sldId id="295" r:id="rId24"/>
    <p:sldId id="291" r:id="rId25"/>
    <p:sldId id="292" r:id="rId26"/>
    <p:sldId id="284" r:id="rId27"/>
    <p:sldId id="293" r:id="rId28"/>
    <p:sldId id="296" r:id="rId29"/>
    <p:sldId id="297" r:id="rId30"/>
    <p:sldId id="275" r:id="rId31"/>
    <p:sldId id="286" r:id="rId32"/>
    <p:sldId id="277" r:id="rId33"/>
    <p:sldId id="466" r:id="rId34"/>
  </p:sldIdLst>
  <p:sldSz cx="6858000" cy="5143500"/>
  <p:notesSz cx="9144000" cy="51435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 userDrawn="1">
          <p15:clr>
            <a:srgbClr val="A4A3A4"/>
          </p15:clr>
        </p15:guide>
        <p15:guide id="2" pos="162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1" autoAdjust="0"/>
    <p:restoredTop sz="87486" autoAdjust="0"/>
  </p:normalViewPr>
  <p:slideViewPr>
    <p:cSldViewPr>
      <p:cViewPr varScale="1">
        <p:scale>
          <a:sx n="95" d="100"/>
          <a:sy n="95" d="100"/>
        </p:scale>
        <p:origin x="1699" y="53"/>
      </p:cViewPr>
      <p:guideLst>
        <p:guide orient="horz" pos="2880"/>
        <p:guide pos="162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slide" Target="slides/slide24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theme" Target="theme/theme1.xml"/><Relationship Id="rId5" Type="http://schemas.openxmlformats.org/officeDocument/2006/relationships/slideMaster" Target="slideMasters/slideMaster1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viewProps" Target="viewProp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presProps" Target="presProps.xml"/><Relationship Id="rId8" Type="http://schemas.openxmlformats.org/officeDocument/2006/relationships/slide" Target="slides/slide3.xml"/><Relationship Id="rId3" Type="http://schemas.openxmlformats.org/officeDocument/2006/relationships/customXml" Target="../customXml/item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14350" y="1594486"/>
            <a:ext cx="5829300" cy="5539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028700" y="2880361"/>
            <a:ext cx="480060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12/3/2025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63938" y="127"/>
            <a:ext cx="6330124" cy="415498"/>
          </a:xfrm>
        </p:spPr>
        <p:txBody>
          <a:bodyPr lIns="0" tIns="0" rIns="0" bIns="0"/>
          <a:lstStyle>
            <a:lvl1pPr>
              <a:defRPr sz="2700" b="1" i="0">
                <a:solidFill>
                  <a:srgbClr val="FF0000"/>
                </a:solidFill>
                <a:latin typeface="Georgia"/>
                <a:cs typeface="Georgi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12/3/2025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63938" y="127"/>
            <a:ext cx="6330124" cy="415498"/>
          </a:xfrm>
        </p:spPr>
        <p:txBody>
          <a:bodyPr lIns="0" tIns="0" rIns="0" bIns="0"/>
          <a:lstStyle>
            <a:lvl1pPr>
              <a:defRPr sz="2700" b="1" i="0">
                <a:solidFill>
                  <a:srgbClr val="FF0000"/>
                </a:solidFill>
                <a:latin typeface="Georgia"/>
                <a:cs typeface="Georgi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42900" y="1183005"/>
            <a:ext cx="298323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3531870" y="1183005"/>
            <a:ext cx="298323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12/3/2025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63938" y="127"/>
            <a:ext cx="6330124" cy="415498"/>
          </a:xfrm>
        </p:spPr>
        <p:txBody>
          <a:bodyPr lIns="0" tIns="0" rIns="0" bIns="0"/>
          <a:lstStyle>
            <a:lvl1pPr>
              <a:defRPr sz="2700" b="1" i="0">
                <a:solidFill>
                  <a:srgbClr val="FF0000"/>
                </a:solidFill>
                <a:latin typeface="Georgia"/>
                <a:cs typeface="Georgi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12/3/2025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12/3/2025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AB9BD599-F0DE-4011-A1ED-4806B2105C9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1BDC4440-5767-414C-8665-2B99CEBF214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6199EC91-19C0-4621-A52C-A0C836070DB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940AD81-83D9-46A2-A132-3DF5CFE6AD53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4995331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318259" y="46609"/>
            <a:ext cx="1404175" cy="763038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17" name="bk object 17"/>
          <p:cNvSpPr/>
          <p:nvPr/>
        </p:nvSpPr>
        <p:spPr>
          <a:xfrm>
            <a:off x="0" y="729106"/>
            <a:ext cx="6858000" cy="190500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63938" y="127"/>
            <a:ext cx="6330124" cy="5740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600" b="1" i="0">
                <a:solidFill>
                  <a:srgbClr val="FF0000"/>
                </a:solidFill>
                <a:latin typeface="Georgia"/>
                <a:cs typeface="Georgi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25121" y="1589659"/>
            <a:ext cx="6607759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331720" y="4783456"/>
            <a:ext cx="219456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42900" y="4783456"/>
            <a:ext cx="157734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12/3/2025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937760" y="4783456"/>
            <a:ext cx="157734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342900">
        <a:defRPr>
          <a:latin typeface="+mn-lt"/>
          <a:ea typeface="+mn-ea"/>
          <a:cs typeface="+mn-cs"/>
        </a:defRPr>
      </a:lvl2pPr>
      <a:lvl3pPr marL="685800">
        <a:defRPr>
          <a:latin typeface="+mn-lt"/>
          <a:ea typeface="+mn-ea"/>
          <a:cs typeface="+mn-cs"/>
        </a:defRPr>
      </a:lvl3pPr>
      <a:lvl4pPr marL="1028700">
        <a:defRPr>
          <a:latin typeface="+mn-lt"/>
          <a:ea typeface="+mn-ea"/>
          <a:cs typeface="+mn-cs"/>
        </a:defRPr>
      </a:lvl4pPr>
      <a:lvl5pPr marL="1371600">
        <a:defRPr>
          <a:latin typeface="+mn-lt"/>
          <a:ea typeface="+mn-ea"/>
          <a:cs typeface="+mn-cs"/>
        </a:defRPr>
      </a:lvl5pPr>
      <a:lvl6pPr marL="1714500">
        <a:defRPr>
          <a:latin typeface="+mn-lt"/>
          <a:ea typeface="+mn-ea"/>
          <a:cs typeface="+mn-cs"/>
        </a:defRPr>
      </a:lvl6pPr>
      <a:lvl7pPr marL="2057400">
        <a:defRPr>
          <a:latin typeface="+mn-lt"/>
          <a:ea typeface="+mn-ea"/>
          <a:cs typeface="+mn-cs"/>
        </a:defRPr>
      </a:lvl7pPr>
      <a:lvl8pPr marL="2400300">
        <a:defRPr>
          <a:latin typeface="+mn-lt"/>
          <a:ea typeface="+mn-ea"/>
          <a:cs typeface="+mn-cs"/>
        </a:defRPr>
      </a:lvl8pPr>
      <a:lvl9pPr marL="27432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342900">
        <a:defRPr>
          <a:latin typeface="+mn-lt"/>
          <a:ea typeface="+mn-ea"/>
          <a:cs typeface="+mn-cs"/>
        </a:defRPr>
      </a:lvl2pPr>
      <a:lvl3pPr marL="685800">
        <a:defRPr>
          <a:latin typeface="+mn-lt"/>
          <a:ea typeface="+mn-ea"/>
          <a:cs typeface="+mn-cs"/>
        </a:defRPr>
      </a:lvl3pPr>
      <a:lvl4pPr marL="1028700">
        <a:defRPr>
          <a:latin typeface="+mn-lt"/>
          <a:ea typeface="+mn-ea"/>
          <a:cs typeface="+mn-cs"/>
        </a:defRPr>
      </a:lvl4pPr>
      <a:lvl5pPr marL="1371600">
        <a:defRPr>
          <a:latin typeface="+mn-lt"/>
          <a:ea typeface="+mn-ea"/>
          <a:cs typeface="+mn-cs"/>
        </a:defRPr>
      </a:lvl5pPr>
      <a:lvl6pPr marL="1714500">
        <a:defRPr>
          <a:latin typeface="+mn-lt"/>
          <a:ea typeface="+mn-ea"/>
          <a:cs typeface="+mn-cs"/>
        </a:defRPr>
      </a:lvl6pPr>
      <a:lvl7pPr marL="2057400">
        <a:defRPr>
          <a:latin typeface="+mn-lt"/>
          <a:ea typeface="+mn-ea"/>
          <a:cs typeface="+mn-cs"/>
        </a:defRPr>
      </a:lvl7pPr>
      <a:lvl8pPr marL="2400300">
        <a:defRPr>
          <a:latin typeface="+mn-lt"/>
          <a:ea typeface="+mn-ea"/>
          <a:cs typeface="+mn-cs"/>
        </a:defRPr>
      </a:lvl8pPr>
      <a:lvl9pPr marL="27432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hyperlink" Target="https://www.garant.ru/products/ipo/prime/doc/72025228/" TargetMode="External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5.png"/><Relationship Id="rId4" Type="http://schemas.openxmlformats.org/officeDocument/2006/relationships/image" Target="../media/image27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rustest.ru/" TargetMode="Externa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12" Type="http://schemas.openxmlformats.org/officeDocument/2006/relationships/image" Target="../media/image21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11" Type="http://schemas.openxmlformats.org/officeDocument/2006/relationships/image" Target="../media/image20.png"/><Relationship Id="rId5" Type="http://schemas.openxmlformats.org/officeDocument/2006/relationships/image" Target="../media/image14.png"/><Relationship Id="rId10" Type="http://schemas.openxmlformats.org/officeDocument/2006/relationships/image" Target="../media/image19.png"/><Relationship Id="rId4" Type="http://schemas.openxmlformats.org/officeDocument/2006/relationships/image" Target="../media/image13.png"/><Relationship Id="rId9" Type="http://schemas.openxmlformats.org/officeDocument/2006/relationships/image" Target="../media/image18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ижний колонтитул 1">
            <a:extLst>
              <a:ext uri="{FF2B5EF4-FFF2-40B4-BE49-F238E27FC236}">
                <a16:creationId xmlns:a16="http://schemas.microsoft.com/office/drawing/2014/main" id="{348F987B-A2C0-4ED1-BF18-8595370EB8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123" name="Номер слайда 2">
            <a:extLst>
              <a:ext uri="{FF2B5EF4-FFF2-40B4-BE49-F238E27FC236}">
                <a16:creationId xmlns:a16="http://schemas.microsoft.com/office/drawing/2014/main" id="{6FC19030-5DA2-46CE-A891-0C3AAD7FCE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703320" y="3587593"/>
            <a:ext cx="1183005" cy="16158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2"/>
                </a:solidFill>
                <a:latin typeface="Calibri" panose="020F0502020204030204" pitchFamily="34" charset="0"/>
              </a:defRPr>
            </a:lvl1pPr>
            <a:lvl2pPr marL="557213" indent="-214313">
              <a:spcBef>
                <a:spcPct val="20000"/>
              </a:spcBef>
              <a:buChar char="–"/>
              <a:defRPr sz="2100">
                <a:solidFill>
                  <a:schemeClr val="tx2"/>
                </a:solidFill>
                <a:latin typeface="Calibri" panose="020F0502020204030204" pitchFamily="34" charset="0"/>
              </a:defRPr>
            </a:lvl2pPr>
            <a:lvl3pPr marL="857250" indent="-171450">
              <a:spcBef>
                <a:spcPct val="20000"/>
              </a:spcBef>
              <a:buChar char="•"/>
              <a:defRPr sz="1800">
                <a:solidFill>
                  <a:schemeClr val="tx2"/>
                </a:solidFill>
                <a:latin typeface="Calibri" panose="020F0502020204030204" pitchFamily="34" charset="0"/>
              </a:defRPr>
            </a:lvl3pPr>
            <a:lvl4pPr marL="1200150" indent="-171450">
              <a:spcBef>
                <a:spcPct val="20000"/>
              </a:spcBef>
              <a:buChar char="–"/>
              <a:defRPr sz="1500">
                <a:solidFill>
                  <a:schemeClr val="tx2"/>
                </a:solidFill>
                <a:latin typeface="Calibri" panose="020F0502020204030204" pitchFamily="34" charset="0"/>
              </a:defRPr>
            </a:lvl4pPr>
            <a:lvl5pPr marL="1543050" indent="-171450">
              <a:spcBef>
                <a:spcPct val="20000"/>
              </a:spcBef>
              <a:buChar char="»"/>
              <a:defRPr sz="1500">
                <a:solidFill>
                  <a:schemeClr val="tx2"/>
                </a:solidFill>
                <a:latin typeface="Calibri" panose="020F0502020204030204" pitchFamily="34" charset="0"/>
              </a:defRPr>
            </a:lvl5pPr>
            <a:lvl6pPr marL="1885950" indent="-1714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500">
                <a:solidFill>
                  <a:schemeClr val="tx2"/>
                </a:solidFill>
                <a:latin typeface="Calibri" panose="020F0502020204030204" pitchFamily="34" charset="0"/>
              </a:defRPr>
            </a:lvl6pPr>
            <a:lvl7pPr marL="2228850" indent="-1714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500">
                <a:solidFill>
                  <a:schemeClr val="tx2"/>
                </a:solidFill>
                <a:latin typeface="Calibri" panose="020F0502020204030204" pitchFamily="34" charset="0"/>
              </a:defRPr>
            </a:lvl7pPr>
            <a:lvl8pPr marL="2571750" indent="-1714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500">
                <a:solidFill>
                  <a:schemeClr val="tx2"/>
                </a:solidFill>
                <a:latin typeface="Calibri" panose="020F0502020204030204" pitchFamily="34" charset="0"/>
              </a:defRPr>
            </a:lvl8pPr>
            <a:lvl9pPr marL="2914650" indent="-1714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500">
                <a:solidFill>
                  <a:schemeClr val="tx2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B30D561C-15C1-4B00-BD7E-7010CFF0C60B}" type="slidenum">
              <a:rPr lang="ru-RU" altLang="ru-RU" sz="1050">
                <a:solidFill>
                  <a:srgbClr val="898989"/>
                </a:solidFill>
                <a:cs typeface="Arial" panose="020B0604020202020204" pitchFamily="34" charset="0"/>
              </a:rPr>
              <a:pPr>
                <a:spcBef>
                  <a:spcPct val="0"/>
                </a:spcBef>
                <a:buFontTx/>
                <a:buNone/>
              </a:pPr>
              <a:t>1</a:t>
            </a:fld>
            <a:endParaRPr lang="ru-RU" altLang="ru-RU" sz="1050">
              <a:solidFill>
                <a:srgbClr val="898989"/>
              </a:solidFill>
              <a:cs typeface="Arial" panose="020B0604020202020204" pitchFamily="34" charset="0"/>
            </a:endParaRPr>
          </a:p>
        </p:txBody>
      </p:sp>
      <p:pic>
        <p:nvPicPr>
          <p:cNvPr id="5124" name="Picture 2" descr="http://85.sochi-schools.ru/wp-content/uploads/2016/03/GIA.jpg">
            <a:extLst>
              <a:ext uri="{FF2B5EF4-FFF2-40B4-BE49-F238E27FC236}">
                <a16:creationId xmlns:a16="http://schemas.microsoft.com/office/drawing/2014/main" id="{A19BAC17-9DBD-4156-8F0B-688EE8C9F5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13438" y="195486"/>
            <a:ext cx="7776864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5" name="Прямоугольник 4">
            <a:extLst>
              <a:ext uri="{FF2B5EF4-FFF2-40B4-BE49-F238E27FC236}">
                <a16:creationId xmlns:a16="http://schemas.microsoft.com/office/drawing/2014/main" id="{2909EFA9-23E1-47A3-BDDF-B21D3E122D3C}"/>
              </a:ext>
            </a:extLst>
          </p:cNvPr>
          <p:cNvSpPr>
            <a:spLocks noChangeArrowheads="1"/>
          </p:cNvSpPr>
          <p:nvPr/>
        </p:nvSpPr>
        <p:spPr bwMode="auto">
          <a:xfrm>
            <a:off x="890587" y="465535"/>
            <a:ext cx="5292329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2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2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2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2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2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2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2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2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2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ru-RU" altLang="ru-RU" sz="2400" b="1" dirty="0">
                <a:solidFill>
                  <a:srgbClr val="240AE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Проведение государственной итоговой аттестации 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ru-RU" altLang="ru-RU" sz="2400" b="1" dirty="0">
                <a:solidFill>
                  <a:srgbClr val="240AE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выпускников 9 классов в 2026 году</a:t>
            </a:r>
            <a:endParaRPr lang="ru-RU" altLang="ru-RU" sz="2400" dirty="0">
              <a:solidFill>
                <a:srgbClr val="240AE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28717" y="873525"/>
            <a:ext cx="6524124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i="1" u="sng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Дополнительный период</a:t>
            </a:r>
          </a:p>
          <a:p>
            <a:br>
              <a:rPr lang="ru-RU" sz="1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3 сентября (четверг) — математика;</a:t>
            </a:r>
            <a:br>
              <a:rPr lang="ru-RU" sz="1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7 сентября (понедельник) — русский язык;</a:t>
            </a:r>
            <a:br>
              <a:rPr lang="ru-RU" sz="1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 сентября (четверг) — биология, география, история, физика;</a:t>
            </a:r>
            <a:br>
              <a:rPr lang="ru-RU" sz="1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14 сентября (понедельник) — иностранные языки (английский, испанский, немецкий, французский), информатика, литература, обществознание, химия.</a:t>
            </a:r>
            <a:br>
              <a:rPr lang="ru-RU" sz="1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ru-RU" sz="1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400" b="1" i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Резервные дни</a:t>
            </a:r>
            <a:br>
              <a:rPr lang="ru-RU" sz="1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ru-RU" sz="1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21 сентября (понедельник) — русский язык;</a:t>
            </a:r>
            <a:br>
              <a:rPr lang="ru-RU" sz="1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22 сентября (вторник) — математика;</a:t>
            </a:r>
            <a:br>
              <a:rPr lang="ru-RU" sz="1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23 сентября (среда) — по всем учебным предметам (кроме русского языка и математики);</a:t>
            </a:r>
            <a:br>
              <a:rPr lang="ru-RU" sz="1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24 сентября (четверг) — по всем учебным предметам (кроме русского языка и математики);</a:t>
            </a:r>
            <a:br>
              <a:rPr lang="ru-RU" sz="1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25 сентября (пятница) — по всем учебным предметам.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6031" y="733713"/>
            <a:ext cx="956810" cy="5274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116574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33350"/>
            <a:ext cx="6858000" cy="6439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981200" y="289171"/>
            <a:ext cx="4481036" cy="332303"/>
          </a:xfrm>
          <a:prstGeom prst="rect">
            <a:avLst/>
          </a:prstGeom>
        </p:spPr>
        <p:txBody>
          <a:bodyPr vert="horz" wrap="square" lIns="0" tIns="9049" rIns="0" bIns="0" rtlCol="0">
            <a:spAutoFit/>
          </a:bodyPr>
          <a:lstStyle/>
          <a:p>
            <a:pPr marL="9525" algn="ctr">
              <a:spcBef>
                <a:spcPts val="71"/>
              </a:spcBef>
            </a:pPr>
            <a:r>
              <a:rPr sz="2100" b="0" spc="-529" dirty="0">
                <a:solidFill>
                  <a:schemeClr val="bg1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100" spc="-64" dirty="0">
                <a:solidFill>
                  <a:schemeClr val="bg1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ВРЕМЯ </a:t>
            </a:r>
            <a:r>
              <a:rPr sz="2100" spc="-90" dirty="0">
                <a:solidFill>
                  <a:schemeClr val="bg1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НАПИСАНИЯ</a:t>
            </a:r>
            <a:r>
              <a:rPr sz="2100" spc="-274" dirty="0">
                <a:solidFill>
                  <a:schemeClr val="bg1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100" spc="-71" dirty="0">
                <a:solidFill>
                  <a:schemeClr val="bg1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ЭКЗАМЕНОВ:</a:t>
            </a:r>
            <a:endParaRPr sz="2100" dirty="0">
              <a:solidFill>
                <a:schemeClr val="bg1"/>
              </a:solidFill>
              <a:latin typeface="Times New Roman"/>
              <a:cs typeface="Times New Roman"/>
            </a:endParaRPr>
          </a:p>
        </p:txBody>
      </p:sp>
      <p:graphicFrame>
        <p:nvGraphicFramePr>
          <p:cNvPr id="5" name="object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1516993"/>
              </p:ext>
            </p:extLst>
          </p:nvPr>
        </p:nvGraphicFramePr>
        <p:xfrm>
          <a:off x="38099" y="819150"/>
          <a:ext cx="6781801" cy="4094081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83584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94595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59544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600" b="1" spc="-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Предмет</a:t>
                      </a:r>
                      <a:endParaRPr sz="1600" dirty="0">
                        <a:latin typeface="Cambria"/>
                        <a:cs typeface="Cambria"/>
                      </a:endParaRPr>
                    </a:p>
                  </a:txBody>
                  <a:tcPr marL="0" marR="0" marT="30004" marB="0">
                    <a:lnL w="12700">
                      <a:solidFill>
                        <a:srgbClr val="535371"/>
                      </a:solidFill>
                      <a:prstDash val="solid"/>
                    </a:lnL>
                    <a:lnR w="12700">
                      <a:solidFill>
                        <a:srgbClr val="535371"/>
                      </a:solidFill>
                      <a:prstDash val="solid"/>
                    </a:lnR>
                    <a:lnT w="12700">
                      <a:solidFill>
                        <a:srgbClr val="535371"/>
                      </a:solidFill>
                      <a:prstDash val="solid"/>
                    </a:lnT>
                    <a:lnB w="12700">
                      <a:solidFill>
                        <a:srgbClr val="535371"/>
                      </a:solidFill>
                      <a:prstDash val="solid"/>
                    </a:lnB>
                    <a:solidFill>
                      <a:srgbClr val="A7CCD9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600" b="1" spc="-10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Продолжительность</a:t>
                      </a:r>
                      <a:endParaRPr sz="1600">
                        <a:latin typeface="Cambria"/>
                        <a:cs typeface="Cambria"/>
                      </a:endParaRPr>
                    </a:p>
                  </a:txBody>
                  <a:tcPr marL="0" marR="0" marT="30004" marB="0">
                    <a:lnL w="12700">
                      <a:solidFill>
                        <a:srgbClr val="535371"/>
                      </a:solidFill>
                      <a:prstDash val="solid"/>
                    </a:lnL>
                    <a:lnR w="12700">
                      <a:solidFill>
                        <a:srgbClr val="535371"/>
                      </a:solidFill>
                      <a:prstDash val="solid"/>
                    </a:lnR>
                    <a:lnT w="12700">
                      <a:solidFill>
                        <a:srgbClr val="535371"/>
                      </a:solidFill>
                      <a:prstDash val="solid"/>
                    </a:lnT>
                    <a:lnB w="12700">
                      <a:solidFill>
                        <a:srgbClr val="535371"/>
                      </a:solidFill>
                      <a:prstDash val="solid"/>
                    </a:lnB>
                    <a:solidFill>
                      <a:srgbClr val="A7CC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59544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600" b="1" spc="-10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Математика</a:t>
                      </a:r>
                      <a:endParaRPr sz="1600" dirty="0">
                        <a:latin typeface="Cambria"/>
                        <a:cs typeface="Cambria"/>
                      </a:endParaRPr>
                    </a:p>
                  </a:txBody>
                  <a:tcPr marL="0" marR="0" marT="30004" marB="0">
                    <a:lnL w="12700">
                      <a:solidFill>
                        <a:srgbClr val="535371"/>
                      </a:solidFill>
                      <a:prstDash val="solid"/>
                    </a:lnL>
                    <a:lnR w="12700">
                      <a:solidFill>
                        <a:srgbClr val="535371"/>
                      </a:solidFill>
                      <a:prstDash val="solid"/>
                    </a:lnR>
                    <a:lnT w="12700">
                      <a:solidFill>
                        <a:srgbClr val="535371"/>
                      </a:solidFill>
                      <a:prstDash val="solid"/>
                    </a:lnT>
                    <a:lnB w="12700">
                      <a:solidFill>
                        <a:srgbClr val="535371"/>
                      </a:solidFill>
                      <a:prstDash val="solid"/>
                    </a:lnB>
                    <a:solidFill>
                      <a:srgbClr val="E0EBF0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600" b="1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3</a:t>
                      </a:r>
                      <a:r>
                        <a:rPr sz="1600" b="1" spc="-2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sz="1600" b="1" spc="-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часа 55</a:t>
                      </a:r>
                      <a:r>
                        <a:rPr sz="1600" b="1" spc="-1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sz="1600" b="1" spc="-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минут</a:t>
                      </a:r>
                      <a:r>
                        <a:rPr sz="1600" b="1" spc="-1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sz="1600" b="1" spc="-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(235</a:t>
                      </a:r>
                      <a:r>
                        <a:rPr sz="1600" b="1" spc="-20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sz="1600" b="1" spc="-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минут)</a:t>
                      </a:r>
                      <a:endParaRPr sz="1600">
                        <a:latin typeface="Cambria"/>
                        <a:cs typeface="Cambria"/>
                      </a:endParaRPr>
                    </a:p>
                  </a:txBody>
                  <a:tcPr marL="0" marR="0" marT="30004" marB="0">
                    <a:lnL w="12700">
                      <a:solidFill>
                        <a:srgbClr val="535371"/>
                      </a:solidFill>
                      <a:prstDash val="solid"/>
                    </a:lnL>
                    <a:lnR w="12700">
                      <a:solidFill>
                        <a:srgbClr val="535371"/>
                      </a:solidFill>
                      <a:prstDash val="solid"/>
                    </a:lnR>
                    <a:lnT w="12700">
                      <a:solidFill>
                        <a:srgbClr val="535371"/>
                      </a:solidFill>
                      <a:prstDash val="solid"/>
                    </a:lnT>
                    <a:lnB w="12700">
                      <a:solidFill>
                        <a:srgbClr val="535371"/>
                      </a:solidFill>
                      <a:prstDash val="solid"/>
                    </a:lnB>
                    <a:solidFill>
                      <a:srgbClr val="E0EB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59544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600" b="1" spc="-10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Русский</a:t>
                      </a:r>
                      <a:r>
                        <a:rPr sz="1600" b="1" spc="-40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sz="1600" b="1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язык</a:t>
                      </a:r>
                      <a:endParaRPr sz="1600" dirty="0">
                        <a:latin typeface="Cambria"/>
                        <a:cs typeface="Cambria"/>
                      </a:endParaRPr>
                    </a:p>
                  </a:txBody>
                  <a:tcPr marL="0" marR="0" marT="30004" marB="0">
                    <a:lnL w="12700">
                      <a:solidFill>
                        <a:srgbClr val="535371"/>
                      </a:solidFill>
                      <a:prstDash val="solid"/>
                    </a:lnL>
                    <a:lnR w="12700">
                      <a:solidFill>
                        <a:srgbClr val="535371"/>
                      </a:solidFill>
                      <a:prstDash val="solid"/>
                    </a:lnR>
                    <a:lnT w="12700">
                      <a:solidFill>
                        <a:srgbClr val="535371"/>
                      </a:solidFill>
                      <a:prstDash val="solid"/>
                    </a:lnT>
                    <a:lnB w="12700">
                      <a:solidFill>
                        <a:srgbClr val="535371"/>
                      </a:solidFill>
                      <a:prstDash val="solid"/>
                    </a:lnB>
                    <a:solidFill>
                      <a:srgbClr val="F0F6F8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600" b="1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3</a:t>
                      </a:r>
                      <a:r>
                        <a:rPr sz="1600" b="1" spc="-2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sz="1600" b="1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часа</a:t>
                      </a:r>
                      <a:r>
                        <a:rPr sz="1600" b="1" spc="-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 55</a:t>
                      </a:r>
                      <a:r>
                        <a:rPr sz="1600" b="1" spc="-2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sz="1600" b="1" spc="-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минут (235</a:t>
                      </a:r>
                      <a:r>
                        <a:rPr sz="1600" b="1" spc="-20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sz="1600" b="1" spc="-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минут)</a:t>
                      </a:r>
                      <a:endParaRPr sz="1600">
                        <a:latin typeface="Cambria"/>
                        <a:cs typeface="Cambria"/>
                      </a:endParaRPr>
                    </a:p>
                  </a:txBody>
                  <a:tcPr marL="0" marR="0" marT="30004" marB="0">
                    <a:lnL w="12700">
                      <a:solidFill>
                        <a:srgbClr val="535371"/>
                      </a:solidFill>
                      <a:prstDash val="solid"/>
                    </a:lnL>
                    <a:lnR w="12700">
                      <a:solidFill>
                        <a:srgbClr val="535371"/>
                      </a:solidFill>
                      <a:prstDash val="solid"/>
                    </a:lnR>
                    <a:lnT w="12700">
                      <a:solidFill>
                        <a:srgbClr val="535371"/>
                      </a:solidFill>
                      <a:prstDash val="solid"/>
                    </a:lnT>
                    <a:lnB w="12700">
                      <a:solidFill>
                        <a:srgbClr val="535371"/>
                      </a:solidFill>
                      <a:prstDash val="solid"/>
                    </a:lnB>
                    <a:solidFill>
                      <a:srgbClr val="F0F6F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59544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600" b="1" spc="-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Литература</a:t>
                      </a:r>
                      <a:endParaRPr sz="1600" dirty="0">
                        <a:latin typeface="Cambria"/>
                        <a:cs typeface="Cambria"/>
                      </a:endParaRPr>
                    </a:p>
                  </a:txBody>
                  <a:tcPr marL="0" marR="0" marT="30004" marB="0">
                    <a:lnL w="12700">
                      <a:solidFill>
                        <a:srgbClr val="535371"/>
                      </a:solidFill>
                      <a:prstDash val="solid"/>
                    </a:lnL>
                    <a:lnR w="12700">
                      <a:solidFill>
                        <a:srgbClr val="535371"/>
                      </a:solidFill>
                      <a:prstDash val="solid"/>
                    </a:lnR>
                    <a:lnT w="12700">
                      <a:solidFill>
                        <a:srgbClr val="535371"/>
                      </a:solidFill>
                      <a:prstDash val="solid"/>
                    </a:lnT>
                    <a:lnB w="12700">
                      <a:solidFill>
                        <a:srgbClr val="535371"/>
                      </a:solidFill>
                      <a:prstDash val="solid"/>
                    </a:lnB>
                    <a:solidFill>
                      <a:srgbClr val="E0EBF0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600" b="1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3</a:t>
                      </a:r>
                      <a:r>
                        <a:rPr sz="1600" b="1" spc="-2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sz="1600" b="1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часа</a:t>
                      </a:r>
                      <a:r>
                        <a:rPr sz="1600" b="1" spc="-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 55</a:t>
                      </a:r>
                      <a:r>
                        <a:rPr sz="1600" b="1" spc="-2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sz="1600" b="1" spc="-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минут (235</a:t>
                      </a:r>
                      <a:r>
                        <a:rPr sz="1600" b="1" spc="-20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sz="1600" b="1" spc="-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минут)</a:t>
                      </a:r>
                      <a:endParaRPr sz="1600">
                        <a:latin typeface="Cambria"/>
                        <a:cs typeface="Cambria"/>
                      </a:endParaRPr>
                    </a:p>
                  </a:txBody>
                  <a:tcPr marL="0" marR="0" marT="30004" marB="0">
                    <a:lnL w="12700">
                      <a:solidFill>
                        <a:srgbClr val="535371"/>
                      </a:solidFill>
                      <a:prstDash val="solid"/>
                    </a:lnL>
                    <a:lnR w="12700">
                      <a:solidFill>
                        <a:srgbClr val="535371"/>
                      </a:solidFill>
                      <a:prstDash val="solid"/>
                    </a:lnR>
                    <a:lnT w="12700">
                      <a:solidFill>
                        <a:srgbClr val="535371"/>
                      </a:solidFill>
                      <a:prstDash val="solid"/>
                    </a:lnT>
                    <a:lnB w="12700">
                      <a:solidFill>
                        <a:srgbClr val="535371"/>
                      </a:solidFill>
                      <a:prstDash val="solid"/>
                    </a:lnB>
                    <a:solidFill>
                      <a:srgbClr val="E0EB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59544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600" b="1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Физика</a:t>
                      </a:r>
                      <a:endParaRPr sz="1600" dirty="0">
                        <a:latin typeface="Cambria"/>
                        <a:cs typeface="Cambria"/>
                      </a:endParaRPr>
                    </a:p>
                  </a:txBody>
                  <a:tcPr marL="0" marR="0" marT="30004" marB="0">
                    <a:lnL w="12700">
                      <a:solidFill>
                        <a:srgbClr val="535371"/>
                      </a:solidFill>
                      <a:prstDash val="solid"/>
                    </a:lnL>
                    <a:lnR w="12700">
                      <a:solidFill>
                        <a:srgbClr val="535371"/>
                      </a:solidFill>
                      <a:prstDash val="solid"/>
                    </a:lnR>
                    <a:lnT w="12700">
                      <a:solidFill>
                        <a:srgbClr val="535371"/>
                      </a:solidFill>
                      <a:prstDash val="solid"/>
                    </a:lnT>
                    <a:lnB w="12700">
                      <a:solidFill>
                        <a:srgbClr val="535371"/>
                      </a:solidFill>
                      <a:prstDash val="solid"/>
                    </a:lnB>
                    <a:solidFill>
                      <a:srgbClr val="F0F6F8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600" b="1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3</a:t>
                      </a:r>
                      <a:r>
                        <a:rPr sz="1600" b="1" spc="-3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sz="1600" b="1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часа</a:t>
                      </a:r>
                      <a:r>
                        <a:rPr sz="1600" b="1" spc="-10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sz="1600" b="1" spc="-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(180</a:t>
                      </a:r>
                      <a:r>
                        <a:rPr sz="1600" b="1" spc="-30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sz="1600" b="1" spc="-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минут)</a:t>
                      </a:r>
                      <a:endParaRPr sz="1600">
                        <a:latin typeface="Cambria"/>
                        <a:cs typeface="Cambria"/>
                      </a:endParaRPr>
                    </a:p>
                  </a:txBody>
                  <a:tcPr marL="0" marR="0" marT="30004" marB="0">
                    <a:lnL w="12700">
                      <a:solidFill>
                        <a:srgbClr val="535371"/>
                      </a:solidFill>
                      <a:prstDash val="solid"/>
                    </a:lnL>
                    <a:lnR w="12700">
                      <a:solidFill>
                        <a:srgbClr val="535371"/>
                      </a:solidFill>
                      <a:prstDash val="solid"/>
                    </a:lnR>
                    <a:lnT w="12700">
                      <a:solidFill>
                        <a:srgbClr val="535371"/>
                      </a:solidFill>
                      <a:prstDash val="solid"/>
                    </a:lnT>
                    <a:lnB w="12700">
                      <a:solidFill>
                        <a:srgbClr val="535371"/>
                      </a:solidFill>
                      <a:prstDash val="solid"/>
                    </a:lnB>
                    <a:solidFill>
                      <a:srgbClr val="F0F6F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60051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sz="1600" b="1" spc="-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Обществознание</a:t>
                      </a:r>
                      <a:endParaRPr sz="1600" dirty="0">
                        <a:latin typeface="Cambria"/>
                        <a:cs typeface="Cambria"/>
                      </a:endParaRPr>
                    </a:p>
                  </a:txBody>
                  <a:tcPr marL="0" marR="0" marT="30480" marB="0">
                    <a:lnL w="12700">
                      <a:solidFill>
                        <a:srgbClr val="535371"/>
                      </a:solidFill>
                      <a:prstDash val="solid"/>
                    </a:lnL>
                    <a:lnR w="12700">
                      <a:solidFill>
                        <a:srgbClr val="535371"/>
                      </a:solidFill>
                      <a:prstDash val="solid"/>
                    </a:lnR>
                    <a:lnT w="12700">
                      <a:solidFill>
                        <a:srgbClr val="535371"/>
                      </a:solidFill>
                      <a:prstDash val="solid"/>
                    </a:lnT>
                    <a:lnB w="12700">
                      <a:solidFill>
                        <a:srgbClr val="535371"/>
                      </a:solidFill>
                      <a:prstDash val="solid"/>
                    </a:lnB>
                    <a:solidFill>
                      <a:srgbClr val="E0EBF0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sz="1600" b="1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3</a:t>
                      </a:r>
                      <a:r>
                        <a:rPr sz="1600" b="1" spc="-3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sz="1600" b="1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часа</a:t>
                      </a:r>
                      <a:r>
                        <a:rPr sz="1600" b="1" spc="-10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sz="1600" b="1" spc="-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(180</a:t>
                      </a:r>
                      <a:r>
                        <a:rPr sz="1600" b="1" spc="-30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sz="1600" b="1" spc="-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минут)</a:t>
                      </a:r>
                      <a:endParaRPr sz="1600">
                        <a:latin typeface="Cambria"/>
                        <a:cs typeface="Cambria"/>
                      </a:endParaRPr>
                    </a:p>
                  </a:txBody>
                  <a:tcPr marL="0" marR="0" marT="30480" marB="0">
                    <a:lnL w="12700">
                      <a:solidFill>
                        <a:srgbClr val="535371"/>
                      </a:solidFill>
                      <a:prstDash val="solid"/>
                    </a:lnL>
                    <a:lnR w="12700">
                      <a:solidFill>
                        <a:srgbClr val="535371"/>
                      </a:solidFill>
                      <a:prstDash val="solid"/>
                    </a:lnR>
                    <a:lnT w="12700">
                      <a:solidFill>
                        <a:srgbClr val="535371"/>
                      </a:solidFill>
                      <a:prstDash val="solid"/>
                    </a:lnT>
                    <a:lnB w="12700">
                      <a:solidFill>
                        <a:srgbClr val="535371"/>
                      </a:solidFill>
                      <a:prstDash val="solid"/>
                    </a:lnB>
                    <a:solidFill>
                      <a:srgbClr val="E0EB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59544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600" b="1" spc="-10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История</a:t>
                      </a:r>
                      <a:endParaRPr sz="1600" dirty="0">
                        <a:latin typeface="Cambria"/>
                        <a:cs typeface="Cambria"/>
                      </a:endParaRPr>
                    </a:p>
                  </a:txBody>
                  <a:tcPr marL="0" marR="0" marT="30004" marB="0">
                    <a:lnL w="12700">
                      <a:solidFill>
                        <a:srgbClr val="535371"/>
                      </a:solidFill>
                      <a:prstDash val="solid"/>
                    </a:lnL>
                    <a:lnR w="12700">
                      <a:solidFill>
                        <a:srgbClr val="535371"/>
                      </a:solidFill>
                      <a:prstDash val="solid"/>
                    </a:lnR>
                    <a:lnT w="12700">
                      <a:solidFill>
                        <a:srgbClr val="535371"/>
                      </a:solidFill>
                      <a:prstDash val="solid"/>
                    </a:lnT>
                    <a:lnB w="12700">
                      <a:solidFill>
                        <a:srgbClr val="535371"/>
                      </a:solidFill>
                      <a:prstDash val="solid"/>
                    </a:lnB>
                    <a:solidFill>
                      <a:srgbClr val="F0F6F8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600" b="1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3</a:t>
                      </a:r>
                      <a:r>
                        <a:rPr sz="1600" b="1" spc="-3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sz="1600" b="1" spc="-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часа</a:t>
                      </a:r>
                      <a:r>
                        <a:rPr sz="1600" b="1" spc="-10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sz="1600" b="1" spc="-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(180</a:t>
                      </a:r>
                      <a:r>
                        <a:rPr sz="1600" b="1" spc="-2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sz="1600" b="1" spc="-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минут)</a:t>
                      </a:r>
                      <a:endParaRPr sz="1600" dirty="0">
                        <a:latin typeface="Cambria"/>
                        <a:cs typeface="Cambria"/>
                      </a:endParaRPr>
                    </a:p>
                  </a:txBody>
                  <a:tcPr marL="0" marR="0" marT="30004" marB="0">
                    <a:lnL w="12700">
                      <a:solidFill>
                        <a:srgbClr val="535371"/>
                      </a:solidFill>
                      <a:prstDash val="solid"/>
                    </a:lnL>
                    <a:lnR w="12700">
                      <a:solidFill>
                        <a:srgbClr val="535371"/>
                      </a:solidFill>
                      <a:prstDash val="solid"/>
                    </a:lnR>
                    <a:lnT w="12700">
                      <a:solidFill>
                        <a:srgbClr val="535371"/>
                      </a:solidFill>
                      <a:prstDash val="solid"/>
                    </a:lnT>
                    <a:lnB w="12700">
                      <a:solidFill>
                        <a:srgbClr val="535371"/>
                      </a:solidFill>
                      <a:prstDash val="solid"/>
                    </a:lnB>
                    <a:solidFill>
                      <a:srgbClr val="F0F6F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59544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600" b="1" spc="-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Биология</a:t>
                      </a:r>
                      <a:endParaRPr sz="1600" dirty="0">
                        <a:latin typeface="Cambria"/>
                        <a:cs typeface="Cambria"/>
                      </a:endParaRPr>
                    </a:p>
                  </a:txBody>
                  <a:tcPr marL="0" marR="0" marT="30004" marB="0">
                    <a:lnL w="12700">
                      <a:solidFill>
                        <a:srgbClr val="535371"/>
                      </a:solidFill>
                      <a:prstDash val="solid"/>
                    </a:lnL>
                    <a:lnR w="12700">
                      <a:solidFill>
                        <a:srgbClr val="535371"/>
                      </a:solidFill>
                      <a:prstDash val="solid"/>
                    </a:lnR>
                    <a:lnT w="12700">
                      <a:solidFill>
                        <a:srgbClr val="535371"/>
                      </a:solidFill>
                      <a:prstDash val="solid"/>
                    </a:lnT>
                    <a:lnB w="12700">
                      <a:solidFill>
                        <a:srgbClr val="535371"/>
                      </a:solidFill>
                      <a:prstDash val="solid"/>
                    </a:lnB>
                    <a:solidFill>
                      <a:srgbClr val="E0EBF0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600" b="1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3</a:t>
                      </a:r>
                      <a:r>
                        <a:rPr sz="1600" b="1" spc="-3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sz="1600" b="1" spc="-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часа</a:t>
                      </a:r>
                      <a:r>
                        <a:rPr sz="1600" b="1" spc="-10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sz="1600" b="1" spc="-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(180</a:t>
                      </a:r>
                      <a:r>
                        <a:rPr sz="1600" b="1" spc="-2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sz="1600" b="1" spc="-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минут)</a:t>
                      </a:r>
                      <a:endParaRPr sz="1600" dirty="0">
                        <a:latin typeface="Cambria"/>
                        <a:cs typeface="Cambria"/>
                      </a:endParaRPr>
                    </a:p>
                  </a:txBody>
                  <a:tcPr marL="0" marR="0" marT="30004" marB="0">
                    <a:lnL w="12700">
                      <a:solidFill>
                        <a:srgbClr val="535371"/>
                      </a:solidFill>
                      <a:prstDash val="solid"/>
                    </a:lnL>
                    <a:lnR w="12700">
                      <a:solidFill>
                        <a:srgbClr val="535371"/>
                      </a:solidFill>
                      <a:prstDash val="solid"/>
                    </a:lnR>
                    <a:lnT w="12700">
                      <a:solidFill>
                        <a:srgbClr val="535371"/>
                      </a:solidFill>
                      <a:prstDash val="solid"/>
                    </a:lnT>
                    <a:lnB w="12700">
                      <a:solidFill>
                        <a:srgbClr val="535371"/>
                      </a:solidFill>
                      <a:prstDash val="solid"/>
                    </a:lnB>
                    <a:solidFill>
                      <a:srgbClr val="E0EB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59544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lang="ru-RU" sz="1600" b="1" spc="-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Химия</a:t>
                      </a:r>
                      <a:endParaRPr sz="1600" dirty="0">
                        <a:latin typeface="Cambria"/>
                        <a:cs typeface="Cambria"/>
                      </a:endParaRPr>
                    </a:p>
                  </a:txBody>
                  <a:tcPr marL="0" marR="0" marT="30004" marB="0">
                    <a:lnL w="12700">
                      <a:solidFill>
                        <a:srgbClr val="535371"/>
                      </a:solidFill>
                      <a:prstDash val="solid"/>
                    </a:lnL>
                    <a:lnR w="12700">
                      <a:solidFill>
                        <a:srgbClr val="535371"/>
                      </a:solidFill>
                      <a:prstDash val="solid"/>
                    </a:lnR>
                    <a:lnT w="12700">
                      <a:solidFill>
                        <a:srgbClr val="535371"/>
                      </a:solidFill>
                      <a:prstDash val="solid"/>
                    </a:lnT>
                    <a:lnB w="12700">
                      <a:solidFill>
                        <a:srgbClr val="535371"/>
                      </a:solidFill>
                      <a:prstDash val="solid"/>
                    </a:lnB>
                    <a:solidFill>
                      <a:srgbClr val="F0F6F8"/>
                    </a:solidFill>
                  </a:tcPr>
                </a:tc>
                <a:tc>
                  <a:txBody>
                    <a:bodyPr/>
                    <a:lstStyle/>
                    <a:p>
                      <a:pPr marL="92075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315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3</a:t>
                      </a:r>
                      <a:r>
                        <a:rPr lang="ru-RU" sz="1600" b="1" spc="-3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lang="ru-RU" sz="1600" b="1" spc="-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часа</a:t>
                      </a:r>
                      <a:r>
                        <a:rPr lang="ru-RU" sz="1600" b="1" spc="-10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lang="ru-RU" sz="1600" b="1" spc="-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(180</a:t>
                      </a:r>
                      <a:r>
                        <a:rPr lang="ru-RU" sz="1600" b="1" spc="-2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lang="ru-RU" sz="1600" b="1" spc="-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минут)</a:t>
                      </a:r>
                      <a:endParaRPr lang="ru-RU" sz="1600" dirty="0">
                        <a:latin typeface="Cambria"/>
                        <a:cs typeface="Cambria"/>
                      </a:endParaRPr>
                    </a:p>
                  </a:txBody>
                  <a:tcPr marL="0" marR="0" marT="30004" marB="0">
                    <a:lnL w="12700">
                      <a:solidFill>
                        <a:srgbClr val="535371"/>
                      </a:solidFill>
                      <a:prstDash val="solid"/>
                    </a:lnL>
                    <a:lnR w="12700">
                      <a:solidFill>
                        <a:srgbClr val="535371"/>
                      </a:solidFill>
                      <a:prstDash val="solid"/>
                    </a:lnR>
                    <a:lnT w="12700">
                      <a:solidFill>
                        <a:srgbClr val="535371"/>
                      </a:solidFill>
                      <a:prstDash val="solid"/>
                    </a:lnT>
                    <a:lnB w="12700">
                      <a:solidFill>
                        <a:srgbClr val="535371"/>
                      </a:solidFill>
                      <a:prstDash val="solid"/>
                    </a:lnB>
                    <a:solidFill>
                      <a:srgbClr val="F0F6F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60051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sz="1600" b="1" spc="-20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География</a:t>
                      </a:r>
                      <a:endParaRPr sz="1600" dirty="0">
                        <a:latin typeface="Cambria"/>
                        <a:cs typeface="Cambria"/>
                      </a:endParaRPr>
                    </a:p>
                  </a:txBody>
                  <a:tcPr marL="0" marR="0" marT="30480" marB="0">
                    <a:lnL w="12700">
                      <a:solidFill>
                        <a:srgbClr val="535371"/>
                      </a:solidFill>
                      <a:prstDash val="solid"/>
                    </a:lnL>
                    <a:lnR w="12700">
                      <a:solidFill>
                        <a:srgbClr val="535371"/>
                      </a:solidFill>
                      <a:prstDash val="solid"/>
                    </a:lnR>
                    <a:lnT w="12700">
                      <a:solidFill>
                        <a:srgbClr val="535371"/>
                      </a:solidFill>
                      <a:prstDash val="solid"/>
                    </a:lnT>
                    <a:lnB w="12700">
                      <a:solidFill>
                        <a:srgbClr val="535371"/>
                      </a:solidFill>
                      <a:prstDash val="solid"/>
                    </a:lnB>
                    <a:solidFill>
                      <a:srgbClr val="E0EBF0"/>
                    </a:solidFill>
                  </a:tcPr>
                </a:tc>
                <a:tc>
                  <a:txBody>
                    <a:bodyPr/>
                    <a:lstStyle/>
                    <a:p>
                      <a:pPr marL="92075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32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2</a:t>
                      </a:r>
                      <a:r>
                        <a:rPr lang="ru-RU" sz="1600" b="1" spc="-2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lang="ru-RU" sz="1600" b="1" spc="-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часа 30</a:t>
                      </a:r>
                      <a:r>
                        <a:rPr lang="ru-RU" sz="1600" b="1" spc="-1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lang="ru-RU" sz="1600" b="1" spc="-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минут</a:t>
                      </a:r>
                      <a:r>
                        <a:rPr lang="ru-RU" sz="1600" b="1" spc="-1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lang="ru-RU" sz="1600" b="1" spc="-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(150</a:t>
                      </a:r>
                      <a:r>
                        <a:rPr lang="ru-RU" sz="1600" b="1" spc="-20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lang="ru-RU" sz="1600" b="1" spc="-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минут)</a:t>
                      </a:r>
                      <a:endParaRPr lang="ru-RU" sz="1600" dirty="0">
                        <a:latin typeface="Cambria"/>
                        <a:cs typeface="Cambria"/>
                      </a:endParaRPr>
                    </a:p>
                  </a:txBody>
                  <a:tcPr marL="0" marR="0" marT="30480" marB="0">
                    <a:lnL w="12700">
                      <a:solidFill>
                        <a:srgbClr val="535371"/>
                      </a:solidFill>
                      <a:prstDash val="solid"/>
                    </a:lnL>
                    <a:lnR w="12700">
                      <a:solidFill>
                        <a:srgbClr val="535371"/>
                      </a:solidFill>
                      <a:prstDash val="solid"/>
                    </a:lnR>
                    <a:lnT w="12700">
                      <a:solidFill>
                        <a:srgbClr val="535371"/>
                      </a:solidFill>
                      <a:prstDash val="solid"/>
                    </a:lnT>
                    <a:lnB w="12700">
                      <a:solidFill>
                        <a:srgbClr val="535371"/>
                      </a:solidFill>
                      <a:prstDash val="solid"/>
                    </a:lnB>
                    <a:solidFill>
                      <a:srgbClr val="E0EB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17893">
                <a:tc>
                  <a:txBody>
                    <a:bodyPr/>
                    <a:lstStyle/>
                    <a:p>
                      <a:pPr marL="9144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32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spc="-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Информатика</a:t>
                      </a:r>
                      <a:r>
                        <a:rPr lang="ru-RU" sz="1600" b="1" spc="-40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lang="ru-RU" sz="1600" b="1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и</a:t>
                      </a:r>
                      <a:r>
                        <a:rPr lang="ru-RU" sz="1600" b="1" spc="-20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lang="ru-RU" sz="1600" b="1" spc="-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ИКТ</a:t>
                      </a:r>
                      <a:endParaRPr lang="ru-RU" sz="1600" dirty="0">
                        <a:latin typeface="Cambria"/>
                        <a:cs typeface="Cambria"/>
                      </a:endParaRPr>
                    </a:p>
                  </a:txBody>
                  <a:tcPr marL="0" marR="0" marT="30480" marB="0">
                    <a:lnL w="12700">
                      <a:solidFill>
                        <a:srgbClr val="535371"/>
                      </a:solidFill>
                      <a:prstDash val="solid"/>
                    </a:lnL>
                    <a:lnR w="12700">
                      <a:solidFill>
                        <a:srgbClr val="535371"/>
                      </a:solidFill>
                      <a:prstDash val="solid"/>
                    </a:lnR>
                    <a:lnT w="12700">
                      <a:solidFill>
                        <a:srgbClr val="535371"/>
                      </a:solidFill>
                      <a:prstDash val="solid"/>
                    </a:lnT>
                    <a:lnB w="12700">
                      <a:solidFill>
                        <a:srgbClr val="535371"/>
                      </a:solidFill>
                      <a:prstDash val="solid"/>
                    </a:lnB>
                    <a:solidFill>
                      <a:srgbClr val="F0F6F8"/>
                    </a:solidFill>
                  </a:tcPr>
                </a:tc>
                <a:tc>
                  <a:txBody>
                    <a:bodyPr/>
                    <a:lstStyle/>
                    <a:p>
                      <a:pPr marL="92075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32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2</a:t>
                      </a:r>
                      <a:r>
                        <a:rPr lang="ru-RU" sz="1600" b="1" spc="-2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lang="ru-RU" sz="1600" b="1" spc="-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часа 30</a:t>
                      </a:r>
                      <a:r>
                        <a:rPr lang="ru-RU" sz="1600" b="1" spc="-1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lang="ru-RU" sz="1600" b="1" spc="-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минут</a:t>
                      </a:r>
                      <a:r>
                        <a:rPr lang="ru-RU" sz="1600" b="1" spc="-1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lang="ru-RU" sz="1600" b="1" spc="-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(150</a:t>
                      </a:r>
                      <a:r>
                        <a:rPr lang="ru-RU" sz="1600" b="1" spc="-20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lang="ru-RU" sz="1600" b="1" spc="-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минут)</a:t>
                      </a:r>
                      <a:endParaRPr lang="ru-RU" sz="1600" dirty="0">
                        <a:latin typeface="Cambria"/>
                        <a:cs typeface="Cambria"/>
                      </a:endParaRPr>
                    </a:p>
                  </a:txBody>
                  <a:tcPr marL="0" marR="0" marT="30480" marB="0">
                    <a:lnL w="12700">
                      <a:solidFill>
                        <a:srgbClr val="535371"/>
                      </a:solidFill>
                      <a:prstDash val="solid"/>
                    </a:lnL>
                    <a:lnR w="12700">
                      <a:solidFill>
                        <a:srgbClr val="535371"/>
                      </a:solidFill>
                      <a:prstDash val="solid"/>
                    </a:lnR>
                    <a:lnT w="12700">
                      <a:solidFill>
                        <a:srgbClr val="535371"/>
                      </a:solidFill>
                      <a:prstDash val="solid"/>
                    </a:lnT>
                    <a:lnB w="12700">
                      <a:solidFill>
                        <a:srgbClr val="535371"/>
                      </a:solidFill>
                      <a:prstDash val="solid"/>
                    </a:lnB>
                    <a:solidFill>
                      <a:srgbClr val="F0F6F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487596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sz="1600" b="1" spc="-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Иностранные</a:t>
                      </a:r>
                      <a:r>
                        <a:rPr sz="1600" b="1" spc="-2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sz="1600" b="1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языки</a:t>
                      </a:r>
                      <a:r>
                        <a:rPr sz="1600" b="1" spc="-10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sz="1600" b="1" spc="-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(</a:t>
                      </a:r>
                      <a:r>
                        <a:rPr sz="1600" b="1" spc="-5" dirty="0" err="1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кроме</a:t>
                      </a:r>
                      <a:r>
                        <a:rPr sz="1600" b="1" spc="-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sz="1600" b="1" spc="-5" dirty="0" err="1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раздела</a:t>
                      </a:r>
                      <a:r>
                        <a:rPr lang="ru-RU" sz="1600" b="1" spc="-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sz="1600" b="1" spc="-20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«Говорение»)</a:t>
                      </a:r>
                      <a:endParaRPr sz="1600" dirty="0">
                        <a:latin typeface="Cambria"/>
                        <a:cs typeface="Cambria"/>
                      </a:endParaRPr>
                    </a:p>
                  </a:txBody>
                  <a:tcPr marL="0" marR="0" marT="30480" marB="0">
                    <a:lnL w="12700">
                      <a:solidFill>
                        <a:srgbClr val="535371"/>
                      </a:solidFill>
                      <a:prstDash val="solid"/>
                    </a:lnL>
                    <a:lnR w="12700">
                      <a:solidFill>
                        <a:srgbClr val="535371"/>
                      </a:solidFill>
                      <a:prstDash val="solid"/>
                    </a:lnR>
                    <a:lnT w="12700">
                      <a:solidFill>
                        <a:srgbClr val="535371"/>
                      </a:solidFill>
                      <a:prstDash val="solid"/>
                    </a:lnT>
                    <a:lnB w="12700">
                      <a:solidFill>
                        <a:srgbClr val="535371"/>
                      </a:solidFill>
                      <a:prstDash val="solid"/>
                    </a:lnB>
                    <a:solidFill>
                      <a:srgbClr val="E0EBF0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sz="1600" b="1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2</a:t>
                      </a:r>
                      <a:r>
                        <a:rPr sz="1600" b="1" spc="-30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sz="1600" b="1" spc="-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час</a:t>
                      </a:r>
                      <a:r>
                        <a:rPr sz="1600" b="1" spc="-1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sz="1600" b="1" spc="-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(120</a:t>
                      </a:r>
                      <a:r>
                        <a:rPr sz="1600" b="1" spc="-2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sz="1600" b="1" spc="-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минут)</a:t>
                      </a:r>
                      <a:endParaRPr sz="1600" dirty="0">
                        <a:latin typeface="Cambria"/>
                        <a:cs typeface="Cambria"/>
                      </a:endParaRPr>
                    </a:p>
                  </a:txBody>
                  <a:tcPr marL="0" marR="0" marT="30480" marB="0">
                    <a:lnL w="12700">
                      <a:solidFill>
                        <a:srgbClr val="535371"/>
                      </a:solidFill>
                      <a:prstDash val="solid"/>
                    </a:lnL>
                    <a:lnR w="12700">
                      <a:solidFill>
                        <a:srgbClr val="535371"/>
                      </a:solidFill>
                      <a:prstDash val="solid"/>
                    </a:lnR>
                    <a:lnT w="12700">
                      <a:solidFill>
                        <a:srgbClr val="535371"/>
                      </a:solidFill>
                      <a:prstDash val="solid"/>
                    </a:lnT>
                    <a:lnB w="12700">
                      <a:solidFill>
                        <a:srgbClr val="535371"/>
                      </a:solidFill>
                      <a:prstDash val="solid"/>
                    </a:lnB>
                    <a:solidFill>
                      <a:srgbClr val="E0EB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434081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1600" b="1" spc="-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Иностранные</a:t>
                      </a:r>
                      <a:r>
                        <a:rPr sz="1600" b="1" spc="-3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sz="1600" b="1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языки</a:t>
                      </a:r>
                      <a:r>
                        <a:rPr sz="1600" b="1" spc="-20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sz="1600" b="1" spc="-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(</a:t>
                      </a:r>
                      <a:r>
                        <a:rPr sz="1600" b="1" spc="-5" dirty="0" err="1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раздел</a:t>
                      </a:r>
                      <a:r>
                        <a:rPr lang="ru-RU" sz="1600" b="1" spc="-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sz="1600" b="1" spc="-20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«Говорение»)</a:t>
                      </a:r>
                      <a:endParaRPr sz="1600" dirty="0">
                        <a:latin typeface="Cambria"/>
                        <a:cs typeface="Cambria"/>
                      </a:endParaRPr>
                    </a:p>
                  </a:txBody>
                  <a:tcPr marL="0" marR="0" marT="30956" marB="0">
                    <a:lnL w="12700">
                      <a:solidFill>
                        <a:srgbClr val="535371"/>
                      </a:solidFill>
                      <a:prstDash val="solid"/>
                    </a:lnL>
                    <a:lnR w="12700">
                      <a:solidFill>
                        <a:srgbClr val="535371"/>
                      </a:solidFill>
                      <a:prstDash val="solid"/>
                    </a:lnR>
                    <a:lnT w="12700">
                      <a:solidFill>
                        <a:srgbClr val="535371"/>
                      </a:solidFill>
                      <a:prstDash val="solid"/>
                    </a:lnT>
                    <a:lnB w="12700">
                      <a:solidFill>
                        <a:srgbClr val="535371"/>
                      </a:solidFill>
                      <a:prstDash val="solid"/>
                    </a:lnB>
                    <a:solidFill>
                      <a:srgbClr val="F0F6F8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1600" b="1" spc="-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15</a:t>
                      </a:r>
                      <a:r>
                        <a:rPr sz="1600" b="1" spc="-60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sz="1600" b="1" spc="-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минут</a:t>
                      </a:r>
                      <a:endParaRPr sz="1600" dirty="0">
                        <a:latin typeface="Cambria"/>
                        <a:cs typeface="Cambria"/>
                      </a:endParaRPr>
                    </a:p>
                  </a:txBody>
                  <a:tcPr marL="0" marR="0" marT="30956" marB="0">
                    <a:lnL w="12700">
                      <a:solidFill>
                        <a:srgbClr val="535371"/>
                      </a:solidFill>
                      <a:prstDash val="solid"/>
                    </a:lnL>
                    <a:lnR w="12700">
                      <a:solidFill>
                        <a:srgbClr val="535371"/>
                      </a:solidFill>
                      <a:prstDash val="solid"/>
                    </a:lnR>
                    <a:lnT w="12700">
                      <a:solidFill>
                        <a:srgbClr val="535371"/>
                      </a:solidFill>
                      <a:prstDash val="solid"/>
                    </a:lnT>
                    <a:lnB w="12700">
                      <a:solidFill>
                        <a:srgbClr val="535371"/>
                      </a:solidFill>
                      <a:prstDash val="solid"/>
                    </a:lnB>
                    <a:solidFill>
                      <a:srgbClr val="F0F6F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33401" y="733577"/>
            <a:ext cx="5957411" cy="759343"/>
          </a:xfrm>
          <a:prstGeom prst="rect">
            <a:avLst/>
          </a:prstGeom>
        </p:spPr>
        <p:txBody>
          <a:bodyPr vert="horz" wrap="square" lIns="0" tIns="9049" rIns="0" bIns="0" rtlCol="0">
            <a:spAutoFit/>
          </a:bodyPr>
          <a:lstStyle/>
          <a:p>
            <a:pPr marL="1812131">
              <a:spcBef>
                <a:spcPts val="71"/>
              </a:spcBef>
            </a:pPr>
            <a:r>
              <a:rPr sz="2100" u="heavy" spc="-529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 </a:t>
            </a:r>
            <a:endParaRPr sz="2100" dirty="0">
              <a:latin typeface="Times New Roman"/>
              <a:cs typeface="Times New Roman"/>
            </a:endParaRPr>
          </a:p>
          <a:p>
            <a:pPr>
              <a:spcBef>
                <a:spcPts val="11"/>
              </a:spcBef>
            </a:pPr>
            <a:endParaRPr sz="2775" dirty="0">
              <a:latin typeface="Times New Roman"/>
              <a:cs typeface="Times New Roman"/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4" t="29287" r="29557" b="21929"/>
          <a:stretch/>
        </p:blipFill>
        <p:spPr bwMode="auto">
          <a:xfrm>
            <a:off x="-28576" y="1113248"/>
            <a:ext cx="6915151" cy="31871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8576" y="133350"/>
            <a:ext cx="6858000" cy="6439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33350"/>
            <a:ext cx="6858000" cy="6439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object 2"/>
          <p:cNvSpPr txBox="1"/>
          <p:nvPr/>
        </p:nvSpPr>
        <p:spPr>
          <a:xfrm>
            <a:off x="152400" y="361950"/>
            <a:ext cx="6477000" cy="4044858"/>
          </a:xfrm>
          <a:prstGeom prst="rect">
            <a:avLst/>
          </a:prstGeom>
        </p:spPr>
        <p:txBody>
          <a:bodyPr vert="horz" wrap="square" lIns="0" tIns="9049" rIns="0" bIns="0" rtlCol="0">
            <a:spAutoFit/>
          </a:bodyPr>
          <a:lstStyle/>
          <a:p>
            <a:pPr marL="1812131" algn="ctr">
              <a:spcBef>
                <a:spcPts val="71"/>
              </a:spcBef>
            </a:pPr>
            <a:r>
              <a:rPr sz="2100" spc="-529" dirty="0">
                <a:solidFill>
                  <a:schemeClr val="bg1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100" b="1" spc="-109" dirty="0">
                <a:solidFill>
                  <a:schemeClr val="bg1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РАЗРЕШЕНО</a:t>
            </a:r>
            <a:r>
              <a:rPr sz="2100" b="1" spc="-158" dirty="0">
                <a:solidFill>
                  <a:schemeClr val="bg1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lang="ru-RU" sz="2100" b="1" spc="-158" dirty="0">
                <a:solidFill>
                  <a:schemeClr val="bg1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100" b="1" spc="-113" dirty="0">
                <a:solidFill>
                  <a:schemeClr val="bg1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ИСПОЛЬЗОВАТЬ:</a:t>
            </a:r>
            <a:endParaRPr sz="2100" dirty="0">
              <a:solidFill>
                <a:schemeClr val="bg1"/>
              </a:solidFill>
              <a:latin typeface="Times New Roman"/>
              <a:cs typeface="Times New Roman"/>
            </a:endParaRPr>
          </a:p>
          <a:p>
            <a:pPr marL="1326356"/>
            <a:endParaRPr lang="ru-RU" sz="750" b="1" spc="19" dirty="0">
              <a:latin typeface="Georgia"/>
              <a:cs typeface="Georgia"/>
            </a:endParaRPr>
          </a:p>
          <a:p>
            <a:pPr marL="1326356"/>
            <a:endParaRPr lang="ru-RU" sz="1725" b="1" spc="19" dirty="0">
              <a:latin typeface="Georgia"/>
              <a:cs typeface="Georgia"/>
            </a:endParaRPr>
          </a:p>
          <a:p>
            <a:pPr marL="1326356"/>
            <a:r>
              <a:rPr lang="ru-RU" sz="2000" b="1" spc="19" dirty="0">
                <a:latin typeface="Georgia"/>
                <a:cs typeface="Georgia"/>
              </a:rPr>
              <a:t>Русский язык – </a:t>
            </a:r>
            <a:r>
              <a:rPr lang="ru-RU" sz="2000" spc="19" dirty="0">
                <a:latin typeface="Georgia"/>
                <a:cs typeface="Georgia"/>
              </a:rPr>
              <a:t>орфографический словарь</a:t>
            </a:r>
          </a:p>
          <a:p>
            <a:pPr marL="128111" marR="122396" algn="ctr">
              <a:spcBef>
                <a:spcPts val="1804"/>
              </a:spcBef>
            </a:pPr>
            <a:r>
              <a:rPr lang="ru-RU" sz="2000" b="1" spc="-8" dirty="0">
                <a:latin typeface="Georgia"/>
                <a:cs typeface="Georgia"/>
              </a:rPr>
              <a:t>Химия – </a:t>
            </a:r>
            <a:r>
              <a:rPr lang="ru-RU" sz="2000" spc="-8" dirty="0">
                <a:latin typeface="Georgia"/>
                <a:cs typeface="Georgia"/>
              </a:rPr>
              <a:t>н</a:t>
            </a:r>
            <a:r>
              <a:rPr lang="ru-RU" sz="2000" spc="83" dirty="0">
                <a:latin typeface="Georgia"/>
                <a:cs typeface="Georgia"/>
              </a:rPr>
              <a:t>епрограммируемый</a:t>
            </a:r>
            <a:r>
              <a:rPr lang="ru-RU" sz="2000" spc="443" dirty="0">
                <a:latin typeface="Georgia"/>
                <a:cs typeface="Georgia"/>
              </a:rPr>
              <a:t> </a:t>
            </a:r>
            <a:r>
              <a:rPr lang="ru-RU" sz="2000" spc="53" dirty="0">
                <a:latin typeface="Georgia"/>
                <a:cs typeface="Georgia"/>
              </a:rPr>
              <a:t>калькулятор</a:t>
            </a:r>
          </a:p>
          <a:p>
            <a:pPr marL="128111" marR="122396" algn="ctr">
              <a:spcBef>
                <a:spcPts val="1804"/>
              </a:spcBef>
            </a:pPr>
            <a:r>
              <a:rPr sz="2000" b="1" spc="-23" dirty="0" err="1">
                <a:latin typeface="Georgia"/>
                <a:cs typeface="Georgia"/>
              </a:rPr>
              <a:t>Физика</a:t>
            </a:r>
            <a:r>
              <a:rPr sz="2000" b="1" spc="-23" dirty="0">
                <a:latin typeface="Georgia"/>
                <a:cs typeface="Georgia"/>
              </a:rPr>
              <a:t> </a:t>
            </a:r>
            <a:r>
              <a:rPr sz="2000" spc="-304" dirty="0">
                <a:latin typeface="Georgia"/>
                <a:cs typeface="Georgia"/>
              </a:rPr>
              <a:t>– </a:t>
            </a:r>
            <a:r>
              <a:rPr lang="ru-RU" sz="2000" spc="-304" dirty="0">
                <a:latin typeface="Georgia"/>
                <a:cs typeface="Georgia"/>
              </a:rPr>
              <a:t>  </a:t>
            </a:r>
            <a:r>
              <a:rPr sz="2000" spc="60" dirty="0" err="1">
                <a:latin typeface="Georgia"/>
                <a:cs typeface="Georgia"/>
              </a:rPr>
              <a:t>линейка</a:t>
            </a:r>
            <a:r>
              <a:rPr sz="2000" spc="60" dirty="0">
                <a:latin typeface="Georgia"/>
                <a:cs typeface="Georgia"/>
              </a:rPr>
              <a:t> </a:t>
            </a:r>
            <a:r>
              <a:rPr sz="2000" spc="75" dirty="0">
                <a:latin typeface="Georgia"/>
                <a:cs typeface="Georgia"/>
              </a:rPr>
              <a:t>и </a:t>
            </a:r>
            <a:r>
              <a:rPr sz="2000" spc="83" dirty="0" err="1">
                <a:latin typeface="Georgia"/>
                <a:cs typeface="Georgia"/>
              </a:rPr>
              <a:t>непрограммируемый</a:t>
            </a:r>
            <a:r>
              <a:rPr sz="2000" spc="83" dirty="0">
                <a:latin typeface="Georgia"/>
                <a:cs typeface="Georgia"/>
              </a:rPr>
              <a:t>  </a:t>
            </a:r>
            <a:r>
              <a:rPr sz="2000" spc="49" dirty="0" err="1">
                <a:latin typeface="Georgia"/>
                <a:cs typeface="Georgia"/>
              </a:rPr>
              <a:t>калькулятор</a:t>
            </a:r>
            <a:endParaRPr sz="2000" dirty="0">
              <a:latin typeface="Georgia"/>
              <a:cs typeface="Georgia"/>
            </a:endParaRPr>
          </a:p>
          <a:p>
            <a:pPr algn="ctr">
              <a:spcBef>
                <a:spcPts val="1800"/>
              </a:spcBef>
            </a:pPr>
            <a:r>
              <a:rPr lang="ru-RU" sz="2000" b="1" spc="-11" dirty="0">
                <a:latin typeface="Georgia"/>
                <a:cs typeface="Georgia"/>
              </a:rPr>
              <a:t>География </a:t>
            </a:r>
            <a:r>
              <a:rPr lang="ru-RU" sz="2000" spc="-304" dirty="0">
                <a:latin typeface="Georgia"/>
                <a:cs typeface="Georgia"/>
              </a:rPr>
              <a:t>–   </a:t>
            </a:r>
            <a:r>
              <a:rPr lang="ru-RU" sz="2000" spc="64" dirty="0">
                <a:latin typeface="Georgia"/>
                <a:cs typeface="Georgia"/>
              </a:rPr>
              <a:t>линейка, </a:t>
            </a:r>
            <a:r>
              <a:rPr lang="ru-RU" sz="2000" spc="101" dirty="0">
                <a:latin typeface="Georgia"/>
                <a:cs typeface="Georgia"/>
              </a:rPr>
              <a:t>транспортир </a:t>
            </a:r>
            <a:r>
              <a:rPr lang="ru-RU" sz="2000" spc="75" dirty="0">
                <a:latin typeface="Georgia"/>
                <a:cs typeface="Georgia"/>
              </a:rPr>
              <a:t>и  </a:t>
            </a:r>
            <a:r>
              <a:rPr lang="ru-RU" sz="2000" spc="83" dirty="0">
                <a:latin typeface="Georgia"/>
                <a:cs typeface="Georgia"/>
              </a:rPr>
              <a:t>непрограммируемый</a:t>
            </a:r>
            <a:r>
              <a:rPr lang="ru-RU" sz="2000" spc="184" dirty="0">
                <a:latin typeface="Georgia"/>
                <a:cs typeface="Georgia"/>
              </a:rPr>
              <a:t> </a:t>
            </a:r>
            <a:r>
              <a:rPr lang="ru-RU" sz="2000" spc="53" dirty="0">
                <a:latin typeface="Georgia"/>
                <a:cs typeface="Georgia"/>
              </a:rPr>
              <a:t>калькулятор</a:t>
            </a:r>
            <a:endParaRPr lang="ru-RU" sz="2000" dirty="0">
              <a:latin typeface="Georgia"/>
              <a:cs typeface="Georgia"/>
            </a:endParaRPr>
          </a:p>
          <a:p>
            <a:pPr algn="ctr">
              <a:spcBef>
                <a:spcPts val="1800"/>
              </a:spcBef>
            </a:pPr>
            <a:endParaRPr sz="1650" dirty="0">
              <a:latin typeface="Georgia"/>
              <a:cs typeface="Georgia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9939"/>
            <a:ext cx="6858000" cy="6439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object 2"/>
          <p:cNvSpPr txBox="1"/>
          <p:nvPr/>
        </p:nvSpPr>
        <p:spPr>
          <a:xfrm>
            <a:off x="533400" y="275365"/>
            <a:ext cx="5957411" cy="413094"/>
          </a:xfrm>
          <a:prstGeom prst="rect">
            <a:avLst/>
          </a:prstGeom>
        </p:spPr>
        <p:txBody>
          <a:bodyPr vert="horz" wrap="square" lIns="0" tIns="9049" rIns="0" bIns="0" rtlCol="0">
            <a:spAutoFit/>
          </a:bodyPr>
          <a:lstStyle/>
          <a:p>
            <a:pPr marL="1812131" algn="ctr">
              <a:spcBef>
                <a:spcPts val="71"/>
              </a:spcBef>
            </a:pPr>
            <a:r>
              <a:rPr lang="ru-RU" sz="2625" b="1" cap="all" dirty="0">
                <a:solidFill>
                  <a:schemeClr val="bg1"/>
                </a:solidFill>
                <a:latin typeface="Book Antiqua"/>
                <a:ea typeface="+mj-ea"/>
                <a:cs typeface="+mj-cs"/>
              </a:rPr>
              <a:t>Вход участников</a:t>
            </a:r>
            <a:endParaRPr sz="2775" b="1" dirty="0">
              <a:solidFill>
                <a:schemeClr val="bg1"/>
              </a:solidFill>
              <a:latin typeface="Times New Roman"/>
              <a:cs typeface="Times New Roman"/>
            </a:endParaRPr>
          </a:p>
        </p:txBody>
      </p:sp>
      <p:sp>
        <p:nvSpPr>
          <p:cNvPr id="5" name="Объект 2"/>
          <p:cNvSpPr txBox="1">
            <a:spLocks/>
          </p:cNvSpPr>
          <p:nvPr/>
        </p:nvSpPr>
        <p:spPr>
          <a:xfrm>
            <a:off x="304800" y="1070642"/>
            <a:ext cx="6096000" cy="3253707"/>
          </a:xfrm>
          <a:prstGeom prst="rect">
            <a:avLst/>
          </a:prstGeom>
        </p:spPr>
        <p:txBody>
          <a:bodyPr>
            <a:noAutofit/>
          </a:bodyPr>
          <a:lstStyle>
            <a:lvl1pPr marL="0">
              <a:defRPr>
                <a:latin typeface="+mn-lt"/>
                <a:ea typeface="+mn-ea"/>
                <a:cs typeface="+mn-cs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buFont typeface="Arial" pitchFamily="34" charset="0"/>
              <a:buChar char="•"/>
            </a:pPr>
            <a:r>
              <a:rPr lang="ru-RU" sz="2800" dirty="0"/>
              <a:t>С 9:00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ru-RU" sz="2800" dirty="0"/>
              <a:t>При предъявлении паспорта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ru-RU" sz="2800" dirty="0"/>
              <a:t>Начало первой части инструктажа в 9.50 начало второй части в 10:00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ru-RU" sz="2800" b="1" dirty="0"/>
              <a:t>Опоздавшим</a:t>
            </a:r>
            <a:r>
              <a:rPr lang="ru-RU" sz="2800" dirty="0"/>
              <a:t> участникам повторно инструктаж </a:t>
            </a:r>
            <a:r>
              <a:rPr lang="ru-RU" sz="2800" b="1" dirty="0"/>
              <a:t>не проводится</a:t>
            </a:r>
          </a:p>
        </p:txBody>
      </p:sp>
    </p:spTree>
    <p:extLst>
      <p:ext uri="{BB962C8B-B14F-4D97-AF65-F5344CB8AC3E}">
        <p14:creationId xmlns:p14="http://schemas.microsoft.com/office/powerpoint/2010/main" val="178738807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01" y="104692"/>
            <a:ext cx="6858000" cy="6439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object 2"/>
          <p:cNvSpPr txBox="1"/>
          <p:nvPr/>
        </p:nvSpPr>
        <p:spPr>
          <a:xfrm>
            <a:off x="609600" y="225889"/>
            <a:ext cx="5957411" cy="401552"/>
          </a:xfrm>
          <a:prstGeom prst="rect">
            <a:avLst/>
          </a:prstGeom>
        </p:spPr>
        <p:txBody>
          <a:bodyPr vert="horz" wrap="square" lIns="0" tIns="9049" rIns="0" bIns="0" rtlCol="0">
            <a:spAutoFit/>
          </a:bodyPr>
          <a:lstStyle/>
          <a:p>
            <a:pPr marL="1812131" algn="ctr">
              <a:spcBef>
                <a:spcPts val="71"/>
              </a:spcBef>
            </a:pPr>
            <a:r>
              <a:rPr lang="ru-RU" sz="2550" b="1" dirty="0">
                <a:solidFill>
                  <a:schemeClr val="bg1"/>
                </a:solidFill>
              </a:rPr>
              <a:t>ПРОВЕДЕНИЕ ОГЭ</a:t>
            </a:r>
            <a:endParaRPr sz="2550" b="1" dirty="0">
              <a:solidFill>
                <a:schemeClr val="bg1"/>
              </a:solidFill>
              <a:latin typeface="Times New Roman"/>
              <a:cs typeface="Times New Roman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671" t="29286" r="45653" b="31718"/>
          <a:stretch/>
        </p:blipFill>
        <p:spPr bwMode="auto">
          <a:xfrm>
            <a:off x="4522156" y="1123950"/>
            <a:ext cx="2307043" cy="28030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Объект 2"/>
          <p:cNvSpPr txBox="1">
            <a:spLocks/>
          </p:cNvSpPr>
          <p:nvPr/>
        </p:nvSpPr>
        <p:spPr>
          <a:xfrm>
            <a:off x="202245" y="929284"/>
            <a:ext cx="4267200" cy="3928466"/>
          </a:xfrm>
          <a:prstGeom prst="rect">
            <a:avLst/>
          </a:prstGeom>
        </p:spPr>
        <p:txBody>
          <a:bodyPr vert="horz" lIns="68580" tIns="34290" rIns="68580" bIns="34290" rtlCol="0">
            <a:normAutofit fontScale="70000" lnSpcReduction="20000"/>
          </a:bodyPr>
          <a:lstStyle>
            <a:lvl1pPr marL="3429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40080" indent="-22860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Char char="•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Char char="•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280160" indent="-228600" algn="l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554480" indent="-228600" algn="l" defTabSz="914400" rtl="0" eaLnBrk="1" latinLnBrk="0" hangingPunct="1">
              <a:spcBef>
                <a:spcPct val="20000"/>
              </a:spcBef>
              <a:buClr>
                <a:schemeClr val="accent5"/>
              </a:buClr>
              <a:buFont typeface="Arial" pitchFamily="34" charset="0"/>
              <a:buChar char="•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3736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011680" indent="-18288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194560" indent="-182880" algn="l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377440" indent="-182880" algn="l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85725" indent="0">
              <a:buNone/>
            </a:pPr>
            <a:r>
              <a:rPr lang="ru-RU" sz="3400" dirty="0">
                <a:solidFill>
                  <a:schemeClr val="tx1"/>
                </a:solidFill>
              </a:rPr>
              <a:t>Участникам </a:t>
            </a:r>
            <a:r>
              <a:rPr lang="ru-RU" sz="3400" b="1" dirty="0">
                <a:solidFill>
                  <a:schemeClr val="tx1"/>
                </a:solidFill>
              </a:rPr>
              <a:t>ЗАПРЕЩАЕТСЯ</a:t>
            </a:r>
            <a:r>
              <a:rPr lang="ru-RU" sz="3400" dirty="0">
                <a:solidFill>
                  <a:schemeClr val="tx1"/>
                </a:solidFill>
              </a:rPr>
              <a:t> </a:t>
            </a:r>
            <a:r>
              <a:rPr lang="ru-RU" sz="3400" b="1" dirty="0">
                <a:solidFill>
                  <a:schemeClr val="tx1"/>
                </a:solidFill>
              </a:rPr>
              <a:t>свободно перемещаться </a:t>
            </a:r>
            <a:r>
              <a:rPr lang="ru-RU" sz="3400" dirty="0">
                <a:solidFill>
                  <a:schemeClr val="tx1"/>
                </a:solidFill>
              </a:rPr>
              <a:t>по ППЭ, </a:t>
            </a:r>
            <a:r>
              <a:rPr lang="ru-RU" sz="3400" b="1" dirty="0">
                <a:solidFill>
                  <a:schemeClr val="tx1"/>
                </a:solidFill>
              </a:rPr>
              <a:t>разговаривать друг с другом</a:t>
            </a:r>
            <a:r>
              <a:rPr lang="ru-RU" sz="3400" dirty="0">
                <a:solidFill>
                  <a:schemeClr val="tx1"/>
                </a:solidFill>
              </a:rPr>
              <a:t>, запрещено иметь при себе:</a:t>
            </a:r>
          </a:p>
          <a:p>
            <a:r>
              <a:rPr lang="ru-RU" sz="3400" b="1" dirty="0">
                <a:solidFill>
                  <a:schemeClr val="tx1"/>
                </a:solidFill>
              </a:rPr>
              <a:t>Средства связи</a:t>
            </a:r>
          </a:p>
          <a:p>
            <a:r>
              <a:rPr lang="ru-RU" sz="3400" b="1" dirty="0">
                <a:solidFill>
                  <a:schemeClr val="tx1"/>
                </a:solidFill>
              </a:rPr>
              <a:t>Фото-, аудио-, видеоаппаратуру</a:t>
            </a:r>
          </a:p>
          <a:p>
            <a:r>
              <a:rPr lang="ru-RU" sz="3400" b="1" dirty="0">
                <a:solidFill>
                  <a:schemeClr val="tx1"/>
                </a:solidFill>
              </a:rPr>
              <a:t>Справочные материалы, письменные заметки</a:t>
            </a:r>
          </a:p>
          <a:p>
            <a:r>
              <a:rPr lang="ru-RU" sz="3400" b="1" dirty="0">
                <a:solidFill>
                  <a:schemeClr val="tx1"/>
                </a:solidFill>
              </a:rPr>
              <a:t>Иные средства хранения и передачи информации</a:t>
            </a:r>
          </a:p>
          <a:p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val="178738807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2"/>
          <p:cNvSpPr txBox="1">
            <a:spLocks/>
          </p:cNvSpPr>
          <p:nvPr/>
        </p:nvSpPr>
        <p:spPr>
          <a:xfrm>
            <a:off x="304800" y="971550"/>
            <a:ext cx="6262211" cy="3961122"/>
          </a:xfrm>
          <a:prstGeom prst="rect">
            <a:avLst/>
          </a:prstGeom>
        </p:spPr>
        <p:txBody>
          <a:bodyPr>
            <a:normAutofit fontScale="92500" lnSpcReduction="10000"/>
          </a:bodyPr>
          <a:lstStyle>
            <a:lvl1pPr marL="0">
              <a:defRPr>
                <a:latin typeface="+mn-lt"/>
                <a:ea typeface="+mn-ea"/>
                <a:cs typeface="+mn-cs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85725"/>
            <a:r>
              <a:rPr lang="en-US" sz="1900" dirty="0"/>
              <a:t>	</a:t>
            </a:r>
            <a:r>
              <a:rPr lang="ru-RU" sz="1900" dirty="0"/>
              <a:t>Участники экзамена выполняют экзаменационную работу самостоятельно, без помощи посторонних лиц. Во время экзамена на рабочем столе участника ГИА помимо экзаменационных материалов находятся:</a:t>
            </a:r>
            <a:endParaRPr lang="en-US" sz="1900" dirty="0"/>
          </a:p>
          <a:p>
            <a:pPr marL="85725"/>
            <a:endParaRPr lang="ru-RU" sz="1900" dirty="0"/>
          </a:p>
          <a:p>
            <a:pPr marL="214313" indent="-214313">
              <a:buFont typeface="Arial" pitchFamily="34" charset="0"/>
              <a:buChar char="•"/>
            </a:pPr>
            <a:r>
              <a:rPr lang="ru-RU" sz="1900" dirty="0"/>
              <a:t>а) </a:t>
            </a:r>
            <a:r>
              <a:rPr lang="ru-RU" sz="1900" dirty="0" err="1"/>
              <a:t>гелевая</a:t>
            </a:r>
            <a:r>
              <a:rPr lang="ru-RU" sz="1900" dirty="0"/>
              <a:t> или капиллярная ручка с чернилами черного цвета;</a:t>
            </a:r>
          </a:p>
          <a:p>
            <a:pPr marL="214313" indent="-214313">
              <a:buFont typeface="Arial" pitchFamily="34" charset="0"/>
              <a:buChar char="•"/>
            </a:pPr>
            <a:r>
              <a:rPr lang="ru-RU" sz="1900" dirty="0"/>
              <a:t>б) документ, удостоверяющий личность;</a:t>
            </a:r>
          </a:p>
          <a:p>
            <a:pPr marL="214313" indent="-214313">
              <a:buFont typeface="Arial" pitchFamily="34" charset="0"/>
              <a:buChar char="•"/>
            </a:pPr>
            <a:r>
              <a:rPr lang="ru-RU" sz="1900" dirty="0"/>
              <a:t>в) средства обучения и воспитания;</a:t>
            </a:r>
          </a:p>
          <a:p>
            <a:pPr marL="214313" indent="-214313">
              <a:buFont typeface="Arial" pitchFamily="34" charset="0"/>
              <a:buChar char="•"/>
            </a:pPr>
            <a:r>
              <a:rPr lang="ru-RU" sz="1900" dirty="0"/>
              <a:t>г) лекарства и питание (при необходимости);</a:t>
            </a:r>
          </a:p>
          <a:p>
            <a:pPr marL="214313" indent="-214313">
              <a:buFont typeface="Arial" pitchFamily="34" charset="0"/>
              <a:buChar char="•"/>
            </a:pPr>
            <a:r>
              <a:rPr lang="ru-RU" sz="1900" dirty="0"/>
              <a:t>д) специальные технические средства (для лиц, указанных в </a:t>
            </a:r>
            <a:r>
              <a:rPr lang="ru-RU" sz="1900" dirty="0">
                <a:hlinkClick r:id="rId2"/>
              </a:rPr>
              <a:t>пункте </a:t>
            </a:r>
            <a:r>
              <a:rPr lang="ru-RU" sz="1900" dirty="0"/>
              <a:t>53 настоящего Порядка) (при необходимости);</a:t>
            </a:r>
          </a:p>
          <a:p>
            <a:pPr marL="214313" indent="-214313">
              <a:buFont typeface="Arial" pitchFamily="34" charset="0"/>
              <a:buChar char="•"/>
            </a:pPr>
            <a:r>
              <a:rPr lang="ru-RU" sz="1900" dirty="0"/>
              <a:t>е) листы бумаги для черновиков, выданные в ППЭ (за исключением ОГЭ по иностранным языкам (раздел "Говорение").</a:t>
            </a:r>
          </a:p>
          <a:p>
            <a:endParaRPr lang="ru-RU" sz="1350" dirty="0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9631"/>
            <a:ext cx="6858000" cy="6439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object 2"/>
          <p:cNvSpPr txBox="1"/>
          <p:nvPr/>
        </p:nvSpPr>
        <p:spPr>
          <a:xfrm>
            <a:off x="609600" y="210828"/>
            <a:ext cx="5957411" cy="401552"/>
          </a:xfrm>
          <a:prstGeom prst="rect">
            <a:avLst/>
          </a:prstGeom>
        </p:spPr>
        <p:txBody>
          <a:bodyPr vert="horz" wrap="square" lIns="0" tIns="9049" rIns="0" bIns="0" rtlCol="0">
            <a:spAutoFit/>
          </a:bodyPr>
          <a:lstStyle/>
          <a:p>
            <a:pPr marL="1812131" algn="ctr">
              <a:spcBef>
                <a:spcPts val="71"/>
              </a:spcBef>
            </a:pPr>
            <a:r>
              <a:rPr lang="ru-RU" sz="2550" b="1" dirty="0">
                <a:solidFill>
                  <a:schemeClr val="bg1"/>
                </a:solidFill>
              </a:rPr>
              <a:t>ПРОВЕДЕНИЕ ОГЭ</a:t>
            </a:r>
            <a:endParaRPr sz="2550" b="1" dirty="0">
              <a:solidFill>
                <a:schemeClr val="bg1"/>
              </a:solidFill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78738807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2"/>
          <p:cNvSpPr txBox="1">
            <a:spLocks/>
          </p:cNvSpPr>
          <p:nvPr/>
        </p:nvSpPr>
        <p:spPr>
          <a:xfrm>
            <a:off x="228600" y="1200150"/>
            <a:ext cx="6172200" cy="2514600"/>
          </a:xfrm>
          <a:prstGeom prst="rect">
            <a:avLst/>
          </a:prstGeom>
        </p:spPr>
        <p:txBody>
          <a:bodyPr>
            <a:noAutofit/>
          </a:bodyPr>
          <a:lstStyle>
            <a:lvl1pPr marL="0">
              <a:defRPr>
                <a:latin typeface="+mn-lt"/>
                <a:ea typeface="+mn-ea"/>
                <a:cs typeface="+mn-cs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buFont typeface="Arial" pitchFamily="34" charset="0"/>
              <a:buChar char="•"/>
            </a:pPr>
            <a:r>
              <a:rPr lang="ru-RU" sz="2800" b="1" dirty="0"/>
              <a:t>Информирование</a:t>
            </a:r>
            <a:r>
              <a:rPr lang="ru-RU" sz="2800" dirty="0"/>
              <a:t> участников экзамена за </a:t>
            </a:r>
            <a:r>
              <a:rPr lang="ru-RU" sz="2800" b="1" dirty="0"/>
              <a:t>30 и за 5 минут </a:t>
            </a:r>
            <a:r>
              <a:rPr lang="ru-RU" sz="2800" dirty="0"/>
              <a:t>до окончания экзамена 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ru-RU" sz="2800" b="1" dirty="0"/>
              <a:t>По истечении времени </a:t>
            </a:r>
            <a:r>
              <a:rPr lang="ru-RU" sz="2800" dirty="0"/>
              <a:t>экзамена необходимо положить ручку на стол и </a:t>
            </a:r>
            <a:r>
              <a:rPr lang="ru-RU" sz="2800" b="1" dirty="0"/>
              <a:t>прекратить выполнение экзаменационной работы</a:t>
            </a: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38907"/>
            <a:ext cx="6858000" cy="6439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object 2"/>
          <p:cNvSpPr txBox="1"/>
          <p:nvPr/>
        </p:nvSpPr>
        <p:spPr>
          <a:xfrm>
            <a:off x="609600" y="260104"/>
            <a:ext cx="5957411" cy="401552"/>
          </a:xfrm>
          <a:prstGeom prst="rect">
            <a:avLst/>
          </a:prstGeom>
        </p:spPr>
        <p:txBody>
          <a:bodyPr vert="horz" wrap="square" lIns="0" tIns="9049" rIns="0" bIns="0" rtlCol="0">
            <a:spAutoFit/>
          </a:bodyPr>
          <a:lstStyle/>
          <a:p>
            <a:pPr marL="1812131" algn="ctr">
              <a:spcBef>
                <a:spcPts val="71"/>
              </a:spcBef>
            </a:pPr>
            <a:r>
              <a:rPr lang="ru-RU" sz="2550" b="1" dirty="0">
                <a:solidFill>
                  <a:schemeClr val="bg1"/>
                </a:solidFill>
              </a:rPr>
              <a:t>ПРОВЕДЕНИЕ ОГЭ</a:t>
            </a:r>
            <a:endParaRPr sz="2550" b="1" dirty="0">
              <a:solidFill>
                <a:schemeClr val="bg1"/>
              </a:solidFill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78738807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2"/>
          <p:cNvSpPr txBox="1">
            <a:spLocks/>
          </p:cNvSpPr>
          <p:nvPr/>
        </p:nvSpPr>
        <p:spPr>
          <a:xfrm>
            <a:off x="188357" y="890774"/>
            <a:ext cx="6481286" cy="3505200"/>
          </a:xfrm>
          <a:prstGeom prst="rect">
            <a:avLst/>
          </a:prstGeom>
        </p:spPr>
        <p:txBody>
          <a:bodyPr>
            <a:noAutofit/>
          </a:bodyPr>
          <a:lstStyle>
            <a:lvl1pPr marL="0">
              <a:defRPr>
                <a:latin typeface="+mn-lt"/>
                <a:ea typeface="+mn-ea"/>
                <a:cs typeface="+mn-cs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buFont typeface="Arial" pitchFamily="34" charset="0"/>
              <a:buChar char="•"/>
            </a:pPr>
            <a:r>
              <a:rPr lang="ru-RU" sz="2400" dirty="0"/>
              <a:t>Обучающиеся с ОВЗ (при предъявлении копии рекомендаций ПМПК), обучающиеся - дети-инвалиды и инвалиды (при предъявлении оригинала или заверенной копии справки, подтверждающей инвалидность) при сдаче ГИА-9 году имеют право на увеличение продолжительности экзамена на 1,5 часа, создание специальных условий, учитывающих состояние здоровья, особенности психофизического развития</a:t>
            </a: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22910"/>
            <a:ext cx="6858000" cy="6439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object 2"/>
          <p:cNvSpPr txBox="1"/>
          <p:nvPr/>
        </p:nvSpPr>
        <p:spPr>
          <a:xfrm>
            <a:off x="609600" y="244107"/>
            <a:ext cx="5957411" cy="401552"/>
          </a:xfrm>
          <a:prstGeom prst="rect">
            <a:avLst/>
          </a:prstGeom>
        </p:spPr>
        <p:txBody>
          <a:bodyPr vert="horz" wrap="square" lIns="0" tIns="9049" rIns="0" bIns="0" rtlCol="0">
            <a:spAutoFit/>
          </a:bodyPr>
          <a:lstStyle/>
          <a:p>
            <a:pPr marL="1812131" algn="ctr">
              <a:spcBef>
                <a:spcPts val="71"/>
              </a:spcBef>
            </a:pPr>
            <a:r>
              <a:rPr lang="ru-RU" sz="2550" b="1" dirty="0">
                <a:solidFill>
                  <a:schemeClr val="bg1"/>
                </a:solidFill>
              </a:rPr>
              <a:t>ОСОБЫЕ УСЛОВИЯ</a:t>
            </a:r>
            <a:endParaRPr sz="2550" b="1" dirty="0">
              <a:solidFill>
                <a:schemeClr val="bg1"/>
              </a:solidFill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22069367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3"/>
          <p:cNvSpPr txBox="1"/>
          <p:nvPr/>
        </p:nvSpPr>
        <p:spPr>
          <a:xfrm>
            <a:off x="838200" y="1105024"/>
            <a:ext cx="1366552" cy="994503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algn="ctr">
              <a:spcBef>
                <a:spcPts val="75"/>
              </a:spcBef>
            </a:pPr>
            <a:r>
              <a:rPr sz="1600" spc="-34" dirty="0">
                <a:latin typeface="Microsoft Sans Serif"/>
                <a:cs typeface="Microsoft Sans Serif"/>
              </a:rPr>
              <a:t>СПРАВКА</a:t>
            </a:r>
            <a:endParaRPr sz="1600" dirty="0">
              <a:latin typeface="Microsoft Sans Serif"/>
              <a:cs typeface="Microsoft Sans Serif"/>
            </a:endParaRPr>
          </a:p>
          <a:p>
            <a:pPr marL="9525" marR="3810" algn="ctr"/>
            <a:r>
              <a:rPr sz="1600" spc="-4" dirty="0">
                <a:latin typeface="Microsoft Sans Serif"/>
                <a:cs typeface="Microsoft Sans Serif"/>
              </a:rPr>
              <a:t>об</a:t>
            </a:r>
            <a:r>
              <a:rPr sz="1600" spc="-41" dirty="0">
                <a:latin typeface="Microsoft Sans Serif"/>
                <a:cs typeface="Microsoft Sans Serif"/>
              </a:rPr>
              <a:t> </a:t>
            </a:r>
            <a:r>
              <a:rPr sz="1600" spc="-11" dirty="0">
                <a:latin typeface="Microsoft Sans Serif"/>
                <a:cs typeface="Microsoft Sans Serif"/>
              </a:rPr>
              <a:t>установлении </a:t>
            </a:r>
            <a:r>
              <a:rPr sz="1600" spc="-349" dirty="0">
                <a:latin typeface="Microsoft Sans Serif"/>
                <a:cs typeface="Microsoft Sans Serif"/>
              </a:rPr>
              <a:t> </a:t>
            </a:r>
            <a:r>
              <a:rPr sz="1600" spc="-4" dirty="0">
                <a:latin typeface="Microsoft Sans Serif"/>
                <a:cs typeface="Microsoft Sans Serif"/>
              </a:rPr>
              <a:t>инвалидности</a:t>
            </a:r>
            <a:endParaRPr sz="1600" dirty="0">
              <a:latin typeface="Microsoft Sans Serif"/>
              <a:cs typeface="Microsoft Sans Serif"/>
            </a:endParaRPr>
          </a:p>
        </p:txBody>
      </p:sp>
      <p:grpSp>
        <p:nvGrpSpPr>
          <p:cNvPr id="7" name="object 4"/>
          <p:cNvGrpSpPr/>
          <p:nvPr/>
        </p:nvGrpSpPr>
        <p:grpSpPr>
          <a:xfrm>
            <a:off x="533400" y="2453736"/>
            <a:ext cx="1877854" cy="2076641"/>
            <a:chOff x="857250" y="3500501"/>
            <a:chExt cx="2357755" cy="2214245"/>
          </a:xfrm>
        </p:grpSpPr>
        <p:pic>
          <p:nvPicPr>
            <p:cNvPr id="8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752472" y="4075137"/>
              <a:ext cx="1462024" cy="1639189"/>
            </a:xfrm>
            <a:prstGeom prst="rect">
              <a:avLst/>
            </a:prstGeom>
          </p:spPr>
        </p:pic>
        <p:pic>
          <p:nvPicPr>
            <p:cNvPr id="9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57250" y="3500501"/>
              <a:ext cx="1473073" cy="1675511"/>
            </a:xfrm>
            <a:prstGeom prst="rect">
              <a:avLst/>
            </a:prstGeom>
          </p:spPr>
        </p:pic>
      </p:grpSp>
      <p:sp>
        <p:nvSpPr>
          <p:cNvPr id="10" name="object 7"/>
          <p:cNvSpPr txBox="1"/>
          <p:nvPr/>
        </p:nvSpPr>
        <p:spPr>
          <a:xfrm>
            <a:off x="3800466" y="1221654"/>
            <a:ext cx="2219334" cy="255839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spcBef>
                <a:spcPts val="75"/>
              </a:spcBef>
            </a:pPr>
            <a:r>
              <a:rPr sz="1600" spc="-30" dirty="0">
                <a:latin typeface="Microsoft Sans Serif"/>
                <a:cs typeface="Microsoft Sans Serif"/>
              </a:rPr>
              <a:t>ЗАКЛЮЧЕНИЕ</a:t>
            </a:r>
            <a:r>
              <a:rPr sz="1600" spc="334" dirty="0">
                <a:latin typeface="Microsoft Sans Serif"/>
                <a:cs typeface="Microsoft Sans Serif"/>
              </a:rPr>
              <a:t> </a:t>
            </a:r>
            <a:r>
              <a:rPr sz="1600" spc="-30" dirty="0">
                <a:latin typeface="Microsoft Sans Serif"/>
                <a:cs typeface="Microsoft Sans Serif"/>
              </a:rPr>
              <a:t>ПМПК</a:t>
            </a:r>
            <a:endParaRPr sz="1600" dirty="0">
              <a:latin typeface="Microsoft Sans Serif"/>
              <a:cs typeface="Microsoft Sans Serif"/>
            </a:endParaRPr>
          </a:p>
        </p:txBody>
      </p:sp>
      <p:pic>
        <p:nvPicPr>
          <p:cNvPr id="11" name="object 8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3200399" y="1978142"/>
            <a:ext cx="1676399" cy="2358866"/>
          </a:xfrm>
          <a:prstGeom prst="rect">
            <a:avLst/>
          </a:prstGeom>
        </p:spPr>
      </p:pic>
      <p:sp>
        <p:nvSpPr>
          <p:cNvPr id="12" name="object 9"/>
          <p:cNvSpPr txBox="1"/>
          <p:nvPr/>
        </p:nvSpPr>
        <p:spPr>
          <a:xfrm>
            <a:off x="5029200" y="2453736"/>
            <a:ext cx="1828800" cy="994022"/>
          </a:xfrm>
          <a:prstGeom prst="rect">
            <a:avLst/>
          </a:prstGeom>
        </p:spPr>
        <p:txBody>
          <a:bodyPr vert="horz" wrap="square" lIns="0" tIns="9049" rIns="0" bIns="0" rtlCol="0">
            <a:spAutoFit/>
          </a:bodyPr>
          <a:lstStyle/>
          <a:p>
            <a:pPr marL="9525" marR="3810">
              <a:spcBef>
                <a:spcPts val="71"/>
              </a:spcBef>
              <a:buSzPct val="93750"/>
              <a:buFont typeface="Wingdings"/>
              <a:buChar char=""/>
              <a:tabLst>
                <a:tab pos="130969" algn="l"/>
              </a:tabLst>
            </a:pPr>
            <a:r>
              <a:rPr sz="1600" spc="-8" dirty="0">
                <a:latin typeface="Microsoft Sans Serif"/>
                <a:cs typeface="Microsoft Sans Serif"/>
              </a:rPr>
              <a:t>специальные </a:t>
            </a:r>
            <a:r>
              <a:rPr sz="1600" spc="-4" dirty="0">
                <a:latin typeface="Microsoft Sans Serif"/>
                <a:cs typeface="Microsoft Sans Serif"/>
              </a:rPr>
              <a:t> условия, </a:t>
            </a:r>
            <a:r>
              <a:rPr sz="1600" dirty="0">
                <a:latin typeface="Microsoft Sans Serif"/>
                <a:cs typeface="Microsoft Sans Serif"/>
              </a:rPr>
              <a:t> </a:t>
            </a:r>
            <a:r>
              <a:rPr sz="1600" spc="-34" dirty="0" err="1">
                <a:latin typeface="Microsoft Sans Serif"/>
                <a:cs typeface="Microsoft Sans Serif"/>
              </a:rPr>
              <a:t>ре</a:t>
            </a:r>
            <a:r>
              <a:rPr sz="1600" spc="-23" dirty="0" err="1">
                <a:latin typeface="Microsoft Sans Serif"/>
                <a:cs typeface="Microsoft Sans Serif"/>
              </a:rPr>
              <a:t>ком</a:t>
            </a:r>
            <a:r>
              <a:rPr sz="1600" spc="-8" dirty="0" err="1">
                <a:latin typeface="Microsoft Sans Serif"/>
                <a:cs typeface="Microsoft Sans Serif"/>
              </a:rPr>
              <a:t>ендо</a:t>
            </a:r>
            <a:r>
              <a:rPr sz="1600" spc="-11" dirty="0" err="1">
                <a:latin typeface="Microsoft Sans Serif"/>
                <a:cs typeface="Microsoft Sans Serif"/>
              </a:rPr>
              <a:t>ван</a:t>
            </a:r>
            <a:r>
              <a:rPr sz="1600" spc="-15" dirty="0" err="1">
                <a:latin typeface="Microsoft Sans Serif"/>
                <a:cs typeface="Microsoft Sans Serif"/>
              </a:rPr>
              <a:t>н</a:t>
            </a:r>
            <a:r>
              <a:rPr sz="1600" spc="-4" dirty="0" err="1">
                <a:latin typeface="Microsoft Sans Serif"/>
                <a:cs typeface="Microsoft Sans Serif"/>
              </a:rPr>
              <a:t>ые</a:t>
            </a:r>
            <a:r>
              <a:rPr sz="1600" spc="-4" dirty="0">
                <a:latin typeface="Microsoft Sans Serif"/>
                <a:cs typeface="Microsoft Sans Serif"/>
              </a:rPr>
              <a:t>  </a:t>
            </a:r>
            <a:r>
              <a:rPr sz="1600" spc="-26" dirty="0">
                <a:latin typeface="Microsoft Sans Serif"/>
                <a:cs typeface="Microsoft Sans Serif"/>
              </a:rPr>
              <a:t>ПМПК</a:t>
            </a:r>
            <a:endParaRPr sz="1600" dirty="0">
              <a:latin typeface="Microsoft Sans Serif"/>
              <a:cs typeface="Microsoft Sans Serif"/>
            </a:endParaRPr>
          </a:p>
        </p:txBody>
      </p:sp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86" y="77059"/>
            <a:ext cx="6858000" cy="6439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5" name="object 2"/>
          <p:cNvSpPr txBox="1"/>
          <p:nvPr/>
        </p:nvSpPr>
        <p:spPr>
          <a:xfrm>
            <a:off x="533400" y="226564"/>
            <a:ext cx="5957411" cy="401552"/>
          </a:xfrm>
          <a:prstGeom prst="rect">
            <a:avLst/>
          </a:prstGeom>
        </p:spPr>
        <p:txBody>
          <a:bodyPr vert="horz" wrap="square" lIns="0" tIns="9049" rIns="0" bIns="0" rtlCol="0">
            <a:spAutoFit/>
          </a:bodyPr>
          <a:lstStyle/>
          <a:p>
            <a:pPr marL="1812131" algn="ctr">
              <a:spcBef>
                <a:spcPts val="71"/>
              </a:spcBef>
            </a:pPr>
            <a:r>
              <a:rPr lang="ru-RU" sz="2550" b="1" dirty="0">
                <a:solidFill>
                  <a:schemeClr val="bg1"/>
                </a:solidFill>
              </a:rPr>
              <a:t>ОСОБЫЕ УСЛОВИЯ</a:t>
            </a:r>
            <a:endParaRPr sz="2550" b="1" dirty="0">
              <a:solidFill>
                <a:schemeClr val="bg1"/>
              </a:solidFill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1983577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/>
          <p:nvPr/>
        </p:nvSpPr>
        <p:spPr>
          <a:xfrm>
            <a:off x="5577840" y="4083367"/>
            <a:ext cx="446912" cy="41719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342183" y="1018741"/>
            <a:ext cx="6307931" cy="286617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spcBef>
                <a:spcPts val="75"/>
              </a:spcBef>
            </a:pPr>
            <a:r>
              <a:rPr sz="1800" b="0" u="heavy" spc="-450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800" i="1" u="heavy" spc="206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rebuchet MS"/>
                <a:cs typeface="Trebuchet MS"/>
              </a:rPr>
              <a:t>Приказ </a:t>
            </a:r>
            <a:r>
              <a:rPr sz="1800" i="1" u="heavy" spc="135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rebuchet MS"/>
                <a:cs typeface="Trebuchet MS"/>
              </a:rPr>
              <a:t>Минпросвещения </a:t>
            </a:r>
            <a:r>
              <a:rPr sz="1800" i="1" u="heavy" spc="124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rebuchet MS"/>
                <a:cs typeface="Trebuchet MS"/>
              </a:rPr>
              <a:t>России </a:t>
            </a:r>
            <a:r>
              <a:rPr sz="1800" i="1" u="heavy" spc="180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rebuchet MS"/>
                <a:cs typeface="Trebuchet MS"/>
              </a:rPr>
              <a:t>и</a:t>
            </a:r>
            <a:r>
              <a:rPr sz="1800" i="1" u="heavy" spc="-217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rebuchet MS"/>
                <a:cs typeface="Trebuchet MS"/>
              </a:rPr>
              <a:t> </a:t>
            </a:r>
            <a:r>
              <a:rPr sz="1800" i="1" u="heavy" spc="109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rebuchet MS"/>
                <a:cs typeface="Trebuchet MS"/>
              </a:rPr>
              <a:t>Рособрнадзора</a:t>
            </a:r>
            <a:endParaRPr sz="1800" dirty="0">
              <a:latin typeface="Trebuchet MS"/>
              <a:cs typeface="Trebuchet MS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96211" y="1391318"/>
            <a:ext cx="6599873" cy="3054041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5715" algn="ctr">
              <a:spcBef>
                <a:spcPts val="75"/>
              </a:spcBef>
            </a:pPr>
            <a:r>
              <a:rPr u="heavy" spc="-450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imes New Roman"/>
                <a:cs typeface="Times New Roman"/>
              </a:rPr>
              <a:t> </a:t>
            </a:r>
            <a:r>
              <a:rPr b="1" i="1" u="heavy" spc="113" dirty="0" err="1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rebuchet MS"/>
                <a:cs typeface="Trebuchet MS"/>
              </a:rPr>
              <a:t>от</a:t>
            </a:r>
            <a:r>
              <a:rPr b="1" i="1" u="heavy" spc="113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rebuchet MS"/>
                <a:cs typeface="Trebuchet MS"/>
              </a:rPr>
              <a:t> </a:t>
            </a:r>
            <a:r>
              <a:rPr b="1" i="1" u="heavy" spc="124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rebuchet MS"/>
                <a:cs typeface="Trebuchet MS"/>
              </a:rPr>
              <a:t>0</a:t>
            </a:r>
            <a:r>
              <a:rPr lang="ru-RU" b="1" i="1" u="heavy" spc="124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rebuchet MS"/>
                <a:cs typeface="Trebuchet MS"/>
              </a:rPr>
              <a:t>4</a:t>
            </a:r>
            <a:r>
              <a:rPr b="1" i="1" u="heavy" spc="124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rebuchet MS"/>
                <a:cs typeface="Trebuchet MS"/>
              </a:rPr>
              <a:t>.</a:t>
            </a:r>
            <a:r>
              <a:rPr lang="ru-RU" b="1" i="1" u="heavy" spc="124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rebuchet MS"/>
                <a:cs typeface="Trebuchet MS"/>
              </a:rPr>
              <a:t>04</a:t>
            </a:r>
            <a:r>
              <a:rPr b="1" i="1" u="heavy" spc="124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rebuchet MS"/>
                <a:cs typeface="Trebuchet MS"/>
              </a:rPr>
              <a:t>.20</a:t>
            </a:r>
            <a:r>
              <a:rPr lang="ru-RU" b="1" i="1" u="heavy" spc="124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rebuchet MS"/>
                <a:cs typeface="Trebuchet MS"/>
              </a:rPr>
              <a:t>23</a:t>
            </a:r>
            <a:r>
              <a:rPr b="1" i="1" u="heavy" spc="124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rebuchet MS"/>
                <a:cs typeface="Trebuchet MS"/>
              </a:rPr>
              <a:t> </a:t>
            </a:r>
            <a:r>
              <a:rPr b="1" i="1" u="heavy" spc="161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rebuchet MS"/>
                <a:cs typeface="Trebuchet MS"/>
              </a:rPr>
              <a:t>№</a:t>
            </a:r>
            <a:r>
              <a:rPr lang="ru-RU" b="1" i="1" u="heavy" spc="161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rebuchet MS"/>
                <a:cs typeface="Trebuchet MS"/>
              </a:rPr>
              <a:t>323/5</a:t>
            </a:r>
            <a:r>
              <a:rPr b="1" i="1" u="heavy" spc="161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rebuchet MS"/>
                <a:cs typeface="Trebuchet MS"/>
              </a:rPr>
              <a:t>51 </a:t>
            </a:r>
            <a:r>
              <a:rPr b="1" i="1" u="heavy" spc="41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rebuchet MS"/>
                <a:cs typeface="Trebuchet MS"/>
              </a:rPr>
              <a:t>"Об</a:t>
            </a:r>
            <a:r>
              <a:rPr b="1" i="1" u="heavy" spc="-98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rebuchet MS"/>
                <a:cs typeface="Trebuchet MS"/>
              </a:rPr>
              <a:t> </a:t>
            </a:r>
            <a:r>
              <a:rPr b="1" i="1" u="heavy" spc="131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rebuchet MS"/>
                <a:cs typeface="Trebuchet MS"/>
              </a:rPr>
              <a:t>утверждении</a:t>
            </a:r>
            <a:endParaRPr dirty="0">
              <a:latin typeface="Trebuchet MS"/>
              <a:cs typeface="Trebuchet MS"/>
            </a:endParaRPr>
          </a:p>
          <a:p>
            <a:pPr marL="7144" algn="ctr"/>
            <a:r>
              <a:rPr u="heavy" spc="-450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imes New Roman"/>
                <a:cs typeface="Times New Roman"/>
              </a:rPr>
              <a:t> </a:t>
            </a:r>
            <a:r>
              <a:rPr b="1" i="1" u="heavy" spc="172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rebuchet MS"/>
                <a:cs typeface="Trebuchet MS"/>
              </a:rPr>
              <a:t>Порядка </a:t>
            </a:r>
            <a:r>
              <a:rPr b="1" i="1" u="heavy" spc="105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rebuchet MS"/>
                <a:cs typeface="Trebuchet MS"/>
              </a:rPr>
              <a:t>проведения </a:t>
            </a:r>
            <a:r>
              <a:rPr b="1" i="1" u="heavy" spc="101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rebuchet MS"/>
                <a:cs typeface="Trebuchet MS"/>
              </a:rPr>
              <a:t>государственной</a:t>
            </a:r>
            <a:r>
              <a:rPr b="1" i="1" u="heavy" spc="-23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rebuchet MS"/>
                <a:cs typeface="Trebuchet MS"/>
              </a:rPr>
              <a:t> </a:t>
            </a:r>
            <a:r>
              <a:rPr b="1" i="1" u="heavy" spc="79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rebuchet MS"/>
                <a:cs typeface="Trebuchet MS"/>
              </a:rPr>
              <a:t>итоговой</a:t>
            </a:r>
            <a:endParaRPr dirty="0">
              <a:latin typeface="Trebuchet MS"/>
              <a:cs typeface="Trebuchet MS"/>
            </a:endParaRPr>
          </a:p>
          <a:p>
            <a:pPr marL="6668" algn="ctr"/>
            <a:r>
              <a:rPr u="heavy" spc="-450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imes New Roman"/>
                <a:cs typeface="Times New Roman"/>
              </a:rPr>
              <a:t> </a:t>
            </a:r>
            <a:r>
              <a:rPr b="1" i="1" u="heavy" spc="161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rebuchet MS"/>
                <a:cs typeface="Trebuchet MS"/>
              </a:rPr>
              <a:t>аттестации </a:t>
            </a:r>
            <a:r>
              <a:rPr b="1" i="1" u="heavy" spc="116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rebuchet MS"/>
                <a:cs typeface="Trebuchet MS"/>
              </a:rPr>
              <a:t>по </a:t>
            </a:r>
            <a:r>
              <a:rPr b="1" i="1" u="heavy" spc="124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rebuchet MS"/>
                <a:cs typeface="Trebuchet MS"/>
              </a:rPr>
              <a:t>образовательным</a:t>
            </a:r>
            <a:r>
              <a:rPr b="1" i="1" u="heavy" spc="-71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rebuchet MS"/>
                <a:cs typeface="Trebuchet MS"/>
              </a:rPr>
              <a:t> </a:t>
            </a:r>
            <a:r>
              <a:rPr b="1" i="1" u="heavy" spc="131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rebuchet MS"/>
                <a:cs typeface="Trebuchet MS"/>
              </a:rPr>
              <a:t>программам</a:t>
            </a:r>
            <a:endParaRPr dirty="0">
              <a:latin typeface="Trebuchet MS"/>
              <a:cs typeface="Trebuchet MS"/>
            </a:endParaRPr>
          </a:p>
          <a:p>
            <a:pPr marL="4286" algn="ctr"/>
            <a:r>
              <a:rPr u="heavy" spc="-450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imes New Roman"/>
                <a:cs typeface="Times New Roman"/>
              </a:rPr>
              <a:t> </a:t>
            </a:r>
            <a:r>
              <a:rPr lang="ru-RU" b="1" i="1" u="heavy" spc="56" dirty="0" err="1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rebuchet MS"/>
                <a:cs typeface="Times New Roman"/>
              </a:rPr>
              <a:t>основно</a:t>
            </a:r>
            <a:r>
              <a:rPr b="1" i="1" u="heavy" spc="56" dirty="0" err="1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rebuchet MS"/>
                <a:cs typeface="Trebuchet MS"/>
              </a:rPr>
              <a:t>го</a:t>
            </a:r>
            <a:r>
              <a:rPr b="1" i="1" u="heavy" spc="56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rebuchet MS"/>
                <a:cs typeface="Trebuchet MS"/>
              </a:rPr>
              <a:t> </a:t>
            </a:r>
            <a:r>
              <a:rPr b="1" i="1" u="heavy" spc="53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rebuchet MS"/>
                <a:cs typeface="Trebuchet MS"/>
              </a:rPr>
              <a:t>общего</a:t>
            </a:r>
            <a:r>
              <a:rPr b="1" i="1" u="heavy" spc="83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rebuchet MS"/>
                <a:cs typeface="Trebuchet MS"/>
              </a:rPr>
              <a:t> </a:t>
            </a:r>
            <a:r>
              <a:rPr b="1" i="1" u="heavy" spc="120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rebuchet MS"/>
                <a:cs typeface="Trebuchet MS"/>
              </a:rPr>
              <a:t>образования"</a:t>
            </a:r>
            <a:endParaRPr dirty="0">
              <a:latin typeface="Trebuchet MS"/>
              <a:cs typeface="Trebuchet MS"/>
            </a:endParaRPr>
          </a:p>
          <a:p>
            <a:pPr marL="9525" marR="3810" algn="ctr">
              <a:lnSpc>
                <a:spcPts val="2520"/>
              </a:lnSpc>
              <a:spcBef>
                <a:spcPts val="68"/>
              </a:spcBef>
            </a:pPr>
            <a:r>
              <a:rPr lang="ru-RU" sz="2400" b="1" dirty="0">
                <a:solidFill>
                  <a:srgbClr val="000713"/>
                </a:solidFill>
                <a:latin typeface="Cambria"/>
                <a:cs typeface="Cambria"/>
              </a:rPr>
              <a:t>к</a:t>
            </a:r>
            <a:r>
              <a:rPr lang="ru-RU" sz="2400" b="1" spc="4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lang="ru-RU" sz="2400" b="1" spc="-4" dirty="0">
                <a:solidFill>
                  <a:srgbClr val="000713"/>
                </a:solidFill>
                <a:latin typeface="Cambria"/>
                <a:cs typeface="Cambria"/>
              </a:rPr>
              <a:t>ГИА-9</a:t>
            </a:r>
            <a:r>
              <a:rPr lang="ru-RU" sz="2400" b="1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lang="ru-RU" sz="2400" b="1" spc="-11" dirty="0">
                <a:solidFill>
                  <a:srgbClr val="000713"/>
                </a:solidFill>
                <a:latin typeface="Cambria"/>
                <a:cs typeface="Cambria"/>
              </a:rPr>
              <a:t>допускаются</a:t>
            </a:r>
            <a:r>
              <a:rPr lang="ru-RU" sz="2400" b="1" spc="-8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lang="ru-RU" sz="2400" b="1" spc="-4" dirty="0">
                <a:solidFill>
                  <a:srgbClr val="000713"/>
                </a:solidFill>
                <a:latin typeface="Cambria"/>
                <a:cs typeface="Cambria"/>
              </a:rPr>
              <a:t>обучающиеся,</a:t>
            </a:r>
            <a:r>
              <a:rPr lang="ru-RU" sz="2400" b="1" dirty="0">
                <a:solidFill>
                  <a:srgbClr val="000713"/>
                </a:solidFill>
                <a:latin typeface="Cambria"/>
                <a:cs typeface="Cambria"/>
              </a:rPr>
              <a:t> не</a:t>
            </a:r>
            <a:r>
              <a:rPr lang="ru-RU" sz="2400" b="1" spc="4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lang="ru-RU" sz="2400" b="1" spc="-4" dirty="0">
                <a:solidFill>
                  <a:srgbClr val="000713"/>
                </a:solidFill>
                <a:latin typeface="Cambria"/>
                <a:cs typeface="Cambria"/>
              </a:rPr>
              <a:t>имеющие </a:t>
            </a:r>
            <a:r>
              <a:rPr lang="ru-RU" sz="2400" b="1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lang="ru-RU" sz="2400" b="1" spc="-8" dirty="0">
                <a:solidFill>
                  <a:srgbClr val="000713"/>
                </a:solidFill>
                <a:latin typeface="Cambria"/>
                <a:cs typeface="Cambria"/>
              </a:rPr>
              <a:t>академической</a:t>
            </a:r>
            <a:r>
              <a:rPr lang="ru-RU" sz="2400" b="1" spc="-4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lang="ru-RU" sz="2400" b="1" spc="-8" dirty="0">
                <a:solidFill>
                  <a:srgbClr val="000713"/>
                </a:solidFill>
                <a:latin typeface="Cambria"/>
                <a:cs typeface="Cambria"/>
              </a:rPr>
              <a:t>задолженности</a:t>
            </a:r>
            <a:r>
              <a:rPr lang="ru-RU" sz="2400" b="1" spc="-4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lang="ru-RU" sz="2400" b="1" dirty="0">
                <a:solidFill>
                  <a:srgbClr val="000713"/>
                </a:solidFill>
                <a:latin typeface="Cambria"/>
                <a:cs typeface="Cambria"/>
              </a:rPr>
              <a:t>и</a:t>
            </a:r>
            <a:r>
              <a:rPr lang="ru-RU" sz="2400" b="1" spc="4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lang="ru-RU" sz="2400" b="1" dirty="0">
                <a:solidFill>
                  <a:srgbClr val="000713"/>
                </a:solidFill>
                <a:latin typeface="Cambria"/>
                <a:cs typeface="Cambria"/>
              </a:rPr>
              <a:t>в</a:t>
            </a:r>
            <a:r>
              <a:rPr lang="ru-RU" sz="2400" b="1" spc="4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lang="ru-RU" sz="2400" b="1" spc="-4" dirty="0">
                <a:solidFill>
                  <a:srgbClr val="000713"/>
                </a:solidFill>
                <a:latin typeface="Cambria"/>
                <a:cs typeface="Cambria"/>
              </a:rPr>
              <a:t>полном</a:t>
            </a:r>
            <a:r>
              <a:rPr lang="ru-RU" sz="2400" b="1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lang="ru-RU" sz="2400" b="1" spc="-11" dirty="0">
                <a:solidFill>
                  <a:srgbClr val="000713"/>
                </a:solidFill>
                <a:latin typeface="Cambria"/>
                <a:cs typeface="Cambria"/>
              </a:rPr>
              <a:t>объеме </a:t>
            </a:r>
            <a:r>
              <a:rPr lang="ru-RU" sz="2400" b="1" spc="-386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lang="ru-RU" sz="2400" b="1" dirty="0">
                <a:solidFill>
                  <a:srgbClr val="000713"/>
                </a:solidFill>
                <a:latin typeface="Cambria"/>
                <a:cs typeface="Cambria"/>
              </a:rPr>
              <a:t>выполнившие </a:t>
            </a:r>
            <a:r>
              <a:rPr lang="ru-RU" sz="2400" b="1" spc="-4" dirty="0">
                <a:solidFill>
                  <a:srgbClr val="000713"/>
                </a:solidFill>
                <a:latin typeface="Cambria"/>
                <a:cs typeface="Cambria"/>
              </a:rPr>
              <a:t>учебный план или </a:t>
            </a:r>
            <a:r>
              <a:rPr lang="ru-RU" sz="2400" b="1" spc="-8" dirty="0">
                <a:solidFill>
                  <a:srgbClr val="000713"/>
                </a:solidFill>
                <a:latin typeface="Cambria"/>
                <a:cs typeface="Cambria"/>
              </a:rPr>
              <a:t>индивидуальный </a:t>
            </a:r>
            <a:r>
              <a:rPr lang="ru-RU" sz="2400" b="1" spc="-4" dirty="0">
                <a:solidFill>
                  <a:srgbClr val="000713"/>
                </a:solidFill>
                <a:latin typeface="Cambria"/>
                <a:cs typeface="Cambria"/>
              </a:rPr>
              <a:t> учебный</a:t>
            </a:r>
            <a:r>
              <a:rPr lang="ru-RU" sz="2400" b="1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lang="ru-RU" sz="2400" b="1" spc="-4" dirty="0">
                <a:solidFill>
                  <a:srgbClr val="000713"/>
                </a:solidFill>
                <a:latin typeface="Cambria"/>
                <a:cs typeface="Cambria"/>
              </a:rPr>
              <a:t>план </a:t>
            </a:r>
            <a:r>
              <a:rPr sz="2400" b="1" spc="-38" dirty="0">
                <a:solidFill>
                  <a:srgbClr val="C00000"/>
                </a:solidFill>
                <a:latin typeface="Georgia"/>
                <a:cs typeface="Georgia"/>
              </a:rPr>
              <a:t>и </a:t>
            </a:r>
            <a:r>
              <a:rPr sz="2400" b="1" spc="-15" dirty="0" err="1">
                <a:solidFill>
                  <a:srgbClr val="C00000"/>
                </a:solidFill>
                <a:latin typeface="Georgia"/>
                <a:cs typeface="Georgia"/>
              </a:rPr>
              <a:t>получивших</a:t>
            </a:r>
            <a:r>
              <a:rPr sz="2400" b="1" spc="-15" dirty="0">
                <a:solidFill>
                  <a:srgbClr val="C00000"/>
                </a:solidFill>
                <a:latin typeface="Georgia"/>
                <a:cs typeface="Georgia"/>
              </a:rPr>
              <a:t>  </a:t>
            </a:r>
            <a:r>
              <a:rPr sz="2400" b="1" spc="-34" dirty="0">
                <a:solidFill>
                  <a:srgbClr val="C00000"/>
                </a:solidFill>
                <a:latin typeface="Georgia"/>
                <a:cs typeface="Georgia"/>
              </a:rPr>
              <a:t>ЗАЧЕТ </a:t>
            </a:r>
            <a:r>
              <a:rPr sz="2400" b="1" spc="-26" dirty="0" err="1">
                <a:solidFill>
                  <a:srgbClr val="C00000"/>
                </a:solidFill>
                <a:latin typeface="Georgia"/>
                <a:cs typeface="Georgia"/>
              </a:rPr>
              <a:t>за</a:t>
            </a:r>
            <a:r>
              <a:rPr sz="2400" b="1" spc="-26" dirty="0">
                <a:solidFill>
                  <a:srgbClr val="C00000"/>
                </a:solidFill>
                <a:latin typeface="Georgia"/>
                <a:cs typeface="Georgia"/>
              </a:rPr>
              <a:t> </a:t>
            </a:r>
            <a:r>
              <a:rPr sz="2400" b="1" spc="26" dirty="0" err="1">
                <a:solidFill>
                  <a:srgbClr val="C00000"/>
                </a:solidFill>
                <a:latin typeface="Georgia"/>
                <a:cs typeface="Georgia"/>
              </a:rPr>
              <a:t>итоговое</a:t>
            </a:r>
            <a:r>
              <a:rPr sz="2400" b="1" spc="53" dirty="0">
                <a:solidFill>
                  <a:srgbClr val="C00000"/>
                </a:solidFill>
                <a:latin typeface="Georgia"/>
                <a:cs typeface="Georgia"/>
              </a:rPr>
              <a:t> </a:t>
            </a:r>
            <a:r>
              <a:rPr sz="2400" b="1" spc="-4" dirty="0" err="1">
                <a:solidFill>
                  <a:srgbClr val="C00000"/>
                </a:solidFill>
                <a:latin typeface="Georgia"/>
                <a:cs typeface="Georgia"/>
              </a:rPr>
              <a:t>со</a:t>
            </a:r>
            <a:r>
              <a:rPr lang="ru-RU" sz="2400" b="1" spc="-4" dirty="0" err="1">
                <a:solidFill>
                  <a:srgbClr val="C00000"/>
                </a:solidFill>
                <a:latin typeface="Georgia"/>
                <a:cs typeface="Georgia"/>
              </a:rPr>
              <a:t>беседование</a:t>
            </a:r>
            <a:endParaRPr sz="2400" dirty="0">
              <a:solidFill>
                <a:srgbClr val="C00000"/>
              </a:solidFill>
              <a:latin typeface="Georgia"/>
              <a:cs typeface="Georgia"/>
            </a:endParaRPr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7150"/>
            <a:ext cx="6858000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03075"/>
            <a:ext cx="6858000" cy="6439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object 2"/>
          <p:cNvSpPr txBox="1"/>
          <p:nvPr/>
        </p:nvSpPr>
        <p:spPr>
          <a:xfrm>
            <a:off x="609600" y="258897"/>
            <a:ext cx="5957411" cy="332303"/>
          </a:xfrm>
          <a:prstGeom prst="rect">
            <a:avLst/>
          </a:prstGeom>
        </p:spPr>
        <p:txBody>
          <a:bodyPr vert="horz" wrap="square" lIns="0" tIns="9049" rIns="0" bIns="0" rtlCol="0">
            <a:spAutoFit/>
          </a:bodyPr>
          <a:lstStyle/>
          <a:p>
            <a:pPr marL="2155031" lvl="1" algn="ctr">
              <a:spcBef>
                <a:spcPts val="71"/>
              </a:spcBef>
            </a:pPr>
            <a:r>
              <a:rPr lang="ru-RU" sz="2100" b="1" dirty="0">
                <a:solidFill>
                  <a:schemeClr val="bg1"/>
                </a:solidFill>
              </a:rPr>
              <a:t>	УДАЛЕНИЕ С ЭКЗАМЕНА</a:t>
            </a:r>
            <a:endParaRPr sz="2775" b="1" dirty="0">
              <a:solidFill>
                <a:schemeClr val="bg1"/>
              </a:solidFill>
              <a:latin typeface="Times New Roman"/>
              <a:cs typeface="Times New Roman"/>
            </a:endParaRPr>
          </a:p>
        </p:txBody>
      </p:sp>
      <p:sp>
        <p:nvSpPr>
          <p:cNvPr id="5" name="Объект 2"/>
          <p:cNvSpPr txBox="1">
            <a:spLocks/>
          </p:cNvSpPr>
          <p:nvPr/>
        </p:nvSpPr>
        <p:spPr>
          <a:xfrm>
            <a:off x="228600" y="1352550"/>
            <a:ext cx="6248400" cy="2100263"/>
          </a:xfrm>
          <a:prstGeom prst="rect">
            <a:avLst/>
          </a:prstGeom>
        </p:spPr>
        <p:txBody>
          <a:bodyPr>
            <a:noAutofit/>
          </a:bodyPr>
          <a:lstStyle>
            <a:lvl1pPr marL="0">
              <a:defRPr>
                <a:latin typeface="+mn-lt"/>
                <a:ea typeface="+mn-ea"/>
                <a:cs typeface="+mn-cs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buFont typeface="Arial" pitchFamily="34" charset="0"/>
              <a:buChar char="•"/>
            </a:pPr>
            <a:r>
              <a:rPr lang="ru-RU" sz="2800" dirty="0"/>
              <a:t>Лица, </a:t>
            </a:r>
            <a:r>
              <a:rPr lang="ru-RU" sz="2800" b="1" dirty="0"/>
              <a:t>допустившие нарушение Порядка</a:t>
            </a:r>
            <a:r>
              <a:rPr lang="ru-RU" sz="2800" dirty="0"/>
              <a:t>, удаляются с экзамена. Акт об удалении с экзамена составляется в помещении для руководителя ППЭ в присутствии члена ГЭК, руководителя ППЭ, организатора. </a:t>
            </a:r>
          </a:p>
        </p:txBody>
      </p:sp>
    </p:spTree>
    <p:extLst>
      <p:ext uri="{BB962C8B-B14F-4D97-AF65-F5344CB8AC3E}">
        <p14:creationId xmlns:p14="http://schemas.microsoft.com/office/powerpoint/2010/main" val="245535991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29" y="126528"/>
            <a:ext cx="6858000" cy="6439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object 2"/>
          <p:cNvSpPr txBox="1"/>
          <p:nvPr/>
        </p:nvSpPr>
        <p:spPr>
          <a:xfrm>
            <a:off x="556217" y="282349"/>
            <a:ext cx="5957411" cy="332303"/>
          </a:xfrm>
          <a:prstGeom prst="rect">
            <a:avLst/>
          </a:prstGeom>
        </p:spPr>
        <p:txBody>
          <a:bodyPr vert="horz" wrap="square" lIns="0" tIns="9049" rIns="0" bIns="0" rtlCol="0">
            <a:spAutoFit/>
          </a:bodyPr>
          <a:lstStyle/>
          <a:p>
            <a:pPr marL="1812131" algn="ctr">
              <a:spcBef>
                <a:spcPts val="71"/>
              </a:spcBef>
            </a:pPr>
            <a:r>
              <a:rPr lang="ru-RU" sz="2100" b="1" dirty="0">
                <a:solidFill>
                  <a:schemeClr val="bg1"/>
                </a:solidFill>
              </a:rPr>
              <a:t>ДОСРОЧНОЕ ЗАВЕРШЕНИЕ</a:t>
            </a:r>
            <a:endParaRPr sz="2775" dirty="0">
              <a:solidFill>
                <a:schemeClr val="bg1"/>
              </a:solidFill>
              <a:latin typeface="Times New Roman"/>
              <a:cs typeface="Times New Roman"/>
            </a:endParaRPr>
          </a:p>
        </p:txBody>
      </p:sp>
      <p:sp>
        <p:nvSpPr>
          <p:cNvPr id="5" name="Объект 2"/>
          <p:cNvSpPr txBox="1">
            <a:spLocks/>
          </p:cNvSpPr>
          <p:nvPr/>
        </p:nvSpPr>
        <p:spPr>
          <a:xfrm>
            <a:off x="228600" y="1200150"/>
            <a:ext cx="6285028" cy="2743200"/>
          </a:xfrm>
          <a:prstGeom prst="rect">
            <a:avLst/>
          </a:prstGeom>
        </p:spPr>
        <p:txBody>
          <a:bodyPr vert="horz" lIns="68580" tIns="34290" rIns="68580" bIns="34290" rtlCol="0">
            <a:noAutofit/>
          </a:bodyPr>
          <a:lstStyle>
            <a:lvl1pPr marL="3429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40080" indent="-22860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Char char="•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Char char="•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280160" indent="-228600" algn="l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554480" indent="-228600" algn="l" defTabSz="914400" rtl="0" eaLnBrk="1" latinLnBrk="0" hangingPunct="1">
              <a:spcBef>
                <a:spcPct val="20000"/>
              </a:spcBef>
              <a:buClr>
                <a:schemeClr val="accent5"/>
              </a:buClr>
              <a:buFont typeface="Arial" pitchFamily="34" charset="0"/>
              <a:buChar char="•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3736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011680" indent="-18288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194560" indent="-182880" algn="l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377440" indent="-182880" algn="l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>
                <a:solidFill>
                  <a:schemeClr val="tx1"/>
                </a:solidFill>
              </a:rPr>
              <a:t>В случае если участник </a:t>
            </a:r>
            <a:r>
              <a:rPr lang="ru-RU" b="1" dirty="0">
                <a:solidFill>
                  <a:schemeClr val="tx1"/>
                </a:solidFill>
              </a:rPr>
              <a:t>по состоянию здоровья</a:t>
            </a:r>
            <a:r>
              <a:rPr lang="ru-RU" dirty="0">
                <a:solidFill>
                  <a:schemeClr val="tx1"/>
                </a:solidFill>
              </a:rPr>
              <a:t> или другим объективным причинам </a:t>
            </a:r>
            <a:r>
              <a:rPr lang="ru-RU" b="1" dirty="0">
                <a:solidFill>
                  <a:schemeClr val="tx1"/>
                </a:solidFill>
              </a:rPr>
              <a:t>не может завершить выполнение работы</a:t>
            </a:r>
            <a:r>
              <a:rPr lang="ru-RU" dirty="0">
                <a:solidFill>
                  <a:schemeClr val="tx1"/>
                </a:solidFill>
              </a:rPr>
              <a:t>, он ДОСРОЧНО покидает аудиторию. </a:t>
            </a:r>
            <a:r>
              <a:rPr lang="ru-RU" u="sng" dirty="0">
                <a:solidFill>
                  <a:schemeClr val="tx1"/>
                </a:solidFill>
              </a:rPr>
              <a:t>При согласии участника </a:t>
            </a:r>
            <a:r>
              <a:rPr lang="ru-RU" dirty="0">
                <a:solidFill>
                  <a:schemeClr val="tx1"/>
                </a:solidFill>
              </a:rPr>
              <a:t>экзамен завершается досрочно член ГЭК и медицинский работник составляют акт о досрочном завершении по объективным причинам.</a:t>
            </a:r>
          </a:p>
        </p:txBody>
      </p:sp>
    </p:spTree>
    <p:extLst>
      <p:ext uri="{BB962C8B-B14F-4D97-AF65-F5344CB8AC3E}">
        <p14:creationId xmlns:p14="http://schemas.microsoft.com/office/powerpoint/2010/main" val="245535991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33350"/>
            <a:ext cx="6858000" cy="6439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object 2"/>
          <p:cNvSpPr txBox="1"/>
          <p:nvPr/>
        </p:nvSpPr>
        <p:spPr>
          <a:xfrm>
            <a:off x="533400" y="285750"/>
            <a:ext cx="5957411" cy="805509"/>
          </a:xfrm>
          <a:prstGeom prst="rect">
            <a:avLst/>
          </a:prstGeom>
        </p:spPr>
        <p:txBody>
          <a:bodyPr vert="horz" wrap="square" lIns="0" tIns="9049" rIns="0" bIns="0" rtlCol="0">
            <a:spAutoFit/>
          </a:bodyPr>
          <a:lstStyle/>
          <a:p>
            <a:pPr marL="1812131" algn="ctr">
              <a:spcBef>
                <a:spcPts val="71"/>
              </a:spcBef>
            </a:pPr>
            <a:r>
              <a:rPr sz="2100" spc="-529" dirty="0">
                <a:solidFill>
                  <a:schemeClr val="bg1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lang="ru-RU" sz="2400" b="1" spc="-109" dirty="0">
                <a:solidFill>
                  <a:schemeClr val="bg1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АППЕЛЯЦИИ:</a:t>
            </a:r>
            <a:endParaRPr sz="2100" dirty="0">
              <a:solidFill>
                <a:schemeClr val="bg1"/>
              </a:solidFill>
              <a:latin typeface="Times New Roman"/>
              <a:cs typeface="Times New Roman"/>
            </a:endParaRPr>
          </a:p>
          <a:p>
            <a:pPr>
              <a:spcBef>
                <a:spcPts val="11"/>
              </a:spcBef>
            </a:pPr>
            <a:endParaRPr sz="2775" dirty="0">
              <a:latin typeface="Times New Roman"/>
              <a:cs typeface="Times New Roman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1091259"/>
            <a:ext cx="5957411" cy="34169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2068"/>
            <a:ext cx="6858000" cy="6439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object 2"/>
          <p:cNvSpPr txBox="1"/>
          <p:nvPr/>
        </p:nvSpPr>
        <p:spPr>
          <a:xfrm>
            <a:off x="533400" y="220620"/>
            <a:ext cx="5957411" cy="332303"/>
          </a:xfrm>
          <a:prstGeom prst="rect">
            <a:avLst/>
          </a:prstGeom>
        </p:spPr>
        <p:txBody>
          <a:bodyPr vert="horz" wrap="square" lIns="0" tIns="9049" rIns="0" bIns="0" rtlCol="0">
            <a:spAutoFit/>
          </a:bodyPr>
          <a:lstStyle/>
          <a:p>
            <a:pPr marL="1812131" algn="ctr">
              <a:spcBef>
                <a:spcPts val="71"/>
              </a:spcBef>
            </a:pPr>
            <a:r>
              <a:rPr lang="ru-RU" sz="2100" b="1" dirty="0">
                <a:solidFill>
                  <a:schemeClr val="bg1"/>
                </a:solidFill>
              </a:rPr>
              <a:t>РЕЗУЛЬТАТЫ ГИА</a:t>
            </a:r>
            <a:endParaRPr sz="2775" b="1" dirty="0">
              <a:solidFill>
                <a:schemeClr val="bg1"/>
              </a:solidFill>
              <a:latin typeface="Times New Roman"/>
              <a:cs typeface="Times New Roman"/>
            </a:endParaRPr>
          </a:p>
        </p:txBody>
      </p:sp>
      <p:sp>
        <p:nvSpPr>
          <p:cNvPr id="5" name="object 6"/>
          <p:cNvSpPr txBox="1"/>
          <p:nvPr/>
        </p:nvSpPr>
        <p:spPr>
          <a:xfrm>
            <a:off x="533400" y="1181946"/>
            <a:ext cx="6096000" cy="2964273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marR="7144" algn="just">
              <a:spcBef>
                <a:spcPts val="75"/>
              </a:spcBef>
            </a:pPr>
            <a:r>
              <a:rPr sz="2400" b="1" spc="-4" dirty="0">
                <a:solidFill>
                  <a:srgbClr val="000713"/>
                </a:solidFill>
                <a:latin typeface="Cambria"/>
                <a:cs typeface="Cambria"/>
              </a:rPr>
              <a:t>При</a:t>
            </a:r>
            <a:r>
              <a:rPr sz="2400" b="1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400" b="1" spc="-4" dirty="0">
                <a:solidFill>
                  <a:srgbClr val="000713"/>
                </a:solidFill>
                <a:latin typeface="Cambria"/>
                <a:cs typeface="Cambria"/>
              </a:rPr>
              <a:t>проведении</a:t>
            </a:r>
            <a:r>
              <a:rPr sz="2400" b="1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400" b="1" spc="-4" dirty="0">
                <a:solidFill>
                  <a:srgbClr val="000713"/>
                </a:solidFill>
                <a:latin typeface="Cambria"/>
                <a:cs typeface="Cambria"/>
              </a:rPr>
              <a:t>ГИА-9</a:t>
            </a:r>
            <a:r>
              <a:rPr sz="2400" b="1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400" b="1" spc="-11" dirty="0">
                <a:solidFill>
                  <a:srgbClr val="000713"/>
                </a:solidFill>
                <a:latin typeface="Cambria"/>
                <a:cs typeface="Cambria"/>
              </a:rPr>
              <a:t>используется</a:t>
            </a:r>
            <a:r>
              <a:rPr sz="2400" b="1" spc="-8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400" b="1" spc="-4" dirty="0">
                <a:solidFill>
                  <a:srgbClr val="000713"/>
                </a:solidFill>
                <a:latin typeface="Cambria"/>
                <a:cs typeface="Cambria"/>
              </a:rPr>
              <a:t>пятибалльная </a:t>
            </a:r>
            <a:r>
              <a:rPr sz="2400" b="1" spc="-386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400" b="1" spc="-8" dirty="0">
                <a:solidFill>
                  <a:srgbClr val="000713"/>
                </a:solidFill>
                <a:latin typeface="Cambria"/>
                <a:cs typeface="Cambria"/>
              </a:rPr>
              <a:t>система</a:t>
            </a:r>
            <a:r>
              <a:rPr sz="2400" b="1" spc="-15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400" b="1" spc="-4" dirty="0">
                <a:solidFill>
                  <a:srgbClr val="000713"/>
                </a:solidFill>
                <a:latin typeface="Cambria"/>
                <a:cs typeface="Cambria"/>
              </a:rPr>
              <a:t>оценки.</a:t>
            </a:r>
            <a:endParaRPr sz="2400" dirty="0">
              <a:latin typeface="Cambria"/>
              <a:cs typeface="Cambria"/>
            </a:endParaRPr>
          </a:p>
          <a:p>
            <a:pPr marL="9525" marR="3810" algn="just"/>
            <a:r>
              <a:rPr lang="ru-RU" sz="2400" b="1" spc="-4" dirty="0">
                <a:solidFill>
                  <a:srgbClr val="000713"/>
                </a:solidFill>
                <a:latin typeface="Cambria"/>
                <a:cs typeface="Cambria"/>
              </a:rPr>
              <a:t>О</a:t>
            </a:r>
            <a:r>
              <a:rPr sz="2400" b="1" spc="-4" dirty="0" err="1">
                <a:solidFill>
                  <a:srgbClr val="000713"/>
                </a:solidFill>
                <a:latin typeface="Cambria"/>
                <a:cs typeface="Cambria"/>
              </a:rPr>
              <a:t>тветы</a:t>
            </a:r>
            <a:r>
              <a:rPr sz="2400" b="1" dirty="0">
                <a:solidFill>
                  <a:srgbClr val="000713"/>
                </a:solidFill>
                <a:latin typeface="Cambria"/>
                <a:cs typeface="Cambria"/>
              </a:rPr>
              <a:t> на</a:t>
            </a:r>
            <a:r>
              <a:rPr sz="2400" b="1" spc="4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400" b="1" spc="-4" dirty="0">
                <a:solidFill>
                  <a:srgbClr val="000713"/>
                </a:solidFill>
                <a:latin typeface="Cambria"/>
                <a:cs typeface="Cambria"/>
              </a:rPr>
              <a:t>задания</a:t>
            </a:r>
            <a:r>
              <a:rPr sz="2400" b="1" spc="390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400" b="1" spc="-4" dirty="0">
                <a:solidFill>
                  <a:srgbClr val="000713"/>
                </a:solidFill>
                <a:latin typeface="Cambria"/>
                <a:cs typeface="Cambria"/>
              </a:rPr>
              <a:t>первой </a:t>
            </a:r>
            <a:r>
              <a:rPr sz="2400" b="1" dirty="0">
                <a:solidFill>
                  <a:srgbClr val="000713"/>
                </a:solidFill>
                <a:latin typeface="Cambria"/>
                <a:cs typeface="Cambria"/>
              </a:rPr>
              <a:t> части</a:t>
            </a:r>
            <a:r>
              <a:rPr sz="2400" b="1" spc="4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400" b="1" spc="-4" dirty="0">
                <a:solidFill>
                  <a:srgbClr val="000713"/>
                </a:solidFill>
                <a:latin typeface="Cambria"/>
                <a:cs typeface="Cambria"/>
              </a:rPr>
              <a:t>экзаменационной</a:t>
            </a:r>
            <a:r>
              <a:rPr sz="2400" b="1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400" b="1" spc="-4" dirty="0">
                <a:solidFill>
                  <a:srgbClr val="000713"/>
                </a:solidFill>
                <a:latin typeface="Cambria"/>
                <a:cs typeface="Cambria"/>
              </a:rPr>
              <a:t>работы</a:t>
            </a:r>
            <a:r>
              <a:rPr sz="2400" b="1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400" b="1" spc="-8" dirty="0">
                <a:solidFill>
                  <a:srgbClr val="000713"/>
                </a:solidFill>
                <a:latin typeface="Cambria"/>
                <a:cs typeface="Cambria"/>
              </a:rPr>
              <a:t>проверяются </a:t>
            </a:r>
            <a:r>
              <a:rPr sz="2400" b="1" spc="-4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400" b="1" spc="-8" dirty="0">
                <a:solidFill>
                  <a:srgbClr val="000713"/>
                </a:solidFill>
                <a:latin typeface="Cambria"/>
                <a:cs typeface="Cambria"/>
              </a:rPr>
              <a:t>автоматизированно.</a:t>
            </a:r>
            <a:endParaRPr sz="2400" dirty="0">
              <a:latin typeface="Cambria"/>
              <a:cs typeface="Cambria"/>
            </a:endParaRPr>
          </a:p>
          <a:p>
            <a:pPr marL="9525" marR="4763" algn="just"/>
            <a:r>
              <a:rPr sz="2400" b="1" spc="-4" dirty="0" err="1">
                <a:solidFill>
                  <a:srgbClr val="000713"/>
                </a:solidFill>
                <a:latin typeface="Cambria"/>
                <a:cs typeface="Cambria"/>
              </a:rPr>
              <a:t>Ответы</a:t>
            </a:r>
            <a:r>
              <a:rPr sz="2400" b="1" dirty="0">
                <a:solidFill>
                  <a:srgbClr val="000713"/>
                </a:solidFill>
                <a:latin typeface="Cambria"/>
                <a:cs typeface="Cambria"/>
              </a:rPr>
              <a:t> на</a:t>
            </a:r>
            <a:r>
              <a:rPr sz="2400" b="1" spc="4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400" b="1" spc="-4" dirty="0">
                <a:solidFill>
                  <a:srgbClr val="000713"/>
                </a:solidFill>
                <a:latin typeface="Cambria"/>
                <a:cs typeface="Cambria"/>
              </a:rPr>
              <a:t>задания</a:t>
            </a:r>
            <a:r>
              <a:rPr sz="2400" b="1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400" b="1" spc="-11" dirty="0">
                <a:solidFill>
                  <a:srgbClr val="000713"/>
                </a:solidFill>
                <a:latin typeface="Cambria"/>
                <a:cs typeface="Cambria"/>
              </a:rPr>
              <a:t>второй</a:t>
            </a:r>
            <a:r>
              <a:rPr sz="2400" b="1" spc="-8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400" b="1" dirty="0">
                <a:solidFill>
                  <a:srgbClr val="000713"/>
                </a:solidFill>
                <a:latin typeface="Cambria"/>
                <a:cs typeface="Cambria"/>
              </a:rPr>
              <a:t>части</a:t>
            </a:r>
            <a:r>
              <a:rPr sz="2400" b="1" spc="4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400" b="1" spc="-11" dirty="0">
                <a:solidFill>
                  <a:srgbClr val="000713"/>
                </a:solidFill>
                <a:latin typeface="Cambria"/>
                <a:cs typeface="Cambria"/>
              </a:rPr>
              <a:t>ОГЭ,</a:t>
            </a:r>
            <a:r>
              <a:rPr sz="2400" b="1" spc="-8" dirty="0">
                <a:solidFill>
                  <a:srgbClr val="000713"/>
                </a:solidFill>
                <a:latin typeface="Cambria"/>
                <a:cs typeface="Cambria"/>
              </a:rPr>
              <a:t> проверяются </a:t>
            </a:r>
            <a:r>
              <a:rPr sz="2400" b="1" spc="-386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400" b="1" spc="-8" dirty="0">
                <a:solidFill>
                  <a:srgbClr val="000713"/>
                </a:solidFill>
                <a:latin typeface="Cambria"/>
                <a:cs typeface="Cambria"/>
              </a:rPr>
              <a:t>экспертами</a:t>
            </a:r>
            <a:r>
              <a:rPr sz="2400" b="1" spc="-11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400" b="1" spc="-4" dirty="0">
                <a:solidFill>
                  <a:srgbClr val="000713"/>
                </a:solidFill>
                <a:latin typeface="Cambria"/>
                <a:cs typeface="Cambria"/>
              </a:rPr>
              <a:t>предметных</a:t>
            </a:r>
            <a:r>
              <a:rPr sz="2400" b="1" spc="-8" dirty="0">
                <a:solidFill>
                  <a:srgbClr val="000713"/>
                </a:solidFill>
                <a:latin typeface="Cambria"/>
                <a:cs typeface="Cambria"/>
              </a:rPr>
              <a:t> комиссий.</a:t>
            </a:r>
            <a:endParaRPr sz="2400" dirty="0">
              <a:latin typeface="Cambria"/>
              <a:cs typeface="Cambria"/>
            </a:endParaRPr>
          </a:p>
        </p:txBody>
      </p:sp>
    </p:spTree>
    <p:extLst>
      <p:ext uri="{BB962C8B-B14F-4D97-AF65-F5344CB8AC3E}">
        <p14:creationId xmlns:p14="http://schemas.microsoft.com/office/powerpoint/2010/main" val="105087005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1991"/>
            <a:ext cx="6858000" cy="6439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object 2"/>
          <p:cNvSpPr txBox="1"/>
          <p:nvPr/>
        </p:nvSpPr>
        <p:spPr>
          <a:xfrm>
            <a:off x="632920" y="262057"/>
            <a:ext cx="5957411" cy="332303"/>
          </a:xfrm>
          <a:prstGeom prst="rect">
            <a:avLst/>
          </a:prstGeom>
        </p:spPr>
        <p:txBody>
          <a:bodyPr vert="horz" wrap="square" lIns="0" tIns="9049" rIns="0" bIns="0" rtlCol="0">
            <a:spAutoFit/>
          </a:bodyPr>
          <a:lstStyle/>
          <a:p>
            <a:pPr marL="1812131" algn="ctr">
              <a:spcBef>
                <a:spcPts val="71"/>
              </a:spcBef>
            </a:pPr>
            <a:r>
              <a:rPr lang="ru-RU" sz="2100" b="1" dirty="0">
                <a:solidFill>
                  <a:schemeClr val="bg1"/>
                </a:solidFill>
              </a:rPr>
              <a:t>РЕЗУЛЬТАТЫ ГИА</a:t>
            </a:r>
            <a:endParaRPr sz="2775" b="1" dirty="0">
              <a:solidFill>
                <a:schemeClr val="bg1"/>
              </a:solidFill>
              <a:latin typeface="Times New Roman"/>
              <a:cs typeface="Times New Roman"/>
            </a:endParaRPr>
          </a:p>
        </p:txBody>
      </p:sp>
      <p:pic>
        <p:nvPicPr>
          <p:cNvPr id="6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7150" y="1408613"/>
            <a:ext cx="142875" cy="144018"/>
          </a:xfrm>
          <a:prstGeom prst="rect">
            <a:avLst/>
          </a:prstGeom>
        </p:spPr>
      </p:pic>
      <p:pic>
        <p:nvPicPr>
          <p:cNvPr id="7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7150" y="2686050"/>
            <a:ext cx="142875" cy="144018"/>
          </a:xfrm>
          <a:prstGeom prst="rect">
            <a:avLst/>
          </a:prstGeom>
        </p:spPr>
      </p:pic>
      <p:sp>
        <p:nvSpPr>
          <p:cNvPr id="8" name="object 5"/>
          <p:cNvSpPr txBox="1"/>
          <p:nvPr/>
        </p:nvSpPr>
        <p:spPr>
          <a:xfrm>
            <a:off x="632921" y="1146962"/>
            <a:ext cx="5894546" cy="1999906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spcBef>
                <a:spcPts val="75"/>
              </a:spcBef>
            </a:pPr>
            <a:r>
              <a:rPr b="1" spc="-30" dirty="0">
                <a:solidFill>
                  <a:srgbClr val="000713"/>
                </a:solidFill>
                <a:latin typeface="Cambria"/>
                <a:cs typeface="Cambria"/>
              </a:rPr>
              <a:t>Результаты</a:t>
            </a:r>
            <a:r>
              <a:rPr b="1" spc="-19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b="1" spc="-4" dirty="0">
                <a:solidFill>
                  <a:srgbClr val="000713"/>
                </a:solidFill>
                <a:latin typeface="Cambria"/>
                <a:cs typeface="Cambria"/>
              </a:rPr>
              <a:t>ГИА-9</a:t>
            </a:r>
            <a:r>
              <a:rPr b="1" spc="-19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b="1" spc="-8" dirty="0">
                <a:solidFill>
                  <a:srgbClr val="000713"/>
                </a:solidFill>
                <a:latin typeface="Cambria"/>
                <a:cs typeface="Cambria"/>
              </a:rPr>
              <a:t>признаются</a:t>
            </a:r>
            <a:endParaRPr dirty="0">
              <a:latin typeface="Cambria"/>
              <a:cs typeface="Cambria"/>
            </a:endParaRPr>
          </a:p>
          <a:p>
            <a:pPr marL="9525" marR="143351"/>
            <a:r>
              <a:rPr b="1" spc="-11" dirty="0">
                <a:solidFill>
                  <a:srgbClr val="000713"/>
                </a:solidFill>
                <a:latin typeface="Cambria"/>
                <a:cs typeface="Cambria"/>
              </a:rPr>
              <a:t>удовлетворительными</a:t>
            </a:r>
            <a:r>
              <a:rPr b="1" spc="-4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b="1" dirty="0">
                <a:solidFill>
                  <a:srgbClr val="000713"/>
                </a:solidFill>
                <a:latin typeface="Cambria"/>
                <a:cs typeface="Cambria"/>
              </a:rPr>
              <a:t>в</a:t>
            </a:r>
            <a:r>
              <a:rPr b="1" spc="-11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b="1" spc="-8" dirty="0">
                <a:solidFill>
                  <a:srgbClr val="000713"/>
                </a:solidFill>
                <a:latin typeface="Cambria"/>
                <a:cs typeface="Cambria"/>
              </a:rPr>
              <a:t>случае,</a:t>
            </a:r>
            <a:r>
              <a:rPr b="1" spc="11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b="1" dirty="0">
                <a:solidFill>
                  <a:srgbClr val="000713"/>
                </a:solidFill>
                <a:latin typeface="Cambria"/>
                <a:cs typeface="Cambria"/>
              </a:rPr>
              <a:t>если</a:t>
            </a:r>
            <a:r>
              <a:rPr b="1" spc="-4" dirty="0">
                <a:solidFill>
                  <a:srgbClr val="000713"/>
                </a:solidFill>
                <a:latin typeface="Cambria"/>
                <a:cs typeface="Cambria"/>
              </a:rPr>
              <a:t> обучающийся </a:t>
            </a:r>
            <a:r>
              <a:rPr b="1" spc="-382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b="1" spc="-4" dirty="0">
                <a:solidFill>
                  <a:srgbClr val="000713"/>
                </a:solidFill>
                <a:latin typeface="Cambria"/>
                <a:cs typeface="Cambria"/>
              </a:rPr>
              <a:t>по </a:t>
            </a:r>
            <a:r>
              <a:rPr b="1" dirty="0">
                <a:solidFill>
                  <a:srgbClr val="000713"/>
                </a:solidFill>
                <a:latin typeface="Cambria"/>
                <a:cs typeface="Cambria"/>
              </a:rPr>
              <a:t>сдаваемым </a:t>
            </a:r>
            <a:r>
              <a:rPr b="1" spc="-4" dirty="0">
                <a:solidFill>
                  <a:srgbClr val="000713"/>
                </a:solidFill>
                <a:latin typeface="Cambria"/>
                <a:cs typeface="Cambria"/>
              </a:rPr>
              <a:t>учебным предметам </a:t>
            </a:r>
            <a:r>
              <a:rPr b="1" spc="-8" dirty="0">
                <a:solidFill>
                  <a:srgbClr val="000713"/>
                </a:solidFill>
                <a:latin typeface="Cambria"/>
                <a:cs typeface="Cambria"/>
              </a:rPr>
              <a:t>набрал </a:t>
            </a:r>
            <a:r>
              <a:rPr b="1" spc="-4" dirty="0">
                <a:solidFill>
                  <a:srgbClr val="000713"/>
                </a:solidFill>
                <a:latin typeface="Cambria"/>
                <a:cs typeface="Cambria"/>
              </a:rPr>
              <a:t> минимальное</a:t>
            </a:r>
            <a:r>
              <a:rPr b="1" spc="-19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b="1" spc="-11" dirty="0">
                <a:solidFill>
                  <a:srgbClr val="000713"/>
                </a:solidFill>
                <a:latin typeface="Cambria"/>
                <a:cs typeface="Cambria"/>
              </a:rPr>
              <a:t>количество</a:t>
            </a:r>
            <a:r>
              <a:rPr b="1" spc="4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b="1" dirty="0" err="1">
                <a:solidFill>
                  <a:srgbClr val="000713"/>
                </a:solidFill>
                <a:latin typeface="Cambria"/>
                <a:cs typeface="Cambria"/>
              </a:rPr>
              <a:t>баллов</a:t>
            </a:r>
            <a:r>
              <a:rPr b="1" dirty="0">
                <a:solidFill>
                  <a:srgbClr val="000713"/>
                </a:solidFill>
                <a:latin typeface="Cambria"/>
                <a:cs typeface="Cambria"/>
              </a:rPr>
              <a:t>.</a:t>
            </a:r>
            <a:endParaRPr dirty="0">
              <a:latin typeface="Cambria"/>
              <a:cs typeface="Cambria"/>
            </a:endParaRPr>
          </a:p>
          <a:p>
            <a:pPr marL="9525" marR="3810" algn="just">
              <a:spcBef>
                <a:spcPts val="435"/>
              </a:spcBef>
            </a:pPr>
            <a:r>
              <a:rPr b="1" dirty="0">
                <a:solidFill>
                  <a:srgbClr val="000713"/>
                </a:solidFill>
                <a:latin typeface="Cambria"/>
                <a:cs typeface="Cambria"/>
              </a:rPr>
              <a:t>В</a:t>
            </a:r>
            <a:r>
              <a:rPr b="1" spc="4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b="1" spc="-4" dirty="0">
                <a:solidFill>
                  <a:srgbClr val="000713"/>
                </a:solidFill>
                <a:latin typeface="Cambria"/>
                <a:cs typeface="Cambria"/>
              </a:rPr>
              <a:t>случае</a:t>
            </a:r>
            <a:r>
              <a:rPr b="1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b="1" spc="-4" dirty="0">
                <a:solidFill>
                  <a:srgbClr val="000713"/>
                </a:solidFill>
                <a:latin typeface="Cambria"/>
                <a:cs typeface="Cambria"/>
              </a:rPr>
              <a:t>получения</a:t>
            </a:r>
            <a:r>
              <a:rPr b="1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b="1" spc="-4" dirty="0">
                <a:solidFill>
                  <a:srgbClr val="000713"/>
                </a:solidFill>
                <a:latin typeface="Cambria"/>
                <a:cs typeface="Cambria"/>
              </a:rPr>
              <a:t>обучающимися</a:t>
            </a:r>
            <a:r>
              <a:rPr b="1" dirty="0">
                <a:solidFill>
                  <a:srgbClr val="000713"/>
                </a:solidFill>
                <a:latin typeface="Cambria"/>
                <a:cs typeface="Cambria"/>
              </a:rPr>
              <a:t> на</a:t>
            </a:r>
            <a:r>
              <a:rPr b="1" spc="4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b="1" dirty="0">
                <a:solidFill>
                  <a:srgbClr val="000713"/>
                </a:solidFill>
                <a:latin typeface="Cambria"/>
                <a:cs typeface="Cambria"/>
              </a:rPr>
              <a:t>ГИА-9 </a:t>
            </a:r>
            <a:r>
              <a:rPr b="1" spc="4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b="1" spc="-11" dirty="0">
                <a:solidFill>
                  <a:srgbClr val="000713"/>
                </a:solidFill>
                <a:latin typeface="Cambria"/>
                <a:cs typeface="Cambria"/>
              </a:rPr>
              <a:t>неудовлетворительных </a:t>
            </a:r>
            <a:r>
              <a:rPr b="1" spc="-30" dirty="0">
                <a:solidFill>
                  <a:srgbClr val="FF0000"/>
                </a:solidFill>
                <a:latin typeface="Cambria"/>
                <a:cs typeface="Cambria"/>
              </a:rPr>
              <a:t>результатов </a:t>
            </a:r>
            <a:r>
              <a:rPr b="1" spc="4" dirty="0">
                <a:solidFill>
                  <a:srgbClr val="FF0000"/>
                </a:solidFill>
                <a:latin typeface="Cambria"/>
                <a:cs typeface="Cambria"/>
              </a:rPr>
              <a:t>не </a:t>
            </a:r>
            <a:r>
              <a:rPr b="1" dirty="0">
                <a:solidFill>
                  <a:srgbClr val="FF0000"/>
                </a:solidFill>
                <a:latin typeface="Cambria"/>
                <a:cs typeface="Cambria"/>
              </a:rPr>
              <a:t>более </a:t>
            </a:r>
            <a:r>
              <a:rPr b="1" spc="-4" dirty="0">
                <a:solidFill>
                  <a:srgbClr val="FF0000"/>
                </a:solidFill>
                <a:latin typeface="Cambria"/>
                <a:cs typeface="Cambria"/>
              </a:rPr>
              <a:t>чем по </a:t>
            </a:r>
            <a:r>
              <a:rPr b="1" dirty="0">
                <a:solidFill>
                  <a:srgbClr val="FF0000"/>
                </a:solidFill>
                <a:latin typeface="Cambria"/>
                <a:cs typeface="Cambria"/>
              </a:rPr>
              <a:t> двум</a:t>
            </a:r>
            <a:r>
              <a:rPr b="1" spc="143" dirty="0">
                <a:solidFill>
                  <a:srgbClr val="FF0000"/>
                </a:solidFill>
                <a:latin typeface="Cambria"/>
                <a:cs typeface="Cambria"/>
              </a:rPr>
              <a:t> </a:t>
            </a:r>
            <a:r>
              <a:rPr b="1" spc="-4" dirty="0">
                <a:solidFill>
                  <a:srgbClr val="FF0000"/>
                </a:solidFill>
                <a:latin typeface="Cambria"/>
                <a:cs typeface="Cambria"/>
              </a:rPr>
              <a:t>учебным</a:t>
            </a:r>
            <a:r>
              <a:rPr b="1" spc="139" dirty="0">
                <a:solidFill>
                  <a:srgbClr val="FF0000"/>
                </a:solidFill>
                <a:latin typeface="Cambria"/>
                <a:cs typeface="Cambria"/>
              </a:rPr>
              <a:t> </a:t>
            </a:r>
            <a:r>
              <a:rPr b="1" spc="-4" dirty="0">
                <a:solidFill>
                  <a:srgbClr val="FF0000"/>
                </a:solidFill>
                <a:latin typeface="Cambria"/>
                <a:cs typeface="Cambria"/>
              </a:rPr>
              <a:t>предметам</a:t>
            </a:r>
            <a:r>
              <a:rPr b="1" spc="143" dirty="0">
                <a:solidFill>
                  <a:srgbClr val="FF0000"/>
                </a:solidFill>
                <a:latin typeface="Cambria"/>
                <a:cs typeface="Cambria"/>
              </a:rPr>
              <a:t> </a:t>
            </a:r>
            <a:r>
              <a:rPr b="1" spc="-4" dirty="0">
                <a:solidFill>
                  <a:srgbClr val="000713"/>
                </a:solidFill>
                <a:latin typeface="Cambria"/>
                <a:cs typeface="Cambria"/>
              </a:rPr>
              <a:t>(из</a:t>
            </a:r>
            <a:r>
              <a:rPr b="1" spc="139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b="1" dirty="0">
                <a:solidFill>
                  <a:srgbClr val="000713"/>
                </a:solidFill>
                <a:latin typeface="Cambria"/>
                <a:cs typeface="Cambria"/>
              </a:rPr>
              <a:t>числа</a:t>
            </a:r>
            <a:r>
              <a:rPr b="1" spc="143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b="1" spc="-8" dirty="0">
                <a:solidFill>
                  <a:srgbClr val="000713"/>
                </a:solidFill>
                <a:latin typeface="Cambria"/>
                <a:cs typeface="Cambria"/>
              </a:rPr>
              <a:t>обязательных</a:t>
            </a:r>
            <a:r>
              <a:rPr b="1" spc="150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b="1" dirty="0">
                <a:solidFill>
                  <a:srgbClr val="000713"/>
                </a:solidFill>
                <a:latin typeface="Cambria"/>
                <a:cs typeface="Cambria"/>
              </a:rPr>
              <a:t>и</a:t>
            </a:r>
            <a:endParaRPr dirty="0">
              <a:latin typeface="Cambria"/>
              <a:cs typeface="Cambria"/>
            </a:endParaRPr>
          </a:p>
        </p:txBody>
      </p:sp>
      <p:sp>
        <p:nvSpPr>
          <p:cNvPr id="10" name="object 6"/>
          <p:cNvSpPr txBox="1"/>
          <p:nvPr/>
        </p:nvSpPr>
        <p:spPr>
          <a:xfrm>
            <a:off x="632920" y="3146868"/>
            <a:ext cx="3209449" cy="563616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spcBef>
                <a:spcPts val="75"/>
              </a:spcBef>
              <a:tabLst>
                <a:tab pos="1470184" algn="l"/>
                <a:tab pos="2013109" algn="l"/>
              </a:tabLst>
            </a:pPr>
            <a:r>
              <a:rPr b="1" spc="-8" dirty="0">
                <a:solidFill>
                  <a:srgbClr val="000713"/>
                </a:solidFill>
                <a:latin typeface="Cambria"/>
                <a:cs typeface="Cambria"/>
              </a:rPr>
              <a:t>предметов	</a:t>
            </a:r>
            <a:r>
              <a:rPr b="1" spc="-4" dirty="0">
                <a:solidFill>
                  <a:srgbClr val="000713"/>
                </a:solidFill>
                <a:latin typeface="Cambria"/>
                <a:cs typeface="Cambria"/>
              </a:rPr>
              <a:t>по	</a:t>
            </a:r>
            <a:r>
              <a:rPr b="1" spc="-8" dirty="0">
                <a:solidFill>
                  <a:srgbClr val="000713"/>
                </a:solidFill>
                <a:latin typeface="Cambria"/>
                <a:cs typeface="Cambria"/>
              </a:rPr>
              <a:t>выбору),</a:t>
            </a:r>
            <a:endParaRPr dirty="0">
              <a:latin typeface="Cambria"/>
              <a:cs typeface="Cambria"/>
            </a:endParaRPr>
          </a:p>
          <a:p>
            <a:pPr marL="9525">
              <a:tabLst>
                <a:tab pos="1389221" algn="l"/>
                <a:tab pos="1727359" algn="l"/>
                <a:tab pos="2546033" algn="l"/>
              </a:tabLst>
            </a:pPr>
            <a:r>
              <a:rPr b="1" dirty="0">
                <a:solidFill>
                  <a:srgbClr val="000713"/>
                </a:solidFill>
                <a:latin typeface="Cambria"/>
                <a:cs typeface="Cambria"/>
              </a:rPr>
              <a:t>допущены	к	сд</a:t>
            </a:r>
            <a:r>
              <a:rPr b="1" spc="-68" dirty="0">
                <a:solidFill>
                  <a:srgbClr val="000713"/>
                </a:solidFill>
                <a:latin typeface="Cambria"/>
                <a:cs typeface="Cambria"/>
              </a:rPr>
              <a:t>а</a:t>
            </a:r>
            <a:r>
              <a:rPr b="1" dirty="0">
                <a:solidFill>
                  <a:srgbClr val="000713"/>
                </a:solidFill>
                <a:latin typeface="Cambria"/>
                <a:cs typeface="Cambria"/>
              </a:rPr>
              <a:t>че	</a:t>
            </a:r>
            <a:r>
              <a:rPr b="1" spc="-4" dirty="0">
                <a:solidFill>
                  <a:srgbClr val="000713"/>
                </a:solidFill>
                <a:latin typeface="Cambria"/>
                <a:cs typeface="Cambria"/>
              </a:rPr>
              <a:t>ГИ</a:t>
            </a:r>
            <a:r>
              <a:rPr b="1" spc="4" dirty="0">
                <a:solidFill>
                  <a:srgbClr val="000713"/>
                </a:solidFill>
                <a:latin typeface="Cambria"/>
                <a:cs typeface="Cambria"/>
              </a:rPr>
              <a:t>А</a:t>
            </a:r>
            <a:r>
              <a:rPr b="1" spc="-4" dirty="0">
                <a:solidFill>
                  <a:srgbClr val="000713"/>
                </a:solidFill>
                <a:latin typeface="Cambria"/>
                <a:cs typeface="Cambria"/>
              </a:rPr>
              <a:t>-</a:t>
            </a:r>
            <a:r>
              <a:rPr b="1" dirty="0">
                <a:solidFill>
                  <a:srgbClr val="000713"/>
                </a:solidFill>
                <a:latin typeface="Cambria"/>
                <a:cs typeface="Cambria"/>
              </a:rPr>
              <a:t>9</a:t>
            </a:r>
            <a:endParaRPr dirty="0">
              <a:latin typeface="Cambria"/>
              <a:cs typeface="Cambria"/>
            </a:endParaRPr>
          </a:p>
        </p:txBody>
      </p:sp>
      <p:sp>
        <p:nvSpPr>
          <p:cNvPr id="11" name="object 7"/>
          <p:cNvSpPr txBox="1"/>
          <p:nvPr/>
        </p:nvSpPr>
        <p:spPr>
          <a:xfrm>
            <a:off x="3872912" y="3150774"/>
            <a:ext cx="2643664" cy="563616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154305" marR="3810" indent="-145256">
              <a:spcBef>
                <a:spcPts val="75"/>
              </a:spcBef>
              <a:tabLst>
                <a:tab pos="624364" algn="l"/>
                <a:tab pos="701039" algn="l"/>
                <a:tab pos="1586865" algn="l"/>
              </a:tabLst>
            </a:pPr>
            <a:r>
              <a:rPr b="1" dirty="0">
                <a:solidFill>
                  <a:srgbClr val="000713"/>
                </a:solidFill>
                <a:latin typeface="Cambria"/>
                <a:cs typeface="Cambria"/>
              </a:rPr>
              <a:t>они		б</a:t>
            </a:r>
            <a:r>
              <a:rPr b="1" spc="-143" dirty="0">
                <a:solidFill>
                  <a:srgbClr val="000713"/>
                </a:solidFill>
                <a:latin typeface="Cambria"/>
                <a:cs typeface="Cambria"/>
              </a:rPr>
              <a:t>у</a:t>
            </a:r>
            <a:r>
              <a:rPr b="1" dirty="0">
                <a:solidFill>
                  <a:srgbClr val="000713"/>
                </a:solidFill>
                <a:latin typeface="Cambria"/>
                <a:cs typeface="Cambria"/>
              </a:rPr>
              <a:t>дут	</a:t>
            </a:r>
            <a:r>
              <a:rPr b="1" spc="-4" dirty="0">
                <a:solidFill>
                  <a:srgbClr val="000713"/>
                </a:solidFill>
                <a:latin typeface="Cambria"/>
                <a:cs typeface="Cambria"/>
              </a:rPr>
              <a:t>пов</a:t>
            </a:r>
            <a:r>
              <a:rPr b="1" spc="-45" dirty="0">
                <a:solidFill>
                  <a:srgbClr val="000713"/>
                </a:solidFill>
                <a:latin typeface="Cambria"/>
                <a:cs typeface="Cambria"/>
              </a:rPr>
              <a:t>т</a:t>
            </a:r>
            <a:r>
              <a:rPr b="1" spc="-4" dirty="0">
                <a:solidFill>
                  <a:srgbClr val="000713"/>
                </a:solidFill>
                <a:latin typeface="Cambria"/>
                <a:cs typeface="Cambria"/>
              </a:rPr>
              <a:t>орно  п</a:t>
            </a:r>
            <a:r>
              <a:rPr b="1" dirty="0">
                <a:solidFill>
                  <a:srgbClr val="000713"/>
                </a:solidFill>
                <a:latin typeface="Cambria"/>
                <a:cs typeface="Cambria"/>
              </a:rPr>
              <a:t>о	</a:t>
            </a:r>
            <a:r>
              <a:rPr b="1" spc="-19" dirty="0">
                <a:solidFill>
                  <a:srgbClr val="000713"/>
                </a:solidFill>
                <a:latin typeface="Cambria"/>
                <a:cs typeface="Cambria"/>
              </a:rPr>
              <a:t>с</a:t>
            </a:r>
            <a:r>
              <a:rPr b="1" spc="-11" dirty="0">
                <a:solidFill>
                  <a:srgbClr val="000713"/>
                </a:solidFill>
                <a:latin typeface="Cambria"/>
                <a:cs typeface="Cambria"/>
              </a:rPr>
              <a:t>оо</a:t>
            </a:r>
            <a:r>
              <a:rPr b="1" dirty="0">
                <a:solidFill>
                  <a:srgbClr val="000713"/>
                </a:solidFill>
                <a:latin typeface="Cambria"/>
                <a:cs typeface="Cambria"/>
              </a:rPr>
              <a:t>т</a:t>
            </a:r>
            <a:r>
              <a:rPr b="1" spc="-8" dirty="0">
                <a:solidFill>
                  <a:srgbClr val="000713"/>
                </a:solidFill>
                <a:latin typeface="Cambria"/>
                <a:cs typeface="Cambria"/>
              </a:rPr>
              <a:t>в</a:t>
            </a:r>
            <a:r>
              <a:rPr b="1" dirty="0">
                <a:solidFill>
                  <a:srgbClr val="000713"/>
                </a:solidFill>
                <a:latin typeface="Cambria"/>
                <a:cs typeface="Cambria"/>
              </a:rPr>
              <a:t>е</a:t>
            </a:r>
            <a:r>
              <a:rPr b="1" spc="-41" dirty="0">
                <a:solidFill>
                  <a:srgbClr val="000713"/>
                </a:solidFill>
                <a:latin typeface="Cambria"/>
                <a:cs typeface="Cambria"/>
              </a:rPr>
              <a:t>т</a:t>
            </a:r>
            <a:r>
              <a:rPr b="1" dirty="0">
                <a:solidFill>
                  <a:srgbClr val="000713"/>
                </a:solidFill>
                <a:latin typeface="Cambria"/>
                <a:cs typeface="Cambria"/>
              </a:rPr>
              <a:t>ст</a:t>
            </a:r>
            <a:r>
              <a:rPr b="1" spc="4" dirty="0">
                <a:solidFill>
                  <a:srgbClr val="000713"/>
                </a:solidFill>
                <a:latin typeface="Cambria"/>
                <a:cs typeface="Cambria"/>
              </a:rPr>
              <a:t>в</a:t>
            </a:r>
            <a:r>
              <a:rPr b="1" dirty="0">
                <a:solidFill>
                  <a:srgbClr val="000713"/>
                </a:solidFill>
                <a:latin typeface="Cambria"/>
                <a:cs typeface="Cambria"/>
              </a:rPr>
              <a:t>у</a:t>
            </a:r>
            <a:r>
              <a:rPr b="1" spc="4" dirty="0">
                <a:solidFill>
                  <a:srgbClr val="000713"/>
                </a:solidFill>
                <a:latin typeface="Cambria"/>
                <a:cs typeface="Cambria"/>
              </a:rPr>
              <a:t>ю</a:t>
            </a:r>
            <a:r>
              <a:rPr b="1" spc="-4" dirty="0">
                <a:solidFill>
                  <a:srgbClr val="000713"/>
                </a:solidFill>
                <a:latin typeface="Cambria"/>
                <a:cs typeface="Cambria"/>
              </a:rPr>
              <a:t>щим</a:t>
            </a:r>
            <a:endParaRPr dirty="0">
              <a:latin typeface="Cambria"/>
              <a:cs typeface="Cambria"/>
            </a:endParaRPr>
          </a:p>
        </p:txBody>
      </p:sp>
      <p:sp>
        <p:nvSpPr>
          <p:cNvPr id="12" name="object 8"/>
          <p:cNvSpPr txBox="1"/>
          <p:nvPr/>
        </p:nvSpPr>
        <p:spPr>
          <a:xfrm>
            <a:off x="632920" y="3718296"/>
            <a:ext cx="4050506" cy="286617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spcBef>
                <a:spcPts val="75"/>
              </a:spcBef>
            </a:pPr>
            <a:r>
              <a:rPr b="1" spc="-4" dirty="0">
                <a:solidFill>
                  <a:srgbClr val="000713"/>
                </a:solidFill>
                <a:latin typeface="Cambria"/>
                <a:cs typeface="Cambria"/>
              </a:rPr>
              <a:t>учебным</a:t>
            </a:r>
            <a:r>
              <a:rPr b="1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b="1" spc="-4" dirty="0">
                <a:solidFill>
                  <a:srgbClr val="000713"/>
                </a:solidFill>
                <a:latin typeface="Cambria"/>
                <a:cs typeface="Cambria"/>
              </a:rPr>
              <a:t>предметам </a:t>
            </a:r>
            <a:r>
              <a:rPr b="1" dirty="0">
                <a:solidFill>
                  <a:srgbClr val="FF0000"/>
                </a:solidFill>
                <a:latin typeface="Cambria"/>
                <a:cs typeface="Cambria"/>
              </a:rPr>
              <a:t>в</a:t>
            </a:r>
            <a:r>
              <a:rPr b="1" spc="-8" dirty="0">
                <a:solidFill>
                  <a:srgbClr val="FF0000"/>
                </a:solidFill>
                <a:latin typeface="Cambria"/>
                <a:cs typeface="Cambria"/>
              </a:rPr>
              <a:t> </a:t>
            </a:r>
            <a:r>
              <a:rPr b="1" spc="-11" dirty="0">
                <a:solidFill>
                  <a:srgbClr val="FF0000"/>
                </a:solidFill>
                <a:latin typeface="Cambria"/>
                <a:cs typeface="Cambria"/>
              </a:rPr>
              <a:t>текущем</a:t>
            </a:r>
            <a:r>
              <a:rPr b="1" spc="19" dirty="0">
                <a:solidFill>
                  <a:srgbClr val="FF0000"/>
                </a:solidFill>
                <a:latin typeface="Cambria"/>
                <a:cs typeface="Cambria"/>
              </a:rPr>
              <a:t> </a:t>
            </a:r>
            <a:r>
              <a:rPr b="1" spc="-60" dirty="0">
                <a:solidFill>
                  <a:srgbClr val="FF0000"/>
                </a:solidFill>
                <a:latin typeface="Cambria"/>
                <a:cs typeface="Cambria"/>
              </a:rPr>
              <a:t>году</a:t>
            </a:r>
            <a:r>
              <a:rPr b="1" spc="-60" dirty="0">
                <a:solidFill>
                  <a:srgbClr val="000713"/>
                </a:solidFill>
                <a:latin typeface="Cambria"/>
                <a:cs typeface="Cambria"/>
              </a:rPr>
              <a:t>.</a:t>
            </a:r>
            <a:endParaRPr dirty="0">
              <a:latin typeface="Cambria"/>
              <a:cs typeface="Cambria"/>
            </a:endParaRPr>
          </a:p>
        </p:txBody>
      </p:sp>
    </p:spTree>
    <p:extLst>
      <p:ext uri="{BB962C8B-B14F-4D97-AF65-F5344CB8AC3E}">
        <p14:creationId xmlns:p14="http://schemas.microsoft.com/office/powerpoint/2010/main" val="267512167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06867"/>
            <a:ext cx="6858000" cy="6439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object 2"/>
          <p:cNvSpPr txBox="1"/>
          <p:nvPr/>
        </p:nvSpPr>
        <p:spPr>
          <a:xfrm>
            <a:off x="533400" y="285750"/>
            <a:ext cx="5957411" cy="332303"/>
          </a:xfrm>
          <a:prstGeom prst="rect">
            <a:avLst/>
          </a:prstGeom>
        </p:spPr>
        <p:txBody>
          <a:bodyPr vert="horz" wrap="square" lIns="0" tIns="9049" rIns="0" bIns="0" rtlCol="0">
            <a:spAutoFit/>
          </a:bodyPr>
          <a:lstStyle/>
          <a:p>
            <a:pPr marL="1812131" algn="ctr">
              <a:spcBef>
                <a:spcPts val="71"/>
              </a:spcBef>
            </a:pPr>
            <a:r>
              <a:rPr lang="ru-RU" sz="2100" b="1" dirty="0">
                <a:solidFill>
                  <a:schemeClr val="bg1"/>
                </a:solidFill>
              </a:rPr>
              <a:t>РЕЗУЛЬТАТЫ ГИА</a:t>
            </a:r>
            <a:endParaRPr sz="2775" b="1" dirty="0">
              <a:solidFill>
                <a:schemeClr val="bg1"/>
              </a:solidFill>
              <a:latin typeface="Times New Roman"/>
              <a:cs typeface="Times New Roman"/>
            </a:endParaRPr>
          </a:p>
        </p:txBody>
      </p:sp>
      <p:sp>
        <p:nvSpPr>
          <p:cNvPr id="6" name="object 3"/>
          <p:cNvSpPr txBox="1"/>
          <p:nvPr/>
        </p:nvSpPr>
        <p:spPr>
          <a:xfrm>
            <a:off x="356711" y="750813"/>
            <a:ext cx="6134100" cy="4259179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marR="3810" indent="262890" algn="just">
              <a:lnSpc>
                <a:spcPct val="114999"/>
              </a:lnSpc>
              <a:spcBef>
                <a:spcPts val="75"/>
              </a:spcBef>
            </a:pPr>
            <a:r>
              <a:rPr sz="2200" b="1" spc="-4" dirty="0">
                <a:solidFill>
                  <a:srgbClr val="000713"/>
                </a:solidFill>
                <a:latin typeface="Cambria"/>
                <a:cs typeface="Cambria"/>
              </a:rPr>
              <a:t>Обучающимся,</a:t>
            </a:r>
            <a:r>
              <a:rPr sz="2200" b="1" dirty="0">
                <a:solidFill>
                  <a:srgbClr val="000713"/>
                </a:solidFill>
                <a:latin typeface="Cambria"/>
                <a:cs typeface="Cambria"/>
              </a:rPr>
              <a:t> не</a:t>
            </a:r>
            <a:r>
              <a:rPr sz="2200" b="1" spc="4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200" b="1" spc="-4" dirty="0">
                <a:solidFill>
                  <a:srgbClr val="000713"/>
                </a:solidFill>
                <a:latin typeface="Cambria"/>
                <a:cs typeface="Cambria"/>
              </a:rPr>
              <a:t>прошедшим</a:t>
            </a:r>
            <a:r>
              <a:rPr sz="2200" b="1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200" b="1" spc="-4" dirty="0">
                <a:solidFill>
                  <a:srgbClr val="000713"/>
                </a:solidFill>
                <a:latin typeface="Cambria"/>
                <a:cs typeface="Cambria"/>
              </a:rPr>
              <a:t>ГИА-9</a:t>
            </a:r>
            <a:r>
              <a:rPr sz="2200" b="1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200" b="1" spc="-4" dirty="0">
                <a:solidFill>
                  <a:srgbClr val="000713"/>
                </a:solidFill>
                <a:latin typeface="Cambria"/>
                <a:cs typeface="Cambria"/>
              </a:rPr>
              <a:t>или </a:t>
            </a:r>
            <a:r>
              <a:rPr sz="2200" b="1" spc="-386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200" b="1" spc="-4" dirty="0">
                <a:solidFill>
                  <a:srgbClr val="000713"/>
                </a:solidFill>
                <a:latin typeface="Cambria"/>
                <a:cs typeface="Cambria"/>
              </a:rPr>
              <a:t>получившим</a:t>
            </a:r>
            <a:r>
              <a:rPr sz="2200" b="1" dirty="0">
                <a:solidFill>
                  <a:srgbClr val="000713"/>
                </a:solidFill>
                <a:latin typeface="Cambria"/>
                <a:cs typeface="Cambria"/>
              </a:rPr>
              <a:t> на</a:t>
            </a:r>
            <a:r>
              <a:rPr sz="2200" b="1" spc="4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200" b="1" spc="-4" dirty="0">
                <a:solidFill>
                  <a:srgbClr val="000713"/>
                </a:solidFill>
                <a:latin typeface="Cambria"/>
                <a:cs typeface="Cambria"/>
              </a:rPr>
              <a:t>ГИА-9</a:t>
            </a:r>
            <a:r>
              <a:rPr sz="2200" b="1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200" b="1" spc="-11" dirty="0">
                <a:solidFill>
                  <a:srgbClr val="000713"/>
                </a:solidFill>
                <a:latin typeface="Cambria"/>
                <a:cs typeface="Cambria"/>
              </a:rPr>
              <a:t>неудовлетворительные </a:t>
            </a:r>
            <a:r>
              <a:rPr sz="2200" b="1" spc="-8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200" b="1" spc="-26" dirty="0">
                <a:solidFill>
                  <a:srgbClr val="000713"/>
                </a:solidFill>
                <a:latin typeface="Cambria"/>
                <a:cs typeface="Cambria"/>
              </a:rPr>
              <a:t>результаты</a:t>
            </a:r>
            <a:r>
              <a:rPr sz="2200" b="1" spc="-23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200" b="1" dirty="0">
                <a:solidFill>
                  <a:srgbClr val="FF0000"/>
                </a:solidFill>
                <a:latin typeface="Cambria"/>
                <a:cs typeface="Cambria"/>
              </a:rPr>
              <a:t>более</a:t>
            </a:r>
            <a:r>
              <a:rPr sz="2200" b="1" spc="4" dirty="0">
                <a:solidFill>
                  <a:srgbClr val="FF0000"/>
                </a:solidFill>
                <a:latin typeface="Cambria"/>
                <a:cs typeface="Cambria"/>
              </a:rPr>
              <a:t> </a:t>
            </a:r>
            <a:r>
              <a:rPr sz="2200" b="1" spc="-4" dirty="0">
                <a:solidFill>
                  <a:srgbClr val="FF0000"/>
                </a:solidFill>
                <a:latin typeface="Cambria"/>
                <a:cs typeface="Cambria"/>
              </a:rPr>
              <a:t>чем</a:t>
            </a:r>
            <a:r>
              <a:rPr sz="2200" b="1" dirty="0">
                <a:solidFill>
                  <a:srgbClr val="FF0000"/>
                </a:solidFill>
                <a:latin typeface="Cambria"/>
                <a:cs typeface="Cambria"/>
              </a:rPr>
              <a:t> </a:t>
            </a:r>
            <a:r>
              <a:rPr sz="2200" b="1" spc="-4" dirty="0">
                <a:solidFill>
                  <a:srgbClr val="FF0000"/>
                </a:solidFill>
                <a:latin typeface="Cambria"/>
                <a:cs typeface="Cambria"/>
              </a:rPr>
              <a:t>по</a:t>
            </a:r>
            <a:r>
              <a:rPr sz="2200" b="1" dirty="0">
                <a:solidFill>
                  <a:srgbClr val="FF0000"/>
                </a:solidFill>
                <a:latin typeface="Cambria"/>
                <a:cs typeface="Cambria"/>
              </a:rPr>
              <a:t> двум</a:t>
            </a:r>
            <a:r>
              <a:rPr sz="2200" b="1" spc="4" dirty="0">
                <a:solidFill>
                  <a:srgbClr val="FF0000"/>
                </a:solidFill>
                <a:latin typeface="Cambria"/>
                <a:cs typeface="Cambria"/>
              </a:rPr>
              <a:t> </a:t>
            </a:r>
            <a:r>
              <a:rPr sz="2200" b="1" spc="-4" dirty="0">
                <a:solidFill>
                  <a:srgbClr val="FF0000"/>
                </a:solidFill>
                <a:latin typeface="Cambria"/>
                <a:cs typeface="Cambria"/>
              </a:rPr>
              <a:t>учебным</a:t>
            </a:r>
            <a:r>
              <a:rPr sz="2200" b="1" spc="386" dirty="0">
                <a:solidFill>
                  <a:srgbClr val="FF0000"/>
                </a:solidFill>
                <a:latin typeface="Cambria"/>
                <a:cs typeface="Cambria"/>
              </a:rPr>
              <a:t> </a:t>
            </a:r>
            <a:r>
              <a:rPr sz="2200" b="1" spc="-4" dirty="0">
                <a:solidFill>
                  <a:srgbClr val="FF0000"/>
                </a:solidFill>
                <a:latin typeface="Cambria"/>
                <a:cs typeface="Cambria"/>
              </a:rPr>
              <a:t>предметам</a:t>
            </a:r>
            <a:r>
              <a:rPr sz="2200" b="1" spc="-4" dirty="0">
                <a:solidFill>
                  <a:srgbClr val="000713"/>
                </a:solidFill>
                <a:latin typeface="Cambria"/>
                <a:cs typeface="Cambria"/>
              </a:rPr>
              <a:t>, </a:t>
            </a:r>
            <a:r>
              <a:rPr sz="2200" b="1" dirty="0">
                <a:solidFill>
                  <a:srgbClr val="000713"/>
                </a:solidFill>
                <a:latin typeface="Cambria"/>
                <a:cs typeface="Cambria"/>
              </a:rPr>
              <a:t> либо</a:t>
            </a:r>
            <a:r>
              <a:rPr sz="2200" b="1" spc="4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200" b="1" spc="-4" dirty="0">
                <a:solidFill>
                  <a:srgbClr val="FF0000"/>
                </a:solidFill>
                <a:latin typeface="Cambria"/>
                <a:cs typeface="Cambria"/>
              </a:rPr>
              <a:t>получившим</a:t>
            </a:r>
            <a:r>
              <a:rPr sz="2200" b="1" dirty="0">
                <a:solidFill>
                  <a:srgbClr val="FF0000"/>
                </a:solidFill>
                <a:latin typeface="Cambria"/>
                <a:cs typeface="Cambria"/>
              </a:rPr>
              <a:t> </a:t>
            </a:r>
            <a:r>
              <a:rPr sz="2200" b="1" spc="-8" dirty="0">
                <a:solidFill>
                  <a:srgbClr val="FF0000"/>
                </a:solidFill>
                <a:latin typeface="Cambria"/>
                <a:cs typeface="Cambria"/>
              </a:rPr>
              <a:t>повторно</a:t>
            </a:r>
            <a:r>
              <a:rPr sz="2200" b="1" spc="-4" dirty="0">
                <a:solidFill>
                  <a:srgbClr val="FF0000"/>
                </a:solidFill>
                <a:latin typeface="Cambria"/>
                <a:cs typeface="Cambria"/>
              </a:rPr>
              <a:t> </a:t>
            </a:r>
            <a:r>
              <a:rPr sz="2200" b="1" spc="-11" dirty="0">
                <a:solidFill>
                  <a:srgbClr val="000713"/>
                </a:solidFill>
                <a:latin typeface="Cambria"/>
                <a:cs typeface="Cambria"/>
              </a:rPr>
              <a:t>неудовлетворительный </a:t>
            </a:r>
            <a:r>
              <a:rPr sz="2200" b="1" spc="-8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200" b="1" spc="-30" dirty="0">
                <a:solidFill>
                  <a:srgbClr val="000713"/>
                </a:solidFill>
                <a:latin typeface="Cambria"/>
                <a:cs typeface="Cambria"/>
              </a:rPr>
              <a:t>результат</a:t>
            </a:r>
            <a:r>
              <a:rPr sz="2200" b="1" spc="-26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200" b="1" spc="-4" dirty="0">
                <a:solidFill>
                  <a:srgbClr val="000713"/>
                </a:solidFill>
                <a:latin typeface="Cambria"/>
                <a:cs typeface="Cambria"/>
              </a:rPr>
              <a:t>по</a:t>
            </a:r>
            <a:r>
              <a:rPr sz="2200" b="1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200" b="1" spc="-19" dirty="0">
                <a:solidFill>
                  <a:srgbClr val="000713"/>
                </a:solidFill>
                <a:latin typeface="Cambria"/>
                <a:cs typeface="Cambria"/>
              </a:rPr>
              <a:t>одному</a:t>
            </a:r>
            <a:r>
              <a:rPr sz="2200" b="1" spc="-15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200" b="1" spc="-4" dirty="0">
                <a:solidFill>
                  <a:srgbClr val="000713"/>
                </a:solidFill>
                <a:latin typeface="Cambria"/>
                <a:cs typeface="Cambria"/>
              </a:rPr>
              <a:t>из</a:t>
            </a:r>
            <a:r>
              <a:rPr sz="2200" b="1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200" b="1" spc="-4" dirty="0">
                <a:solidFill>
                  <a:srgbClr val="000713"/>
                </a:solidFill>
                <a:latin typeface="Cambria"/>
                <a:cs typeface="Cambria"/>
              </a:rPr>
              <a:t>этих</a:t>
            </a:r>
            <a:r>
              <a:rPr sz="2200" b="1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200" b="1" spc="-8" dirty="0">
                <a:solidFill>
                  <a:srgbClr val="000713"/>
                </a:solidFill>
                <a:latin typeface="Cambria"/>
                <a:cs typeface="Cambria"/>
              </a:rPr>
              <a:t>предметов</a:t>
            </a:r>
            <a:r>
              <a:rPr sz="2200" b="1" spc="-4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200" b="1" dirty="0">
                <a:solidFill>
                  <a:srgbClr val="000713"/>
                </a:solidFill>
                <a:latin typeface="Cambria"/>
                <a:cs typeface="Cambria"/>
              </a:rPr>
              <a:t>на</a:t>
            </a:r>
            <a:r>
              <a:rPr sz="2200" b="1" spc="4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200" b="1" spc="-4" dirty="0">
                <a:solidFill>
                  <a:srgbClr val="000713"/>
                </a:solidFill>
                <a:latin typeface="Cambria"/>
                <a:cs typeface="Cambria"/>
              </a:rPr>
              <a:t>ГИА-9</a:t>
            </a:r>
            <a:r>
              <a:rPr sz="2200" b="1" dirty="0">
                <a:solidFill>
                  <a:srgbClr val="000713"/>
                </a:solidFill>
                <a:latin typeface="Cambria"/>
                <a:cs typeface="Cambria"/>
              </a:rPr>
              <a:t> в </a:t>
            </a:r>
            <a:r>
              <a:rPr sz="2200" b="1" spc="4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200" b="1" spc="-4" dirty="0">
                <a:solidFill>
                  <a:srgbClr val="000713"/>
                </a:solidFill>
                <a:latin typeface="Cambria"/>
                <a:cs typeface="Cambria"/>
              </a:rPr>
              <a:t>дополнительные</a:t>
            </a:r>
            <a:r>
              <a:rPr sz="2200" b="1" dirty="0">
                <a:solidFill>
                  <a:srgbClr val="000713"/>
                </a:solidFill>
                <a:latin typeface="Cambria"/>
                <a:cs typeface="Cambria"/>
              </a:rPr>
              <a:t> сроки,</a:t>
            </a:r>
            <a:r>
              <a:rPr sz="2200" b="1" spc="4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200" b="1" spc="-26" dirty="0">
                <a:solidFill>
                  <a:srgbClr val="000713"/>
                </a:solidFill>
                <a:latin typeface="Cambria"/>
                <a:cs typeface="Cambria"/>
              </a:rPr>
              <a:t>будет</a:t>
            </a:r>
            <a:r>
              <a:rPr sz="2200" b="1" spc="-23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200" b="1" dirty="0">
                <a:solidFill>
                  <a:srgbClr val="000713"/>
                </a:solidFill>
                <a:latin typeface="Cambria"/>
                <a:cs typeface="Cambria"/>
              </a:rPr>
              <a:t>предоставлено</a:t>
            </a:r>
            <a:r>
              <a:rPr sz="2200" b="1" spc="4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200" b="1" spc="-8" dirty="0">
                <a:solidFill>
                  <a:srgbClr val="000713"/>
                </a:solidFill>
                <a:latin typeface="Cambria"/>
                <a:cs typeface="Cambria"/>
              </a:rPr>
              <a:t>право </a:t>
            </a:r>
            <a:r>
              <a:rPr sz="2200" b="1" spc="-4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200" b="1" spc="-8" dirty="0">
                <a:solidFill>
                  <a:srgbClr val="000713"/>
                </a:solidFill>
                <a:latin typeface="Cambria"/>
                <a:cs typeface="Cambria"/>
              </a:rPr>
              <a:t>повторно</a:t>
            </a:r>
            <a:r>
              <a:rPr sz="2200" b="1" spc="-4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200" b="1" dirty="0">
                <a:solidFill>
                  <a:srgbClr val="000713"/>
                </a:solidFill>
                <a:latin typeface="Cambria"/>
                <a:cs typeface="Cambria"/>
              </a:rPr>
              <a:t>сдать</a:t>
            </a:r>
            <a:r>
              <a:rPr sz="2200" b="1" spc="4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200" b="1" spc="-4" dirty="0">
                <a:solidFill>
                  <a:srgbClr val="000713"/>
                </a:solidFill>
                <a:latin typeface="Cambria"/>
                <a:cs typeface="Cambria"/>
              </a:rPr>
              <a:t>экзамены</a:t>
            </a:r>
            <a:r>
              <a:rPr sz="2200" b="1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200" b="1" spc="-4" dirty="0">
                <a:solidFill>
                  <a:srgbClr val="000713"/>
                </a:solidFill>
                <a:latin typeface="Cambria"/>
                <a:cs typeface="Cambria"/>
              </a:rPr>
              <a:t>по</a:t>
            </a:r>
            <a:r>
              <a:rPr sz="2200" b="1" spc="390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200" b="1" spc="-8" dirty="0">
                <a:solidFill>
                  <a:srgbClr val="000713"/>
                </a:solidFill>
                <a:latin typeface="Cambria"/>
                <a:cs typeface="Cambria"/>
              </a:rPr>
              <a:t>соответствующим </a:t>
            </a:r>
            <a:r>
              <a:rPr sz="2200" b="1" spc="-386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200" b="1" spc="-4" dirty="0">
                <a:solidFill>
                  <a:srgbClr val="000713"/>
                </a:solidFill>
                <a:latin typeface="Cambria"/>
                <a:cs typeface="Cambria"/>
              </a:rPr>
              <a:t>учебным</a:t>
            </a:r>
            <a:r>
              <a:rPr sz="2200" b="1" spc="4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200" b="1" spc="-4" dirty="0">
                <a:solidFill>
                  <a:srgbClr val="000713"/>
                </a:solidFill>
                <a:latin typeface="Cambria"/>
                <a:cs typeface="Cambria"/>
              </a:rPr>
              <a:t>предметам</a:t>
            </a:r>
            <a:r>
              <a:rPr sz="2200" b="1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200" b="1" dirty="0">
                <a:solidFill>
                  <a:srgbClr val="FF0000"/>
                </a:solidFill>
                <a:latin typeface="Cambria"/>
                <a:cs typeface="Cambria"/>
              </a:rPr>
              <a:t>не</a:t>
            </a:r>
            <a:r>
              <a:rPr sz="2200" b="1" spc="-8" dirty="0">
                <a:solidFill>
                  <a:srgbClr val="FF0000"/>
                </a:solidFill>
                <a:latin typeface="Cambria"/>
                <a:cs typeface="Cambria"/>
              </a:rPr>
              <a:t> </a:t>
            </a:r>
            <a:r>
              <a:rPr sz="2200" b="1" spc="-4" dirty="0">
                <a:solidFill>
                  <a:srgbClr val="FF0000"/>
                </a:solidFill>
                <a:latin typeface="Cambria"/>
                <a:cs typeface="Cambria"/>
              </a:rPr>
              <a:t>ранее</a:t>
            </a:r>
            <a:r>
              <a:rPr sz="2200" b="1" spc="4" dirty="0">
                <a:solidFill>
                  <a:srgbClr val="FF0000"/>
                </a:solidFill>
                <a:latin typeface="Cambria"/>
                <a:cs typeface="Cambria"/>
              </a:rPr>
              <a:t> </a:t>
            </a:r>
            <a:r>
              <a:rPr sz="2200" b="1" dirty="0">
                <a:solidFill>
                  <a:srgbClr val="FF0000"/>
                </a:solidFill>
                <a:latin typeface="Cambria"/>
                <a:cs typeface="Cambria"/>
              </a:rPr>
              <a:t>1</a:t>
            </a:r>
            <a:r>
              <a:rPr sz="2200" b="1" spc="4" dirty="0">
                <a:solidFill>
                  <a:srgbClr val="FF0000"/>
                </a:solidFill>
                <a:latin typeface="Cambria"/>
                <a:cs typeface="Cambria"/>
              </a:rPr>
              <a:t> </a:t>
            </a:r>
            <a:r>
              <a:rPr sz="2200" b="1" spc="-4" dirty="0" err="1">
                <a:solidFill>
                  <a:srgbClr val="FF0000"/>
                </a:solidFill>
                <a:latin typeface="Cambria"/>
                <a:cs typeface="Cambria"/>
              </a:rPr>
              <a:t>сентября</a:t>
            </a:r>
            <a:r>
              <a:rPr sz="2200" b="1" spc="-8" dirty="0">
                <a:solidFill>
                  <a:srgbClr val="FF0000"/>
                </a:solidFill>
                <a:latin typeface="Cambria"/>
                <a:cs typeface="Cambria"/>
              </a:rPr>
              <a:t> 202</a:t>
            </a:r>
            <a:r>
              <a:rPr lang="ru-RU" sz="2200" b="1" spc="-8" dirty="0">
                <a:solidFill>
                  <a:srgbClr val="FF0000"/>
                </a:solidFill>
                <a:latin typeface="Cambria"/>
                <a:cs typeface="Cambria"/>
              </a:rPr>
              <a:t>6</a:t>
            </a:r>
            <a:r>
              <a:rPr sz="2200" b="1" spc="23" dirty="0">
                <a:solidFill>
                  <a:srgbClr val="FF0000"/>
                </a:solidFill>
                <a:latin typeface="Cambria"/>
                <a:cs typeface="Cambria"/>
              </a:rPr>
              <a:t> </a:t>
            </a:r>
            <a:r>
              <a:rPr sz="2200" b="1" spc="-26" dirty="0">
                <a:solidFill>
                  <a:srgbClr val="FF0000"/>
                </a:solidFill>
                <a:latin typeface="Cambria"/>
                <a:cs typeface="Cambria"/>
              </a:rPr>
              <a:t>года.</a:t>
            </a:r>
            <a:endParaRPr sz="2200" dirty="0">
              <a:latin typeface="Cambria"/>
              <a:cs typeface="Cambria"/>
            </a:endParaRPr>
          </a:p>
        </p:txBody>
      </p:sp>
    </p:spTree>
    <p:extLst>
      <p:ext uri="{BB962C8B-B14F-4D97-AF65-F5344CB8AC3E}">
        <p14:creationId xmlns:p14="http://schemas.microsoft.com/office/powerpoint/2010/main" val="267512167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5347"/>
            <a:ext cx="6858000" cy="6439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57150" y="320136"/>
            <a:ext cx="6743700" cy="313676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1910715" algn="ctr">
              <a:lnSpc>
                <a:spcPts val="2640"/>
              </a:lnSpc>
              <a:spcBef>
                <a:spcPts val="75"/>
              </a:spcBef>
              <a:tabLst>
                <a:tab pos="2646997" algn="l"/>
                <a:tab pos="3883343" algn="l"/>
              </a:tabLst>
            </a:pPr>
            <a:r>
              <a:rPr lang="ru-RU" sz="1800" spc="98" dirty="0">
                <a:solidFill>
                  <a:schemeClr val="bg1"/>
                </a:solidFill>
                <a:uFill>
                  <a:solidFill>
                    <a:srgbClr val="000000"/>
                  </a:solidFill>
                </a:uFill>
              </a:rPr>
              <a:t>ИТОГОВЫЕ ОТМЕТКИ</a:t>
            </a:r>
            <a:endParaRPr sz="1800" dirty="0">
              <a:solidFill>
                <a:schemeClr val="bg1"/>
              </a:solidFill>
              <a:latin typeface="Times New Roman"/>
              <a:cs typeface="Times New Roman"/>
            </a:endParaRPr>
          </a:p>
        </p:txBody>
      </p:sp>
      <p:sp>
        <p:nvSpPr>
          <p:cNvPr id="5" name="object 4"/>
          <p:cNvSpPr txBox="1"/>
          <p:nvPr/>
        </p:nvSpPr>
        <p:spPr>
          <a:xfrm>
            <a:off x="57150" y="858601"/>
            <a:ext cx="6743700" cy="4085894"/>
          </a:xfrm>
          <a:prstGeom prst="rect">
            <a:avLst/>
          </a:prstGeom>
        </p:spPr>
        <p:txBody>
          <a:bodyPr vert="horz" wrap="square" lIns="0" tIns="43339" rIns="0" bIns="0" rtlCol="0">
            <a:spAutoFit/>
          </a:bodyPr>
          <a:lstStyle/>
          <a:p>
            <a:pPr marL="104299" marR="99536" algn="ctr">
              <a:lnSpc>
                <a:spcPts val="2108"/>
              </a:lnSpc>
              <a:spcBef>
                <a:spcPts val="341"/>
              </a:spcBef>
            </a:pPr>
            <a:r>
              <a:rPr sz="1950" b="1" spc="-11" dirty="0">
                <a:solidFill>
                  <a:srgbClr val="000713"/>
                </a:solidFill>
                <a:latin typeface="Cambria"/>
                <a:cs typeface="Cambria"/>
              </a:rPr>
              <a:t>Итоговые </a:t>
            </a:r>
            <a:r>
              <a:rPr sz="1950" b="1" spc="-4" dirty="0">
                <a:solidFill>
                  <a:srgbClr val="000713"/>
                </a:solidFill>
                <a:latin typeface="Cambria"/>
                <a:cs typeface="Cambria"/>
              </a:rPr>
              <a:t>отметки за </a:t>
            </a:r>
            <a:r>
              <a:rPr sz="1950" b="1" dirty="0">
                <a:solidFill>
                  <a:srgbClr val="000713"/>
                </a:solidFill>
                <a:latin typeface="Cambria"/>
                <a:cs typeface="Cambria"/>
              </a:rPr>
              <a:t>9 </a:t>
            </a:r>
            <a:r>
              <a:rPr sz="1950" b="1" spc="-4" dirty="0">
                <a:solidFill>
                  <a:srgbClr val="000713"/>
                </a:solidFill>
                <a:latin typeface="Cambria"/>
                <a:cs typeface="Cambria"/>
              </a:rPr>
              <a:t>класс по </a:t>
            </a:r>
            <a:r>
              <a:rPr sz="1950" b="1" spc="-19" dirty="0">
                <a:solidFill>
                  <a:srgbClr val="000713"/>
                </a:solidFill>
                <a:latin typeface="Cambria"/>
                <a:cs typeface="Cambria"/>
              </a:rPr>
              <a:t>русскому </a:t>
            </a:r>
            <a:r>
              <a:rPr sz="1950" b="1" spc="-34" dirty="0">
                <a:solidFill>
                  <a:srgbClr val="000713"/>
                </a:solidFill>
                <a:latin typeface="Cambria"/>
                <a:cs typeface="Cambria"/>
              </a:rPr>
              <a:t>языку, </a:t>
            </a:r>
            <a:r>
              <a:rPr sz="1950" b="1" spc="-420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1950" b="1" spc="-11" dirty="0">
                <a:solidFill>
                  <a:srgbClr val="000713"/>
                </a:solidFill>
                <a:latin typeface="Cambria"/>
                <a:cs typeface="Cambria"/>
              </a:rPr>
              <a:t>математике</a:t>
            </a:r>
            <a:r>
              <a:rPr sz="1950" b="1" spc="-41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1950" b="1" dirty="0">
                <a:solidFill>
                  <a:srgbClr val="000713"/>
                </a:solidFill>
                <a:latin typeface="Cambria"/>
                <a:cs typeface="Cambria"/>
              </a:rPr>
              <a:t>и</a:t>
            </a:r>
            <a:r>
              <a:rPr sz="1950" b="1" spc="-4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1950" b="1" dirty="0">
                <a:solidFill>
                  <a:srgbClr val="000713"/>
                </a:solidFill>
                <a:latin typeface="Cambria"/>
                <a:cs typeface="Cambria"/>
              </a:rPr>
              <a:t>двум</a:t>
            </a:r>
            <a:r>
              <a:rPr sz="1950" b="1" spc="-15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1950" b="1" dirty="0">
                <a:solidFill>
                  <a:srgbClr val="000713"/>
                </a:solidFill>
                <a:latin typeface="Cambria"/>
                <a:cs typeface="Cambria"/>
              </a:rPr>
              <a:t>учебным</a:t>
            </a:r>
            <a:r>
              <a:rPr sz="1950" b="1" spc="-23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1950" b="1" spc="-4" dirty="0">
                <a:solidFill>
                  <a:srgbClr val="000713"/>
                </a:solidFill>
                <a:latin typeface="Cambria"/>
                <a:cs typeface="Cambria"/>
              </a:rPr>
              <a:t>предметам,</a:t>
            </a:r>
            <a:endParaRPr sz="1950" dirty="0">
              <a:latin typeface="Cambria"/>
              <a:cs typeface="Cambria"/>
            </a:endParaRPr>
          </a:p>
          <a:p>
            <a:pPr marL="340519" marR="333851" indent="-1429" algn="ctr">
              <a:lnSpc>
                <a:spcPts val="2108"/>
              </a:lnSpc>
            </a:pPr>
            <a:r>
              <a:rPr sz="1950" b="1" dirty="0">
                <a:solidFill>
                  <a:srgbClr val="000713"/>
                </a:solidFill>
                <a:latin typeface="Cambria"/>
                <a:cs typeface="Cambria"/>
              </a:rPr>
              <a:t>сдаваемым </a:t>
            </a:r>
            <a:r>
              <a:rPr sz="1950" b="1" spc="-4" dirty="0">
                <a:solidFill>
                  <a:srgbClr val="000713"/>
                </a:solidFill>
                <a:latin typeface="Cambria"/>
                <a:cs typeface="Cambria"/>
              </a:rPr>
              <a:t>по </a:t>
            </a:r>
            <a:r>
              <a:rPr sz="1950" b="1" spc="-8" dirty="0">
                <a:solidFill>
                  <a:srgbClr val="000713"/>
                </a:solidFill>
                <a:latin typeface="Cambria"/>
                <a:cs typeface="Cambria"/>
              </a:rPr>
              <a:t>выбору обучающегося, </a:t>
            </a:r>
            <a:r>
              <a:rPr sz="1950" b="1" spc="-4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1950" b="1" spc="-8" dirty="0">
                <a:solidFill>
                  <a:srgbClr val="000713"/>
                </a:solidFill>
                <a:latin typeface="Cambria"/>
                <a:cs typeface="Cambria"/>
              </a:rPr>
              <a:t>определяются</a:t>
            </a:r>
            <a:r>
              <a:rPr sz="1950" b="1" spc="-34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1950" b="1" spc="-4" dirty="0">
                <a:solidFill>
                  <a:srgbClr val="FF0000"/>
                </a:solidFill>
                <a:latin typeface="Cambria"/>
                <a:cs typeface="Cambria"/>
              </a:rPr>
              <a:t>как</a:t>
            </a:r>
            <a:r>
              <a:rPr sz="1950" b="1" dirty="0">
                <a:solidFill>
                  <a:srgbClr val="FF0000"/>
                </a:solidFill>
                <a:latin typeface="Cambria"/>
                <a:cs typeface="Cambria"/>
              </a:rPr>
              <a:t> среднее</a:t>
            </a:r>
            <a:r>
              <a:rPr sz="1950" b="1" spc="-19" dirty="0">
                <a:solidFill>
                  <a:srgbClr val="FF0000"/>
                </a:solidFill>
                <a:latin typeface="Cambria"/>
                <a:cs typeface="Cambria"/>
              </a:rPr>
              <a:t> </a:t>
            </a:r>
            <a:r>
              <a:rPr sz="1950" b="1" spc="-8" dirty="0">
                <a:solidFill>
                  <a:srgbClr val="FF0000"/>
                </a:solidFill>
                <a:latin typeface="Cambria"/>
                <a:cs typeface="Cambria"/>
              </a:rPr>
              <a:t>арифметическое</a:t>
            </a:r>
            <a:endParaRPr sz="1950" dirty="0">
              <a:latin typeface="Cambria"/>
              <a:cs typeface="Cambria"/>
            </a:endParaRPr>
          </a:p>
          <a:p>
            <a:pPr algn="ctr">
              <a:lnSpc>
                <a:spcPts val="1958"/>
              </a:lnSpc>
            </a:pPr>
            <a:r>
              <a:rPr sz="1950" b="1" spc="-19" dirty="0">
                <a:solidFill>
                  <a:srgbClr val="FF0000"/>
                </a:solidFill>
                <a:latin typeface="Cambria"/>
                <a:cs typeface="Cambria"/>
              </a:rPr>
              <a:t>годовой</a:t>
            </a:r>
            <a:r>
              <a:rPr sz="1950" b="1" spc="-34" dirty="0">
                <a:solidFill>
                  <a:srgbClr val="FF0000"/>
                </a:solidFill>
                <a:latin typeface="Cambria"/>
                <a:cs typeface="Cambria"/>
              </a:rPr>
              <a:t> </a:t>
            </a:r>
            <a:r>
              <a:rPr sz="1950" b="1" dirty="0">
                <a:solidFill>
                  <a:srgbClr val="FF0000"/>
                </a:solidFill>
                <a:latin typeface="Cambria"/>
                <a:cs typeface="Cambria"/>
              </a:rPr>
              <a:t>и </a:t>
            </a:r>
            <a:r>
              <a:rPr sz="1950" b="1" spc="-4" dirty="0">
                <a:solidFill>
                  <a:srgbClr val="FF0000"/>
                </a:solidFill>
                <a:latin typeface="Cambria"/>
                <a:cs typeface="Cambria"/>
              </a:rPr>
              <a:t>экзаменационной</a:t>
            </a:r>
            <a:r>
              <a:rPr sz="1950" b="1" spc="-23" dirty="0">
                <a:solidFill>
                  <a:srgbClr val="FF0000"/>
                </a:solidFill>
                <a:latin typeface="Cambria"/>
                <a:cs typeface="Cambria"/>
              </a:rPr>
              <a:t> </a:t>
            </a:r>
            <a:r>
              <a:rPr sz="1950" b="1" spc="-8" dirty="0">
                <a:solidFill>
                  <a:srgbClr val="FF0000"/>
                </a:solidFill>
                <a:latin typeface="Cambria"/>
                <a:cs typeface="Cambria"/>
              </a:rPr>
              <a:t>отметок</a:t>
            </a:r>
            <a:r>
              <a:rPr sz="1950" b="1" spc="-41" dirty="0">
                <a:solidFill>
                  <a:srgbClr val="FF0000"/>
                </a:solidFill>
                <a:latin typeface="Cambria"/>
                <a:cs typeface="Cambria"/>
              </a:rPr>
              <a:t> </a:t>
            </a:r>
            <a:r>
              <a:rPr sz="1950" b="1" spc="-8" dirty="0">
                <a:solidFill>
                  <a:srgbClr val="000713"/>
                </a:solidFill>
                <a:latin typeface="Cambria"/>
                <a:cs typeface="Cambria"/>
              </a:rPr>
              <a:t>выпускника</a:t>
            </a:r>
            <a:endParaRPr sz="1950" dirty="0">
              <a:latin typeface="Cambria"/>
              <a:cs typeface="Cambria"/>
            </a:endParaRPr>
          </a:p>
          <a:p>
            <a:pPr marL="233363" marR="227648" algn="ctr">
              <a:lnSpc>
                <a:spcPts val="2108"/>
              </a:lnSpc>
              <a:spcBef>
                <a:spcPts val="146"/>
              </a:spcBef>
            </a:pPr>
            <a:r>
              <a:rPr sz="1950" b="1" dirty="0">
                <a:solidFill>
                  <a:srgbClr val="000713"/>
                </a:solidFill>
                <a:latin typeface="Cambria"/>
                <a:cs typeface="Cambria"/>
              </a:rPr>
              <a:t>и</a:t>
            </a:r>
            <a:r>
              <a:rPr sz="1950" b="1" spc="-19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1950" b="1" spc="-4" dirty="0">
                <a:solidFill>
                  <a:srgbClr val="000713"/>
                </a:solidFill>
                <a:latin typeface="Cambria"/>
                <a:cs typeface="Cambria"/>
              </a:rPr>
              <a:t>выставляются</a:t>
            </a:r>
            <a:r>
              <a:rPr sz="1950" b="1" spc="-19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1950" b="1" dirty="0">
                <a:solidFill>
                  <a:srgbClr val="000713"/>
                </a:solidFill>
                <a:latin typeface="Cambria"/>
                <a:cs typeface="Cambria"/>
              </a:rPr>
              <a:t>в </a:t>
            </a:r>
            <a:r>
              <a:rPr sz="1950" b="1" spc="-8" dirty="0">
                <a:solidFill>
                  <a:srgbClr val="000713"/>
                </a:solidFill>
                <a:latin typeface="Cambria"/>
                <a:cs typeface="Cambria"/>
              </a:rPr>
              <a:t>аттестат</a:t>
            </a:r>
            <a:r>
              <a:rPr sz="1950" b="1" spc="-26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1950" b="1" spc="-4" dirty="0">
                <a:solidFill>
                  <a:srgbClr val="000713"/>
                </a:solidFill>
                <a:latin typeface="Cambria"/>
                <a:cs typeface="Cambria"/>
              </a:rPr>
              <a:t>целыми</a:t>
            </a:r>
            <a:r>
              <a:rPr sz="1950" b="1" spc="-15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1950" b="1" dirty="0">
                <a:solidFill>
                  <a:srgbClr val="000713"/>
                </a:solidFill>
                <a:latin typeface="Cambria"/>
                <a:cs typeface="Cambria"/>
              </a:rPr>
              <a:t>числами</a:t>
            </a:r>
            <a:r>
              <a:rPr sz="1950" b="1" spc="-15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1950" b="1" dirty="0">
                <a:solidFill>
                  <a:srgbClr val="000713"/>
                </a:solidFill>
                <a:latin typeface="Cambria"/>
                <a:cs typeface="Cambria"/>
              </a:rPr>
              <a:t>в </a:t>
            </a:r>
            <a:r>
              <a:rPr sz="1950" b="1" spc="-416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1950" b="1" spc="-8" dirty="0">
                <a:solidFill>
                  <a:srgbClr val="000713"/>
                </a:solidFill>
                <a:latin typeface="Cambria"/>
                <a:cs typeface="Cambria"/>
              </a:rPr>
              <a:t>соответствии </a:t>
            </a:r>
            <a:r>
              <a:rPr sz="1950" b="1" dirty="0">
                <a:solidFill>
                  <a:srgbClr val="000713"/>
                </a:solidFill>
                <a:latin typeface="Cambria"/>
                <a:cs typeface="Cambria"/>
              </a:rPr>
              <a:t>с правилами </a:t>
            </a:r>
            <a:r>
              <a:rPr sz="1950" b="1" spc="-11" dirty="0">
                <a:solidFill>
                  <a:srgbClr val="000713"/>
                </a:solidFill>
                <a:latin typeface="Cambria"/>
                <a:cs typeface="Cambria"/>
              </a:rPr>
              <a:t>математического </a:t>
            </a:r>
            <a:r>
              <a:rPr sz="1950" b="1" spc="-8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1950" b="1" spc="-23" dirty="0" err="1">
                <a:solidFill>
                  <a:srgbClr val="000713"/>
                </a:solidFill>
                <a:latin typeface="Cambria"/>
                <a:cs typeface="Cambria"/>
              </a:rPr>
              <a:t>округления</a:t>
            </a:r>
            <a:r>
              <a:rPr sz="1950" b="1" spc="-23" dirty="0">
                <a:solidFill>
                  <a:srgbClr val="000713"/>
                </a:solidFill>
                <a:latin typeface="Cambria"/>
                <a:cs typeface="Cambria"/>
              </a:rPr>
              <a:t>.</a:t>
            </a:r>
            <a:r>
              <a:rPr lang="ru-RU" sz="1950" b="1" spc="-23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endParaRPr lang="ru-RU" sz="800" b="1" spc="-23" dirty="0">
              <a:solidFill>
                <a:srgbClr val="000713"/>
              </a:solidFill>
              <a:latin typeface="Cambria"/>
              <a:cs typeface="Cambria"/>
            </a:endParaRPr>
          </a:p>
          <a:p>
            <a:pPr marL="233363" marR="227648" algn="ctr">
              <a:lnSpc>
                <a:spcPts val="2108"/>
              </a:lnSpc>
              <a:spcBef>
                <a:spcPts val="146"/>
              </a:spcBef>
            </a:pPr>
            <a:endParaRPr lang="ru-RU" sz="1950" b="1" spc="-23" dirty="0">
              <a:solidFill>
                <a:srgbClr val="000713"/>
              </a:solidFill>
              <a:latin typeface="Cambria"/>
              <a:cs typeface="Cambria"/>
            </a:endParaRPr>
          </a:p>
          <a:p>
            <a:pPr marL="233363" marR="227648" algn="ctr">
              <a:lnSpc>
                <a:spcPts val="2108"/>
              </a:lnSpc>
              <a:spcBef>
                <a:spcPts val="146"/>
              </a:spcBef>
            </a:pPr>
            <a:r>
              <a:rPr lang="ru-RU" sz="1950" b="1" spc="-23" dirty="0">
                <a:solidFill>
                  <a:srgbClr val="000713"/>
                </a:solidFill>
                <a:latin typeface="Cambria"/>
                <a:cs typeface="Cambria"/>
              </a:rPr>
              <a:t>Например: годовая «</a:t>
            </a:r>
            <a:r>
              <a:rPr lang="ru-RU" sz="2800" b="1" spc="-23" dirty="0">
                <a:solidFill>
                  <a:srgbClr val="FF0000"/>
                </a:solidFill>
                <a:latin typeface="Cambria"/>
                <a:cs typeface="Cambria"/>
              </a:rPr>
              <a:t>4</a:t>
            </a:r>
            <a:r>
              <a:rPr lang="ru-RU" sz="1950" b="1" spc="-23" dirty="0">
                <a:solidFill>
                  <a:srgbClr val="000713"/>
                </a:solidFill>
                <a:latin typeface="Cambria"/>
                <a:cs typeface="Cambria"/>
              </a:rPr>
              <a:t>» + экзаменационная «</a:t>
            </a:r>
            <a:r>
              <a:rPr lang="ru-RU" sz="2400" b="1" spc="-23" dirty="0">
                <a:solidFill>
                  <a:srgbClr val="FF0000"/>
                </a:solidFill>
                <a:latin typeface="Cambria"/>
                <a:cs typeface="Cambria"/>
              </a:rPr>
              <a:t>5</a:t>
            </a:r>
            <a:r>
              <a:rPr lang="ru-RU" sz="1950" b="1" spc="-23" dirty="0">
                <a:solidFill>
                  <a:srgbClr val="000713"/>
                </a:solidFill>
                <a:latin typeface="Cambria"/>
                <a:cs typeface="Cambria"/>
              </a:rPr>
              <a:t>» = «</a:t>
            </a:r>
            <a:r>
              <a:rPr lang="ru-RU" sz="2800" b="1" spc="-23" dirty="0">
                <a:solidFill>
                  <a:srgbClr val="FF0000"/>
                </a:solidFill>
                <a:latin typeface="Cambria"/>
                <a:cs typeface="Cambria"/>
              </a:rPr>
              <a:t>5</a:t>
            </a:r>
            <a:r>
              <a:rPr lang="ru-RU" b="1" spc="-23" dirty="0">
                <a:latin typeface="Cambria"/>
                <a:cs typeface="Cambria"/>
              </a:rPr>
              <a:t>»</a:t>
            </a:r>
            <a:endParaRPr sz="1950" dirty="0">
              <a:latin typeface="Cambria"/>
              <a:cs typeface="Cambria"/>
            </a:endParaRPr>
          </a:p>
          <a:p>
            <a:pPr marL="318611" marR="314325" indent="-953" algn="ctr"/>
            <a:endParaRPr lang="ru-RU" sz="800" b="1" spc="-11" dirty="0">
              <a:solidFill>
                <a:srgbClr val="000713"/>
              </a:solidFill>
              <a:latin typeface="Cambria"/>
              <a:cs typeface="Cambria"/>
            </a:endParaRPr>
          </a:p>
          <a:p>
            <a:pPr marL="318611" marR="314325" indent="-953" algn="ctr"/>
            <a:r>
              <a:rPr sz="1950" b="1" spc="-11" dirty="0" err="1">
                <a:solidFill>
                  <a:srgbClr val="000713"/>
                </a:solidFill>
                <a:latin typeface="Cambria"/>
                <a:cs typeface="Cambria"/>
              </a:rPr>
              <a:t>Итоговые</a:t>
            </a:r>
            <a:r>
              <a:rPr sz="1950" b="1" spc="-11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1950" b="1" spc="-4" dirty="0">
                <a:solidFill>
                  <a:srgbClr val="000713"/>
                </a:solidFill>
                <a:latin typeface="Cambria"/>
                <a:cs typeface="Cambria"/>
              </a:rPr>
              <a:t>отметки по </a:t>
            </a:r>
            <a:r>
              <a:rPr sz="1950" b="1" spc="-11" dirty="0">
                <a:solidFill>
                  <a:srgbClr val="000713"/>
                </a:solidFill>
                <a:latin typeface="Cambria"/>
                <a:cs typeface="Cambria"/>
              </a:rPr>
              <a:t>другим </a:t>
            </a:r>
            <a:r>
              <a:rPr sz="1950" b="1" spc="-4" dirty="0">
                <a:solidFill>
                  <a:srgbClr val="000713"/>
                </a:solidFill>
                <a:latin typeface="Cambria"/>
                <a:cs typeface="Cambria"/>
              </a:rPr>
              <a:t>учебным </a:t>
            </a:r>
            <a:r>
              <a:rPr sz="1950" b="1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1950" b="1" spc="-4" dirty="0">
                <a:solidFill>
                  <a:srgbClr val="000713"/>
                </a:solidFill>
                <a:latin typeface="Cambria"/>
                <a:cs typeface="Cambria"/>
              </a:rPr>
              <a:t>предметам</a:t>
            </a:r>
            <a:r>
              <a:rPr sz="1950" b="1" spc="-45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1950" b="1" spc="-4" dirty="0">
                <a:solidFill>
                  <a:srgbClr val="000713"/>
                </a:solidFill>
                <a:latin typeface="Cambria"/>
                <a:cs typeface="Cambria"/>
              </a:rPr>
              <a:t>выставляются</a:t>
            </a:r>
            <a:r>
              <a:rPr sz="1950" b="1" spc="-19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1950" b="1" dirty="0">
                <a:solidFill>
                  <a:srgbClr val="FF0000"/>
                </a:solidFill>
                <a:latin typeface="Cambria"/>
                <a:cs typeface="Cambria"/>
              </a:rPr>
              <a:t>на </a:t>
            </a:r>
            <a:r>
              <a:rPr sz="1950" b="1" spc="-4" dirty="0">
                <a:solidFill>
                  <a:srgbClr val="FF0000"/>
                </a:solidFill>
                <a:latin typeface="Cambria"/>
                <a:cs typeface="Cambria"/>
              </a:rPr>
              <a:t>основе</a:t>
            </a:r>
            <a:r>
              <a:rPr sz="1950" b="1" spc="-30" dirty="0">
                <a:solidFill>
                  <a:srgbClr val="FF0000"/>
                </a:solidFill>
                <a:latin typeface="Cambria"/>
                <a:cs typeface="Cambria"/>
              </a:rPr>
              <a:t> </a:t>
            </a:r>
            <a:r>
              <a:rPr sz="1950" b="1" spc="-19" dirty="0">
                <a:solidFill>
                  <a:srgbClr val="FF0000"/>
                </a:solidFill>
                <a:latin typeface="Cambria"/>
                <a:cs typeface="Cambria"/>
              </a:rPr>
              <a:t>годовой </a:t>
            </a:r>
            <a:r>
              <a:rPr sz="1950" b="1" spc="-416" dirty="0">
                <a:solidFill>
                  <a:srgbClr val="FF0000"/>
                </a:solidFill>
                <a:latin typeface="Cambria"/>
                <a:cs typeface="Cambria"/>
              </a:rPr>
              <a:t> </a:t>
            </a:r>
            <a:r>
              <a:rPr sz="1950" b="1" spc="-4" dirty="0">
                <a:solidFill>
                  <a:srgbClr val="000713"/>
                </a:solidFill>
                <a:latin typeface="Cambria"/>
                <a:cs typeface="Cambria"/>
              </a:rPr>
              <a:t>отметки</a:t>
            </a:r>
            <a:r>
              <a:rPr sz="1950" b="1" spc="-45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1950" b="1" spc="-8" dirty="0">
                <a:solidFill>
                  <a:srgbClr val="000713"/>
                </a:solidFill>
                <a:latin typeface="Cambria"/>
                <a:cs typeface="Cambria"/>
              </a:rPr>
              <a:t>выпускника</a:t>
            </a:r>
            <a:r>
              <a:rPr sz="1950" b="1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1950" b="1" spc="-4" dirty="0">
                <a:solidFill>
                  <a:srgbClr val="000713"/>
                </a:solidFill>
                <a:latin typeface="Cambria"/>
                <a:cs typeface="Cambria"/>
              </a:rPr>
              <a:t>за </a:t>
            </a:r>
            <a:r>
              <a:rPr sz="1950" b="1" dirty="0">
                <a:solidFill>
                  <a:srgbClr val="000713"/>
                </a:solidFill>
                <a:latin typeface="Cambria"/>
                <a:cs typeface="Cambria"/>
              </a:rPr>
              <a:t>9</a:t>
            </a:r>
            <a:r>
              <a:rPr sz="1950" b="1" spc="-4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1950" b="1" spc="-4" dirty="0" err="1">
                <a:solidFill>
                  <a:srgbClr val="000713"/>
                </a:solidFill>
                <a:latin typeface="Cambria"/>
                <a:cs typeface="Cambria"/>
              </a:rPr>
              <a:t>класс</a:t>
            </a:r>
            <a:r>
              <a:rPr sz="1950" b="1" spc="-4" dirty="0">
                <a:solidFill>
                  <a:srgbClr val="000713"/>
                </a:solidFill>
                <a:latin typeface="Cambria"/>
                <a:cs typeface="Cambria"/>
              </a:rPr>
              <a:t>.</a:t>
            </a:r>
            <a:endParaRPr lang="ru-RU" sz="1950" b="1" spc="-4" dirty="0">
              <a:solidFill>
                <a:srgbClr val="000713"/>
              </a:solidFill>
              <a:latin typeface="Cambria"/>
              <a:cs typeface="Cambria"/>
            </a:endParaRPr>
          </a:p>
          <a:p>
            <a:pPr marL="318611" marR="314325" indent="-953" algn="ctr"/>
            <a:endParaRPr sz="1950" dirty="0">
              <a:latin typeface="Cambria"/>
              <a:cs typeface="Cambria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79097"/>
            <a:ext cx="6858000" cy="6439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0" y="339680"/>
            <a:ext cx="6743700" cy="322781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1910715" algn="ctr">
              <a:lnSpc>
                <a:spcPts val="2640"/>
              </a:lnSpc>
              <a:spcBef>
                <a:spcPts val="75"/>
              </a:spcBef>
              <a:tabLst>
                <a:tab pos="2646997" algn="l"/>
                <a:tab pos="3883343" algn="l"/>
              </a:tabLst>
            </a:pPr>
            <a:r>
              <a:rPr sz="2100" b="0" spc="-559" dirty="0">
                <a:solidFill>
                  <a:schemeClr val="bg1"/>
                </a:solidFill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lang="ru-RU" sz="1800" spc="79" dirty="0">
                <a:solidFill>
                  <a:schemeClr val="bg1"/>
                </a:solidFill>
                <a:uFill>
                  <a:solidFill>
                    <a:srgbClr val="000000"/>
                  </a:solidFill>
                </a:uFill>
              </a:rPr>
              <a:t>АТТЕСТАТ С ОТЛИЧИЕМ</a:t>
            </a:r>
            <a:endParaRPr sz="1800" dirty="0">
              <a:solidFill>
                <a:schemeClr val="bg1"/>
              </a:solidFill>
              <a:latin typeface="Times New Roman"/>
              <a:cs typeface="Times New Roman"/>
            </a:endParaRPr>
          </a:p>
        </p:txBody>
      </p:sp>
      <p:sp>
        <p:nvSpPr>
          <p:cNvPr id="5" name="object 6"/>
          <p:cNvSpPr txBox="1"/>
          <p:nvPr/>
        </p:nvSpPr>
        <p:spPr>
          <a:xfrm>
            <a:off x="400050" y="989976"/>
            <a:ext cx="6343650" cy="2392322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spcBef>
                <a:spcPts val="75"/>
              </a:spcBef>
            </a:pPr>
            <a:r>
              <a:rPr sz="2400" b="1" spc="-8" dirty="0">
                <a:solidFill>
                  <a:srgbClr val="000713"/>
                </a:solidFill>
                <a:latin typeface="Cambria"/>
                <a:cs typeface="Cambria"/>
              </a:rPr>
              <a:t>Выдается</a:t>
            </a:r>
            <a:r>
              <a:rPr sz="2400" b="1" spc="-30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400" b="1" spc="-4" dirty="0">
                <a:solidFill>
                  <a:srgbClr val="000713"/>
                </a:solidFill>
                <a:latin typeface="Cambria"/>
                <a:cs typeface="Cambria"/>
              </a:rPr>
              <a:t>выпускникам </a:t>
            </a:r>
            <a:r>
              <a:rPr sz="2400" b="1" dirty="0">
                <a:solidFill>
                  <a:srgbClr val="000713"/>
                </a:solidFill>
                <a:latin typeface="Cambria"/>
                <a:cs typeface="Cambria"/>
              </a:rPr>
              <a:t>9</a:t>
            </a:r>
            <a:r>
              <a:rPr sz="2400" b="1" spc="-15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400" b="1" spc="-4" dirty="0" err="1">
                <a:solidFill>
                  <a:srgbClr val="000713"/>
                </a:solidFill>
                <a:latin typeface="Cambria"/>
                <a:cs typeface="Cambria"/>
              </a:rPr>
              <a:t>класса</a:t>
            </a:r>
            <a:r>
              <a:rPr sz="2400" b="1" spc="-4" dirty="0">
                <a:solidFill>
                  <a:srgbClr val="000713"/>
                </a:solidFill>
                <a:latin typeface="Cambria"/>
                <a:cs typeface="Cambria"/>
              </a:rPr>
              <a:t>:</a:t>
            </a:r>
            <a:endParaRPr lang="ru-RU" sz="2400" b="1" spc="-4" dirty="0">
              <a:solidFill>
                <a:srgbClr val="000713"/>
              </a:solidFill>
              <a:latin typeface="Cambria"/>
              <a:cs typeface="Cambria"/>
            </a:endParaRPr>
          </a:p>
          <a:p>
            <a:pPr marL="9525">
              <a:spcBef>
                <a:spcPts val="75"/>
              </a:spcBef>
            </a:pPr>
            <a:endParaRPr sz="1000" dirty="0">
              <a:latin typeface="Cambria"/>
              <a:cs typeface="Cambria"/>
            </a:endParaRPr>
          </a:p>
          <a:p>
            <a:pPr marL="9525"/>
            <a:r>
              <a:rPr sz="2400" b="1" spc="-8" dirty="0" err="1">
                <a:solidFill>
                  <a:srgbClr val="000713"/>
                </a:solidFill>
                <a:latin typeface="Cambria"/>
                <a:cs typeface="Cambria"/>
              </a:rPr>
              <a:t>успешно</a:t>
            </a:r>
            <a:r>
              <a:rPr sz="2400" b="1" spc="-30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400" b="1" spc="-4" dirty="0">
                <a:solidFill>
                  <a:srgbClr val="000713"/>
                </a:solidFill>
                <a:latin typeface="Cambria"/>
                <a:cs typeface="Cambria"/>
              </a:rPr>
              <a:t>прошедшим</a:t>
            </a:r>
            <a:r>
              <a:rPr sz="2400" b="1" spc="-8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400" b="1" spc="-4" dirty="0">
                <a:solidFill>
                  <a:srgbClr val="000713"/>
                </a:solidFill>
                <a:latin typeface="Cambria"/>
                <a:cs typeface="Cambria"/>
              </a:rPr>
              <a:t>ГИА</a:t>
            </a:r>
            <a:r>
              <a:rPr sz="2400" b="1" spc="-19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400" b="1" dirty="0">
                <a:solidFill>
                  <a:srgbClr val="000713"/>
                </a:solidFill>
                <a:latin typeface="Cambria"/>
                <a:cs typeface="Cambria"/>
              </a:rPr>
              <a:t>и</a:t>
            </a:r>
            <a:r>
              <a:rPr sz="2400" b="1" spc="-11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400" b="1" spc="-4" dirty="0">
                <a:solidFill>
                  <a:srgbClr val="000713"/>
                </a:solidFill>
                <a:latin typeface="Cambria"/>
                <a:cs typeface="Cambria"/>
              </a:rPr>
              <a:t>имеющим</a:t>
            </a:r>
            <a:r>
              <a:rPr sz="2400" b="1" spc="-8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400" b="1" spc="-11" dirty="0">
                <a:solidFill>
                  <a:srgbClr val="FF0000"/>
                </a:solidFill>
                <a:latin typeface="Cambria"/>
                <a:cs typeface="Cambria"/>
              </a:rPr>
              <a:t>итоговые</a:t>
            </a:r>
            <a:r>
              <a:rPr sz="2400" b="1" dirty="0">
                <a:solidFill>
                  <a:srgbClr val="FF0000"/>
                </a:solidFill>
                <a:latin typeface="Cambria"/>
                <a:cs typeface="Cambria"/>
              </a:rPr>
              <a:t> </a:t>
            </a:r>
            <a:r>
              <a:rPr sz="2400" b="1" spc="-4" dirty="0">
                <a:solidFill>
                  <a:srgbClr val="FF0000"/>
                </a:solidFill>
                <a:latin typeface="Cambria"/>
                <a:cs typeface="Cambria"/>
              </a:rPr>
              <a:t>отметки</a:t>
            </a:r>
            <a:r>
              <a:rPr sz="2400" b="1" spc="-11" dirty="0">
                <a:solidFill>
                  <a:srgbClr val="FF0000"/>
                </a:solidFill>
                <a:latin typeface="Cambria"/>
                <a:cs typeface="Cambria"/>
              </a:rPr>
              <a:t> </a:t>
            </a:r>
            <a:r>
              <a:rPr sz="2400" b="1" spc="-23" dirty="0">
                <a:solidFill>
                  <a:srgbClr val="FF0000"/>
                </a:solidFill>
                <a:latin typeface="Cambria"/>
                <a:cs typeface="Cambria"/>
              </a:rPr>
              <a:t>"отлично"</a:t>
            </a:r>
            <a:r>
              <a:rPr sz="2400" b="1" spc="-8" dirty="0">
                <a:solidFill>
                  <a:srgbClr val="FF0000"/>
                </a:solidFill>
                <a:latin typeface="Cambria"/>
                <a:cs typeface="Cambria"/>
              </a:rPr>
              <a:t> </a:t>
            </a:r>
            <a:r>
              <a:rPr sz="2400" b="1" spc="-4" dirty="0">
                <a:solidFill>
                  <a:srgbClr val="FF0000"/>
                </a:solidFill>
                <a:latin typeface="Cambria"/>
                <a:cs typeface="Cambria"/>
              </a:rPr>
              <a:t>по </a:t>
            </a:r>
            <a:r>
              <a:rPr sz="2400" b="1" spc="-386" dirty="0">
                <a:solidFill>
                  <a:srgbClr val="FF0000"/>
                </a:solidFill>
                <a:latin typeface="Cambria"/>
                <a:cs typeface="Cambria"/>
              </a:rPr>
              <a:t> </a:t>
            </a:r>
            <a:r>
              <a:rPr sz="2400" b="1" spc="-4" dirty="0">
                <a:solidFill>
                  <a:srgbClr val="FF0000"/>
                </a:solidFill>
                <a:latin typeface="Cambria"/>
                <a:cs typeface="Cambria"/>
              </a:rPr>
              <a:t>всем</a:t>
            </a:r>
            <a:r>
              <a:rPr sz="2400" b="1" spc="-11" dirty="0">
                <a:solidFill>
                  <a:srgbClr val="FF0000"/>
                </a:solidFill>
                <a:latin typeface="Cambria"/>
                <a:cs typeface="Cambria"/>
              </a:rPr>
              <a:t> </a:t>
            </a:r>
            <a:r>
              <a:rPr sz="2400" b="1" spc="-4" dirty="0">
                <a:solidFill>
                  <a:srgbClr val="FF0000"/>
                </a:solidFill>
                <a:latin typeface="Cambria"/>
                <a:cs typeface="Cambria"/>
              </a:rPr>
              <a:t>учебным</a:t>
            </a:r>
            <a:r>
              <a:rPr sz="2400" b="1" dirty="0">
                <a:solidFill>
                  <a:srgbClr val="FF0000"/>
                </a:solidFill>
                <a:latin typeface="Cambria"/>
                <a:cs typeface="Cambria"/>
              </a:rPr>
              <a:t> </a:t>
            </a:r>
            <a:r>
              <a:rPr sz="2400" b="1" spc="-4" dirty="0">
                <a:solidFill>
                  <a:srgbClr val="FF0000"/>
                </a:solidFill>
                <a:latin typeface="Cambria"/>
                <a:cs typeface="Cambria"/>
              </a:rPr>
              <a:t>предметам</a:t>
            </a:r>
            <a:r>
              <a:rPr sz="2400" b="1" spc="8" dirty="0">
                <a:solidFill>
                  <a:srgbClr val="FF0000"/>
                </a:solidFill>
                <a:latin typeface="Cambria"/>
                <a:cs typeface="Cambria"/>
              </a:rPr>
              <a:t> </a:t>
            </a:r>
            <a:r>
              <a:rPr sz="2400" b="1" spc="-8" dirty="0">
                <a:solidFill>
                  <a:srgbClr val="FF0000"/>
                </a:solidFill>
                <a:latin typeface="Cambria"/>
                <a:cs typeface="Cambria"/>
              </a:rPr>
              <a:t>учебного</a:t>
            </a:r>
            <a:r>
              <a:rPr sz="2400" b="1" dirty="0">
                <a:solidFill>
                  <a:srgbClr val="FF0000"/>
                </a:solidFill>
                <a:latin typeface="Cambria"/>
                <a:cs typeface="Cambria"/>
              </a:rPr>
              <a:t> </a:t>
            </a:r>
            <a:r>
              <a:rPr sz="2400" b="1" spc="-4" dirty="0">
                <a:solidFill>
                  <a:srgbClr val="FF0000"/>
                </a:solidFill>
                <a:latin typeface="Cambria"/>
                <a:cs typeface="Cambria"/>
              </a:rPr>
              <a:t>плана</a:t>
            </a:r>
            <a:r>
              <a:rPr sz="2400" b="1" spc="-4" dirty="0">
                <a:solidFill>
                  <a:srgbClr val="000713"/>
                </a:solidFill>
                <a:latin typeface="Cambria"/>
                <a:cs typeface="Cambria"/>
              </a:rPr>
              <a:t>, </a:t>
            </a:r>
            <a:r>
              <a:rPr sz="2400" b="1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400" b="1" spc="-4" dirty="0">
                <a:solidFill>
                  <a:srgbClr val="000713"/>
                </a:solidFill>
                <a:latin typeface="Cambria"/>
                <a:cs typeface="Cambria"/>
              </a:rPr>
              <a:t>изучавшимся на уровне </a:t>
            </a:r>
            <a:r>
              <a:rPr sz="2400" b="1" spc="-8" dirty="0">
                <a:solidFill>
                  <a:srgbClr val="000713"/>
                </a:solidFill>
                <a:latin typeface="Cambria"/>
                <a:cs typeface="Cambria"/>
              </a:rPr>
              <a:t>основного </a:t>
            </a:r>
            <a:r>
              <a:rPr sz="2400" b="1" spc="-11" dirty="0">
                <a:solidFill>
                  <a:srgbClr val="000713"/>
                </a:solidFill>
                <a:latin typeface="Cambria"/>
                <a:cs typeface="Cambria"/>
              </a:rPr>
              <a:t>общего </a:t>
            </a:r>
            <a:r>
              <a:rPr sz="2400" b="1" spc="-8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400" b="1" spc="-4" dirty="0">
                <a:solidFill>
                  <a:srgbClr val="000713"/>
                </a:solidFill>
                <a:latin typeface="Cambria"/>
                <a:cs typeface="Cambria"/>
              </a:rPr>
              <a:t>образования.</a:t>
            </a:r>
            <a:endParaRPr sz="2400" dirty="0">
              <a:latin typeface="Cambria"/>
              <a:cs typeface="Cambria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28321"/>
            <a:ext cx="6858000" cy="6439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object 2"/>
          <p:cNvSpPr txBox="1"/>
          <p:nvPr/>
        </p:nvSpPr>
        <p:spPr>
          <a:xfrm>
            <a:off x="142875" y="1123950"/>
            <a:ext cx="6572250" cy="3415198"/>
          </a:xfrm>
          <a:prstGeom prst="rect">
            <a:avLst/>
          </a:prstGeom>
        </p:spPr>
        <p:txBody>
          <a:bodyPr vert="horz" wrap="square" lIns="0" tIns="100489" rIns="0" bIns="0" rtlCol="0">
            <a:spAutoFit/>
          </a:bodyPr>
          <a:lstStyle/>
          <a:p>
            <a:pPr marL="139541">
              <a:spcBef>
                <a:spcPts val="791"/>
              </a:spcBef>
            </a:pPr>
            <a:r>
              <a:rPr sz="1600" b="1" u="heavy" spc="-19" dirty="0">
                <a:solidFill>
                  <a:srgbClr val="800000"/>
                </a:solidFill>
                <a:uFill>
                  <a:solidFill>
                    <a:srgbClr val="800000"/>
                  </a:solidFill>
                </a:uFill>
                <a:latin typeface="Georgia"/>
                <a:cs typeface="Georgia"/>
              </a:rPr>
              <a:t>fipi.ru</a:t>
            </a:r>
            <a:r>
              <a:rPr sz="1600" b="1" spc="-19" dirty="0">
                <a:solidFill>
                  <a:srgbClr val="800000"/>
                </a:solidFill>
                <a:latin typeface="Georgia"/>
                <a:cs typeface="Georgia"/>
              </a:rPr>
              <a:t> </a:t>
            </a:r>
            <a:r>
              <a:rPr sz="1600" b="1" spc="-26" dirty="0">
                <a:solidFill>
                  <a:srgbClr val="404040"/>
                </a:solidFill>
                <a:latin typeface="Georgia"/>
                <a:cs typeface="Georgia"/>
              </a:rPr>
              <a:t>- </a:t>
            </a:r>
            <a:r>
              <a:rPr sz="1600" b="1" spc="-4" dirty="0">
                <a:solidFill>
                  <a:srgbClr val="404040"/>
                </a:solidFill>
                <a:latin typeface="Georgia"/>
                <a:cs typeface="Georgia"/>
              </a:rPr>
              <a:t>Федеральный </a:t>
            </a:r>
            <a:r>
              <a:rPr sz="1600" b="1" spc="53" dirty="0">
                <a:solidFill>
                  <a:srgbClr val="404040"/>
                </a:solidFill>
                <a:latin typeface="Georgia"/>
                <a:cs typeface="Georgia"/>
              </a:rPr>
              <a:t>институт </a:t>
            </a:r>
            <a:r>
              <a:rPr sz="1600" b="1" spc="15" dirty="0">
                <a:solidFill>
                  <a:srgbClr val="404040"/>
                </a:solidFill>
                <a:latin typeface="Georgia"/>
                <a:cs typeface="Georgia"/>
              </a:rPr>
              <a:t>педагогических</a:t>
            </a:r>
            <a:r>
              <a:rPr sz="1600" b="1" spc="293" dirty="0">
                <a:solidFill>
                  <a:srgbClr val="404040"/>
                </a:solidFill>
                <a:latin typeface="Georgia"/>
                <a:cs typeface="Georgia"/>
              </a:rPr>
              <a:t> </a:t>
            </a:r>
            <a:r>
              <a:rPr sz="1600" b="1" spc="-8" dirty="0">
                <a:solidFill>
                  <a:srgbClr val="404040"/>
                </a:solidFill>
                <a:latin typeface="Georgia"/>
                <a:cs typeface="Georgia"/>
              </a:rPr>
              <a:t>измерений</a:t>
            </a:r>
            <a:endParaRPr sz="1600" dirty="0">
              <a:latin typeface="Georgia"/>
              <a:cs typeface="Georgia"/>
            </a:endParaRPr>
          </a:p>
          <a:p>
            <a:pPr algn="ctr">
              <a:spcBef>
                <a:spcPts val="724"/>
              </a:spcBef>
              <a:tabLst>
                <a:tab pos="4353878" algn="l"/>
              </a:tabLst>
            </a:pPr>
            <a:r>
              <a:rPr sz="1600" b="1" u="heavy" spc="-11" dirty="0">
                <a:solidFill>
                  <a:srgbClr val="800000"/>
                </a:solidFill>
                <a:uFill>
                  <a:solidFill>
                    <a:srgbClr val="800000"/>
                  </a:solidFill>
                </a:uFill>
                <a:latin typeface="Georgia"/>
                <a:cs typeface="Georgia"/>
              </a:rPr>
              <a:t>ege.edu.ru</a:t>
            </a:r>
            <a:r>
              <a:rPr sz="1600" b="1" spc="-11" dirty="0">
                <a:solidFill>
                  <a:srgbClr val="800000"/>
                </a:solidFill>
                <a:latin typeface="Georgia"/>
                <a:cs typeface="Georgia"/>
              </a:rPr>
              <a:t>  </a:t>
            </a:r>
            <a:r>
              <a:rPr sz="1600" b="1" spc="-26" dirty="0">
                <a:solidFill>
                  <a:srgbClr val="404040"/>
                </a:solidFill>
                <a:latin typeface="Georgia"/>
                <a:cs typeface="Georgia"/>
              </a:rPr>
              <a:t>-</a:t>
            </a:r>
            <a:r>
              <a:rPr sz="1600" b="1" spc="-49" dirty="0">
                <a:solidFill>
                  <a:srgbClr val="404040"/>
                </a:solidFill>
                <a:latin typeface="Georgia"/>
                <a:cs typeface="Georgia"/>
              </a:rPr>
              <a:t> </a:t>
            </a:r>
            <a:r>
              <a:rPr sz="1600" b="1" spc="-23" dirty="0">
                <a:solidFill>
                  <a:srgbClr val="404040"/>
                </a:solidFill>
                <a:latin typeface="Georgia"/>
                <a:cs typeface="Georgia"/>
              </a:rPr>
              <a:t>Официальный</a:t>
            </a:r>
            <a:r>
              <a:rPr sz="1600" b="1" spc="120" dirty="0">
                <a:solidFill>
                  <a:srgbClr val="404040"/>
                </a:solidFill>
                <a:latin typeface="Georgia"/>
                <a:cs typeface="Georgia"/>
              </a:rPr>
              <a:t> </a:t>
            </a:r>
            <a:r>
              <a:rPr sz="1600" b="1" spc="-11" dirty="0">
                <a:solidFill>
                  <a:srgbClr val="404040"/>
                </a:solidFill>
                <a:latin typeface="Georgia"/>
                <a:cs typeface="Georgia"/>
              </a:rPr>
              <a:t>информационный	портал</a:t>
            </a:r>
            <a:r>
              <a:rPr sz="1600" b="1" spc="105" dirty="0">
                <a:solidFill>
                  <a:srgbClr val="404040"/>
                </a:solidFill>
                <a:latin typeface="Georgia"/>
                <a:cs typeface="Georgia"/>
              </a:rPr>
              <a:t> </a:t>
            </a:r>
            <a:r>
              <a:rPr sz="1600" b="1" spc="4" dirty="0">
                <a:solidFill>
                  <a:srgbClr val="404040"/>
                </a:solidFill>
                <a:latin typeface="Georgia"/>
                <a:cs typeface="Georgia"/>
              </a:rPr>
              <a:t>ЕГЭ</a:t>
            </a:r>
            <a:endParaRPr sz="1600" dirty="0">
              <a:latin typeface="Georgia"/>
              <a:cs typeface="Georgia"/>
            </a:endParaRPr>
          </a:p>
          <a:p>
            <a:pPr marL="167164" marR="159544" algn="ctr">
              <a:spcBef>
                <a:spcPts val="810"/>
              </a:spcBef>
              <a:tabLst>
                <a:tab pos="5004435" algn="l"/>
              </a:tabLst>
            </a:pPr>
            <a:r>
              <a:rPr sz="1600" b="1" u="heavy" spc="-26" dirty="0">
                <a:solidFill>
                  <a:srgbClr val="800000"/>
                </a:solidFill>
                <a:uFill>
                  <a:solidFill>
                    <a:srgbClr val="800000"/>
                  </a:solidFill>
                </a:uFill>
                <a:latin typeface="Georgia"/>
                <a:cs typeface="Georgia"/>
              </a:rPr>
              <a:t>obrnadzor.gov.ru</a:t>
            </a:r>
            <a:r>
              <a:rPr sz="1600" b="1" spc="-26" dirty="0">
                <a:solidFill>
                  <a:srgbClr val="800000"/>
                </a:solidFill>
                <a:latin typeface="Georgia"/>
                <a:cs typeface="Georgia"/>
              </a:rPr>
              <a:t> </a:t>
            </a:r>
            <a:r>
              <a:rPr sz="1600" b="1" spc="-26" dirty="0">
                <a:solidFill>
                  <a:srgbClr val="404040"/>
                </a:solidFill>
                <a:latin typeface="Georgia"/>
                <a:cs typeface="Georgia"/>
              </a:rPr>
              <a:t>- </a:t>
            </a:r>
            <a:r>
              <a:rPr sz="1600" b="1" spc="-8" dirty="0">
                <a:solidFill>
                  <a:srgbClr val="404040"/>
                </a:solidFill>
                <a:latin typeface="Georgia"/>
                <a:cs typeface="Georgia"/>
              </a:rPr>
              <a:t>Федеральная </a:t>
            </a:r>
            <a:r>
              <a:rPr sz="1600" b="1" spc="-4" dirty="0">
                <a:solidFill>
                  <a:srgbClr val="404040"/>
                </a:solidFill>
                <a:latin typeface="Georgia"/>
                <a:cs typeface="Georgia"/>
              </a:rPr>
              <a:t>служба </a:t>
            </a:r>
            <a:r>
              <a:rPr sz="1600" b="1" spc="240" dirty="0">
                <a:solidFill>
                  <a:srgbClr val="404040"/>
                </a:solidFill>
                <a:latin typeface="Georgia"/>
                <a:cs typeface="Georgia"/>
              </a:rPr>
              <a:t> </a:t>
            </a:r>
            <a:r>
              <a:rPr sz="1600" b="1" spc="-15" dirty="0">
                <a:solidFill>
                  <a:srgbClr val="404040"/>
                </a:solidFill>
                <a:latin typeface="Georgia"/>
                <a:cs typeface="Georgia"/>
              </a:rPr>
              <a:t>по</a:t>
            </a:r>
            <a:r>
              <a:rPr sz="1600" b="1" spc="127" dirty="0">
                <a:solidFill>
                  <a:srgbClr val="404040"/>
                </a:solidFill>
                <a:latin typeface="Georgia"/>
                <a:cs typeface="Georgia"/>
              </a:rPr>
              <a:t> </a:t>
            </a:r>
            <a:r>
              <a:rPr sz="1600" b="1" spc="8" dirty="0">
                <a:solidFill>
                  <a:srgbClr val="404040"/>
                </a:solidFill>
                <a:latin typeface="Georgia"/>
                <a:cs typeface="Georgia"/>
              </a:rPr>
              <a:t>надзору	</a:t>
            </a:r>
            <a:r>
              <a:rPr sz="1600" b="1" spc="38" dirty="0">
                <a:solidFill>
                  <a:srgbClr val="404040"/>
                </a:solidFill>
                <a:latin typeface="Georgia"/>
                <a:cs typeface="Georgia"/>
              </a:rPr>
              <a:t>в </a:t>
            </a:r>
            <a:r>
              <a:rPr sz="1600" b="1" spc="4" dirty="0">
                <a:solidFill>
                  <a:srgbClr val="404040"/>
                </a:solidFill>
                <a:latin typeface="Georgia"/>
                <a:cs typeface="Georgia"/>
              </a:rPr>
              <a:t>сфере  </a:t>
            </a:r>
            <a:r>
              <a:rPr sz="1600" b="1" spc="-15" dirty="0">
                <a:solidFill>
                  <a:srgbClr val="404040"/>
                </a:solidFill>
                <a:latin typeface="Georgia"/>
                <a:cs typeface="Georgia"/>
              </a:rPr>
              <a:t>образования </a:t>
            </a:r>
            <a:r>
              <a:rPr sz="1600" b="1" spc="-26" dirty="0">
                <a:solidFill>
                  <a:srgbClr val="404040"/>
                </a:solidFill>
                <a:latin typeface="Georgia"/>
                <a:cs typeface="Georgia"/>
              </a:rPr>
              <a:t>и</a:t>
            </a:r>
            <a:r>
              <a:rPr sz="1600" b="1" spc="-94" dirty="0">
                <a:solidFill>
                  <a:srgbClr val="404040"/>
                </a:solidFill>
                <a:latin typeface="Georgia"/>
                <a:cs typeface="Georgia"/>
              </a:rPr>
              <a:t> </a:t>
            </a:r>
            <a:r>
              <a:rPr sz="1600" b="1" spc="4" dirty="0">
                <a:solidFill>
                  <a:srgbClr val="404040"/>
                </a:solidFill>
                <a:latin typeface="Georgia"/>
                <a:cs typeface="Georgia"/>
              </a:rPr>
              <a:t>науки</a:t>
            </a:r>
            <a:endParaRPr sz="1600" dirty="0">
              <a:latin typeface="Georgia"/>
              <a:cs typeface="Georgia"/>
            </a:endParaRPr>
          </a:p>
          <a:p>
            <a:pPr algn="ctr">
              <a:spcBef>
                <a:spcPts val="810"/>
              </a:spcBef>
            </a:pPr>
            <a:r>
              <a:rPr sz="1600" b="1" u="heavy" spc="-19" dirty="0">
                <a:solidFill>
                  <a:srgbClr val="800000"/>
                </a:solidFill>
                <a:uFill>
                  <a:solidFill>
                    <a:srgbClr val="800000"/>
                  </a:solidFill>
                </a:uFill>
                <a:latin typeface="Georgia"/>
                <a:cs typeface="Georgia"/>
                <a:hlinkClick r:id="rId3"/>
              </a:rPr>
              <a:t>www.rustest.ru</a:t>
            </a:r>
            <a:r>
              <a:rPr sz="1600" b="1" spc="-19" dirty="0">
                <a:solidFill>
                  <a:srgbClr val="800000"/>
                </a:solidFill>
                <a:latin typeface="Georgia"/>
                <a:cs typeface="Georgia"/>
                <a:hlinkClick r:id="rId3"/>
              </a:rPr>
              <a:t> </a:t>
            </a:r>
            <a:r>
              <a:rPr sz="1600" b="1" spc="-26" dirty="0">
                <a:solidFill>
                  <a:srgbClr val="404040"/>
                </a:solidFill>
                <a:latin typeface="Georgia"/>
                <a:cs typeface="Georgia"/>
              </a:rPr>
              <a:t>- </a:t>
            </a:r>
            <a:r>
              <a:rPr sz="1600" b="1" spc="-23" dirty="0">
                <a:solidFill>
                  <a:srgbClr val="404040"/>
                </a:solidFill>
                <a:latin typeface="Georgia"/>
                <a:cs typeface="Georgia"/>
              </a:rPr>
              <a:t>Официальный </a:t>
            </a:r>
            <a:r>
              <a:rPr sz="1600" b="1" spc="34" dirty="0">
                <a:solidFill>
                  <a:srgbClr val="404040"/>
                </a:solidFill>
                <a:latin typeface="Georgia"/>
                <a:cs typeface="Georgia"/>
              </a:rPr>
              <a:t>сайт </a:t>
            </a:r>
            <a:r>
              <a:rPr sz="1600" b="1" spc="-4" dirty="0">
                <a:solidFill>
                  <a:srgbClr val="404040"/>
                </a:solidFill>
                <a:latin typeface="Georgia"/>
                <a:cs typeface="Georgia"/>
              </a:rPr>
              <a:t>Федерального</a:t>
            </a:r>
            <a:r>
              <a:rPr sz="1600" b="1" spc="-41" dirty="0">
                <a:solidFill>
                  <a:srgbClr val="404040"/>
                </a:solidFill>
                <a:latin typeface="Georgia"/>
                <a:cs typeface="Georgia"/>
              </a:rPr>
              <a:t> </a:t>
            </a:r>
            <a:r>
              <a:rPr sz="1600" b="1" spc="15" dirty="0">
                <a:solidFill>
                  <a:srgbClr val="404040"/>
                </a:solidFill>
                <a:latin typeface="Georgia"/>
                <a:cs typeface="Georgia"/>
              </a:rPr>
              <a:t>центра</a:t>
            </a:r>
            <a:endParaRPr sz="1600" dirty="0">
              <a:latin typeface="Georgia"/>
              <a:cs typeface="Georgia"/>
            </a:endParaRPr>
          </a:p>
          <a:p>
            <a:pPr marL="476" algn="ctr"/>
            <a:r>
              <a:rPr lang="ru-RU" sz="1600" b="1" spc="15" dirty="0">
                <a:solidFill>
                  <a:srgbClr val="404040"/>
                </a:solidFill>
                <a:latin typeface="Georgia"/>
                <a:cs typeface="Georgia"/>
              </a:rPr>
              <a:t>Т</a:t>
            </a:r>
            <a:r>
              <a:rPr sz="1600" b="1" spc="15" dirty="0" err="1">
                <a:solidFill>
                  <a:srgbClr val="404040"/>
                </a:solidFill>
                <a:latin typeface="Georgia"/>
                <a:cs typeface="Georgia"/>
              </a:rPr>
              <a:t>естирования</a:t>
            </a:r>
            <a:endParaRPr sz="1600" dirty="0">
              <a:latin typeface="Georgia"/>
              <a:cs typeface="Georgia"/>
            </a:endParaRPr>
          </a:p>
          <a:p>
            <a:pPr algn="ctr">
              <a:spcBef>
                <a:spcPts val="544"/>
              </a:spcBef>
              <a:tabLst>
                <a:tab pos="4706303" algn="l"/>
              </a:tabLst>
            </a:pPr>
            <a:r>
              <a:rPr sz="1600" b="1" u="heavy" spc="-11" dirty="0">
                <a:solidFill>
                  <a:srgbClr val="800000"/>
                </a:solidFill>
                <a:uFill>
                  <a:solidFill>
                    <a:srgbClr val="800000"/>
                  </a:solidFill>
                </a:uFill>
                <a:latin typeface="Georgia"/>
                <a:cs typeface="Georgia"/>
              </a:rPr>
              <a:t>mon.gov.ru</a:t>
            </a:r>
            <a:r>
              <a:rPr sz="1600" b="1" spc="-11" dirty="0">
                <a:solidFill>
                  <a:srgbClr val="800000"/>
                </a:solidFill>
                <a:latin typeface="Georgia"/>
                <a:cs typeface="Georgia"/>
              </a:rPr>
              <a:t> </a:t>
            </a:r>
            <a:r>
              <a:rPr sz="1600" b="1" spc="-26" dirty="0">
                <a:solidFill>
                  <a:srgbClr val="404040"/>
                </a:solidFill>
                <a:latin typeface="Georgia"/>
                <a:cs typeface="Georgia"/>
              </a:rPr>
              <a:t>-  </a:t>
            </a:r>
            <a:r>
              <a:rPr sz="1600" b="1" spc="11" dirty="0">
                <a:solidFill>
                  <a:srgbClr val="404040"/>
                </a:solidFill>
                <a:latin typeface="Georgia"/>
                <a:cs typeface="Georgia"/>
              </a:rPr>
              <a:t>Министерство </a:t>
            </a:r>
            <a:r>
              <a:rPr sz="1600" b="1" spc="-15" dirty="0">
                <a:solidFill>
                  <a:srgbClr val="404040"/>
                </a:solidFill>
                <a:latin typeface="Georgia"/>
                <a:cs typeface="Georgia"/>
              </a:rPr>
              <a:t>образования</a:t>
            </a:r>
            <a:r>
              <a:rPr sz="1600" b="1" spc="210" dirty="0">
                <a:solidFill>
                  <a:srgbClr val="404040"/>
                </a:solidFill>
                <a:latin typeface="Georgia"/>
                <a:cs typeface="Georgia"/>
              </a:rPr>
              <a:t> </a:t>
            </a:r>
            <a:r>
              <a:rPr sz="1600" b="1" spc="-23" dirty="0">
                <a:solidFill>
                  <a:srgbClr val="404040"/>
                </a:solidFill>
                <a:latin typeface="Georgia"/>
                <a:cs typeface="Georgia"/>
              </a:rPr>
              <a:t>и</a:t>
            </a:r>
            <a:r>
              <a:rPr sz="1600" b="1" spc="131" dirty="0">
                <a:solidFill>
                  <a:srgbClr val="404040"/>
                </a:solidFill>
                <a:latin typeface="Georgia"/>
                <a:cs typeface="Georgia"/>
              </a:rPr>
              <a:t> </a:t>
            </a:r>
            <a:r>
              <a:rPr sz="1600" b="1" spc="4" dirty="0" err="1">
                <a:solidFill>
                  <a:srgbClr val="404040"/>
                </a:solidFill>
                <a:latin typeface="Georgia"/>
                <a:cs typeface="Georgia"/>
              </a:rPr>
              <a:t>науки</a:t>
            </a:r>
            <a:r>
              <a:rPr lang="ru-RU" sz="1600" b="1" spc="4" dirty="0">
                <a:solidFill>
                  <a:srgbClr val="404040"/>
                </a:solidFill>
                <a:latin typeface="Georgia"/>
                <a:cs typeface="Georgia"/>
              </a:rPr>
              <a:t> </a:t>
            </a:r>
            <a:r>
              <a:rPr sz="1600" b="1" dirty="0" err="1">
                <a:solidFill>
                  <a:srgbClr val="404040"/>
                </a:solidFill>
                <a:latin typeface="Georgia"/>
                <a:cs typeface="Georgia"/>
              </a:rPr>
              <a:t>Российской</a:t>
            </a:r>
            <a:endParaRPr sz="1600" dirty="0">
              <a:latin typeface="Georgia"/>
              <a:cs typeface="Georgia"/>
            </a:endParaRPr>
          </a:p>
          <a:p>
            <a:pPr marL="476" algn="ctr"/>
            <a:r>
              <a:rPr sz="1600" b="1" dirty="0" err="1">
                <a:solidFill>
                  <a:srgbClr val="404040"/>
                </a:solidFill>
                <a:latin typeface="Georgia"/>
                <a:cs typeface="Georgia"/>
              </a:rPr>
              <a:t>Федерации</a:t>
            </a:r>
            <a:endParaRPr sz="1600" dirty="0">
              <a:latin typeface="Georgia"/>
              <a:cs typeface="Georgia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276600" y="260578"/>
            <a:ext cx="2853214" cy="379431"/>
          </a:xfrm>
          <a:prstGeom prst="rect">
            <a:avLst/>
          </a:prstGeom>
        </p:spPr>
        <p:txBody>
          <a:bodyPr vert="horz" wrap="square" lIns="0" tIns="10001" rIns="0" bIns="0" rtlCol="0">
            <a:spAutoFit/>
          </a:bodyPr>
          <a:lstStyle/>
          <a:p>
            <a:pPr marL="9525">
              <a:spcBef>
                <a:spcPts val="79"/>
              </a:spcBef>
            </a:pPr>
            <a:r>
              <a:rPr sz="2400" b="0" spc="-600" dirty="0"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i="1" spc="-75" dirty="0">
                <a:solidFill>
                  <a:schemeClr val="bg1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САЙТЫ </a:t>
            </a:r>
            <a:r>
              <a:rPr sz="2400" i="1" dirty="0">
                <a:solidFill>
                  <a:schemeClr val="bg1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В</a:t>
            </a:r>
            <a:r>
              <a:rPr sz="2400" i="1" spc="-323" dirty="0">
                <a:solidFill>
                  <a:schemeClr val="bg1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i="1" spc="-60" dirty="0">
                <a:solidFill>
                  <a:schemeClr val="bg1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ПОМОЩЬ</a:t>
            </a:r>
            <a:endParaRPr sz="2400" dirty="0">
              <a:solidFill>
                <a:schemeClr val="bg1"/>
              </a:solidFill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ижний колонтитул 1">
            <a:extLst>
              <a:ext uri="{FF2B5EF4-FFF2-40B4-BE49-F238E27FC236}">
                <a16:creationId xmlns:a16="http://schemas.microsoft.com/office/drawing/2014/main" id="{348F987B-A2C0-4ED1-BF18-8595370EB8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123" name="Номер слайда 2">
            <a:extLst>
              <a:ext uri="{FF2B5EF4-FFF2-40B4-BE49-F238E27FC236}">
                <a16:creationId xmlns:a16="http://schemas.microsoft.com/office/drawing/2014/main" id="{6FC19030-5DA2-46CE-A891-0C3AAD7FCE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703320" y="3587593"/>
            <a:ext cx="1183005" cy="16158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2"/>
                </a:solidFill>
                <a:latin typeface="Calibri" panose="020F0502020204030204" pitchFamily="34" charset="0"/>
              </a:defRPr>
            </a:lvl1pPr>
            <a:lvl2pPr marL="557213" indent="-214313">
              <a:spcBef>
                <a:spcPct val="20000"/>
              </a:spcBef>
              <a:buChar char="–"/>
              <a:defRPr sz="2100">
                <a:solidFill>
                  <a:schemeClr val="tx2"/>
                </a:solidFill>
                <a:latin typeface="Calibri" panose="020F0502020204030204" pitchFamily="34" charset="0"/>
              </a:defRPr>
            </a:lvl2pPr>
            <a:lvl3pPr marL="857250" indent="-171450">
              <a:spcBef>
                <a:spcPct val="20000"/>
              </a:spcBef>
              <a:buChar char="•"/>
              <a:defRPr sz="1800">
                <a:solidFill>
                  <a:schemeClr val="tx2"/>
                </a:solidFill>
                <a:latin typeface="Calibri" panose="020F0502020204030204" pitchFamily="34" charset="0"/>
              </a:defRPr>
            </a:lvl3pPr>
            <a:lvl4pPr marL="1200150" indent="-171450">
              <a:spcBef>
                <a:spcPct val="20000"/>
              </a:spcBef>
              <a:buChar char="–"/>
              <a:defRPr sz="1500">
                <a:solidFill>
                  <a:schemeClr val="tx2"/>
                </a:solidFill>
                <a:latin typeface="Calibri" panose="020F0502020204030204" pitchFamily="34" charset="0"/>
              </a:defRPr>
            </a:lvl4pPr>
            <a:lvl5pPr marL="1543050" indent="-171450">
              <a:spcBef>
                <a:spcPct val="20000"/>
              </a:spcBef>
              <a:buChar char="»"/>
              <a:defRPr sz="1500">
                <a:solidFill>
                  <a:schemeClr val="tx2"/>
                </a:solidFill>
                <a:latin typeface="Calibri" panose="020F0502020204030204" pitchFamily="34" charset="0"/>
              </a:defRPr>
            </a:lvl5pPr>
            <a:lvl6pPr marL="1885950" indent="-1714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500">
                <a:solidFill>
                  <a:schemeClr val="tx2"/>
                </a:solidFill>
                <a:latin typeface="Calibri" panose="020F0502020204030204" pitchFamily="34" charset="0"/>
              </a:defRPr>
            </a:lvl6pPr>
            <a:lvl7pPr marL="2228850" indent="-1714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500">
                <a:solidFill>
                  <a:schemeClr val="tx2"/>
                </a:solidFill>
                <a:latin typeface="Calibri" panose="020F0502020204030204" pitchFamily="34" charset="0"/>
              </a:defRPr>
            </a:lvl7pPr>
            <a:lvl8pPr marL="2571750" indent="-1714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500">
                <a:solidFill>
                  <a:schemeClr val="tx2"/>
                </a:solidFill>
                <a:latin typeface="Calibri" panose="020F0502020204030204" pitchFamily="34" charset="0"/>
              </a:defRPr>
            </a:lvl8pPr>
            <a:lvl9pPr marL="2914650" indent="-1714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500">
                <a:solidFill>
                  <a:schemeClr val="tx2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B30D561C-15C1-4B00-BD7E-7010CFF0C60B}" type="slidenum">
              <a:rPr lang="ru-RU" altLang="ru-RU" sz="1050">
                <a:solidFill>
                  <a:srgbClr val="898989"/>
                </a:solidFill>
                <a:cs typeface="Arial" panose="020B0604020202020204" pitchFamily="34" charset="0"/>
              </a:rPr>
              <a:pPr>
                <a:spcBef>
                  <a:spcPct val="0"/>
                </a:spcBef>
                <a:buFontTx/>
                <a:buNone/>
              </a:pPr>
              <a:t>29</a:t>
            </a:fld>
            <a:endParaRPr lang="ru-RU" altLang="ru-RU" sz="1050">
              <a:solidFill>
                <a:srgbClr val="898989"/>
              </a:solidFill>
              <a:cs typeface="Arial" panose="020B0604020202020204" pitchFamily="34" charset="0"/>
            </a:endParaRPr>
          </a:p>
        </p:txBody>
      </p:sp>
      <p:pic>
        <p:nvPicPr>
          <p:cNvPr id="5124" name="Picture 2" descr="http://85.sochi-schools.ru/wp-content/uploads/2016/03/GIA.jpg">
            <a:extLst>
              <a:ext uri="{FF2B5EF4-FFF2-40B4-BE49-F238E27FC236}">
                <a16:creationId xmlns:a16="http://schemas.microsoft.com/office/drawing/2014/main" id="{A19BAC17-9DBD-4156-8F0B-688EE8C9F5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13438" y="195486"/>
            <a:ext cx="7776864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5" name="Прямоугольник 4">
            <a:extLst>
              <a:ext uri="{FF2B5EF4-FFF2-40B4-BE49-F238E27FC236}">
                <a16:creationId xmlns:a16="http://schemas.microsoft.com/office/drawing/2014/main" id="{2909EFA9-23E1-47A3-BDDF-B21D3E122D3C}"/>
              </a:ext>
            </a:extLst>
          </p:cNvPr>
          <p:cNvSpPr>
            <a:spLocks noChangeArrowheads="1"/>
          </p:cNvSpPr>
          <p:nvPr/>
        </p:nvSpPr>
        <p:spPr bwMode="auto">
          <a:xfrm>
            <a:off x="890587" y="465535"/>
            <a:ext cx="5292329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2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2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2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2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2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2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2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2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2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ru-RU" altLang="ru-RU" sz="2400" b="1" dirty="0">
                <a:solidFill>
                  <a:srgbClr val="240AE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Проведение государственной итоговой аттестации 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ru-RU" altLang="ru-RU" sz="2400" b="1" dirty="0">
                <a:solidFill>
                  <a:srgbClr val="240AE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выпускников 9 классов в 2026 году</a:t>
            </a:r>
            <a:endParaRPr lang="ru-RU" altLang="ru-RU" sz="2400" dirty="0">
              <a:solidFill>
                <a:srgbClr val="240AE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30984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43" y="133350"/>
            <a:ext cx="6858000" cy="6323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object 2"/>
          <p:cNvSpPr txBox="1"/>
          <p:nvPr/>
        </p:nvSpPr>
        <p:spPr>
          <a:xfrm>
            <a:off x="457200" y="243150"/>
            <a:ext cx="6024086" cy="522579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1222058" algn="ctr">
              <a:lnSpc>
                <a:spcPts val="1980"/>
              </a:lnSpc>
              <a:spcBef>
                <a:spcPts val="75"/>
              </a:spcBef>
            </a:pPr>
            <a:r>
              <a:rPr u="heavy" spc="-45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b="1" spc="-79" dirty="0">
                <a:solidFill>
                  <a:schemeClr val="bg1"/>
                </a:solidFill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ПОЛУЧЕНИЕ </a:t>
            </a:r>
            <a:r>
              <a:rPr lang="ru-RU" b="1" spc="-79" dirty="0">
                <a:solidFill>
                  <a:schemeClr val="bg1"/>
                </a:solidFill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b="1" spc="-127" dirty="0">
                <a:solidFill>
                  <a:schemeClr val="bg1"/>
                </a:solidFill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АТТЕСТАТА </a:t>
            </a:r>
            <a:r>
              <a:rPr lang="ru-RU" b="1" spc="-127" dirty="0">
                <a:solidFill>
                  <a:schemeClr val="bg1"/>
                </a:solidFill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b="1" dirty="0">
                <a:solidFill>
                  <a:schemeClr val="bg1"/>
                </a:solidFill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О</a:t>
            </a:r>
            <a:r>
              <a:rPr lang="ru-RU" b="1" dirty="0">
                <a:solidFill>
                  <a:schemeClr val="bg1"/>
                </a:solidFill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b="1" spc="-266" dirty="0">
                <a:solidFill>
                  <a:schemeClr val="bg1"/>
                </a:solidFill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lang="ru-RU" b="1" spc="-68" dirty="0">
                <a:solidFill>
                  <a:schemeClr val="bg1"/>
                </a:solidFill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ОСНОВНО</a:t>
            </a:r>
            <a:r>
              <a:rPr b="1" spc="-68" dirty="0">
                <a:solidFill>
                  <a:schemeClr val="bg1"/>
                </a:solidFill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М</a:t>
            </a:r>
            <a:endParaRPr dirty="0">
              <a:solidFill>
                <a:schemeClr val="bg1"/>
              </a:solidFill>
              <a:latin typeface="Times New Roman"/>
              <a:cs typeface="Times New Roman"/>
            </a:endParaRPr>
          </a:p>
          <a:p>
            <a:pPr marL="1221581" algn="ctr">
              <a:lnSpc>
                <a:spcPts val="1980"/>
              </a:lnSpc>
            </a:pPr>
            <a:r>
              <a:rPr spc="-450" dirty="0">
                <a:solidFill>
                  <a:schemeClr val="bg1"/>
                </a:solidFill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b="1" spc="-60" dirty="0">
                <a:solidFill>
                  <a:schemeClr val="bg1"/>
                </a:solidFill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ОБЩЕМ</a:t>
            </a:r>
            <a:r>
              <a:rPr b="1" spc="-184" dirty="0">
                <a:solidFill>
                  <a:schemeClr val="bg1"/>
                </a:solidFill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lang="ru-RU" b="1" spc="-184" dirty="0">
                <a:solidFill>
                  <a:schemeClr val="bg1"/>
                </a:solidFill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b="1" spc="-101" dirty="0">
                <a:solidFill>
                  <a:schemeClr val="bg1"/>
                </a:solidFill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ОБРАЗОВАНИИ:</a:t>
            </a:r>
            <a:endParaRPr dirty="0">
              <a:solidFill>
                <a:schemeClr val="bg1"/>
              </a:solidFill>
              <a:latin typeface="Times New Roman"/>
              <a:cs typeface="Times New Roman"/>
            </a:endParaRPr>
          </a:p>
        </p:txBody>
      </p:sp>
      <p:sp>
        <p:nvSpPr>
          <p:cNvPr id="7" name="object 5"/>
          <p:cNvSpPr txBox="1"/>
          <p:nvPr/>
        </p:nvSpPr>
        <p:spPr>
          <a:xfrm>
            <a:off x="457200" y="1037240"/>
            <a:ext cx="6261211" cy="3887603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marR="3810">
              <a:spcBef>
                <a:spcPts val="75"/>
              </a:spcBef>
            </a:pPr>
            <a:r>
              <a:rPr lang="ru-RU" sz="2800" b="1" spc="-38" dirty="0">
                <a:solidFill>
                  <a:srgbClr val="000713"/>
                </a:solidFill>
                <a:latin typeface="Cambria"/>
                <a:cs typeface="Cambria"/>
              </a:rPr>
              <a:t>У</a:t>
            </a:r>
            <a:r>
              <a:rPr lang="ru-RU" sz="2800" b="1" dirty="0">
                <a:solidFill>
                  <a:srgbClr val="000713"/>
                </a:solidFill>
                <a:latin typeface="Cambria"/>
                <a:cs typeface="Cambria"/>
              </a:rPr>
              <a:t>сл</a:t>
            </a:r>
            <a:r>
              <a:rPr lang="ru-RU" sz="2800" b="1" spc="4" dirty="0">
                <a:solidFill>
                  <a:srgbClr val="000713"/>
                </a:solidFill>
                <a:latin typeface="Cambria"/>
                <a:cs typeface="Cambria"/>
              </a:rPr>
              <a:t>о</a:t>
            </a:r>
            <a:r>
              <a:rPr lang="ru-RU" sz="2800" b="1" dirty="0">
                <a:solidFill>
                  <a:srgbClr val="000713"/>
                </a:solidFill>
                <a:latin typeface="Cambria"/>
                <a:cs typeface="Cambria"/>
              </a:rPr>
              <a:t>вие </a:t>
            </a:r>
            <a:r>
              <a:rPr lang="ru-RU" sz="2800" b="1" spc="-4" dirty="0">
                <a:solidFill>
                  <a:srgbClr val="000713"/>
                </a:solidFill>
                <a:latin typeface="Cambria"/>
                <a:cs typeface="Cambria"/>
              </a:rPr>
              <a:t>получ</a:t>
            </a:r>
            <a:r>
              <a:rPr lang="ru-RU" sz="2800" b="1" spc="-8" dirty="0">
                <a:solidFill>
                  <a:srgbClr val="000713"/>
                </a:solidFill>
                <a:latin typeface="Cambria"/>
                <a:cs typeface="Cambria"/>
              </a:rPr>
              <a:t>е</a:t>
            </a:r>
            <a:r>
              <a:rPr lang="ru-RU" sz="2800" b="1" spc="-4" dirty="0">
                <a:solidFill>
                  <a:srgbClr val="000713"/>
                </a:solidFill>
                <a:latin typeface="Cambria"/>
                <a:cs typeface="Cambria"/>
              </a:rPr>
              <a:t>ния   ат</a:t>
            </a:r>
            <a:r>
              <a:rPr lang="ru-RU" sz="2800" b="1" spc="-41" dirty="0">
                <a:solidFill>
                  <a:srgbClr val="000713"/>
                </a:solidFill>
                <a:latin typeface="Cambria"/>
                <a:cs typeface="Cambria"/>
              </a:rPr>
              <a:t>т</a:t>
            </a:r>
            <a:r>
              <a:rPr lang="ru-RU" sz="2800" b="1" dirty="0">
                <a:solidFill>
                  <a:srgbClr val="000713"/>
                </a:solidFill>
                <a:latin typeface="Cambria"/>
                <a:cs typeface="Cambria"/>
              </a:rPr>
              <a:t>еста</a:t>
            </a:r>
            <a:r>
              <a:rPr lang="ru-RU" sz="2800" b="1" spc="4" dirty="0">
                <a:solidFill>
                  <a:srgbClr val="000713"/>
                </a:solidFill>
                <a:latin typeface="Cambria"/>
                <a:cs typeface="Cambria"/>
              </a:rPr>
              <a:t>т</a:t>
            </a:r>
            <a:r>
              <a:rPr lang="ru-RU" sz="2800" b="1" dirty="0">
                <a:solidFill>
                  <a:srgbClr val="000713"/>
                </a:solidFill>
                <a:latin typeface="Cambria"/>
                <a:cs typeface="Cambria"/>
              </a:rPr>
              <a:t>а об </a:t>
            </a:r>
            <a:r>
              <a:rPr lang="ru-RU" sz="2800" b="1" spc="-4" dirty="0">
                <a:solidFill>
                  <a:srgbClr val="000713"/>
                </a:solidFill>
                <a:latin typeface="Cambria"/>
                <a:cs typeface="Cambria"/>
              </a:rPr>
              <a:t>основном общем образовани</a:t>
            </a:r>
            <a:r>
              <a:rPr lang="ru-RU" sz="2800" b="1" dirty="0">
                <a:solidFill>
                  <a:srgbClr val="000713"/>
                </a:solidFill>
                <a:latin typeface="Cambria"/>
                <a:cs typeface="Cambria"/>
              </a:rPr>
              <a:t>и </a:t>
            </a:r>
            <a:r>
              <a:rPr lang="ru-RU" sz="2800" b="1" spc="-4" dirty="0">
                <a:solidFill>
                  <a:srgbClr val="000713"/>
                </a:solidFill>
                <a:latin typeface="Cambria"/>
                <a:cs typeface="Cambria"/>
              </a:rPr>
              <a:t>обу</a:t>
            </a:r>
            <a:r>
              <a:rPr lang="ru-RU" sz="2800" b="1" spc="-11" dirty="0">
                <a:solidFill>
                  <a:srgbClr val="000713"/>
                </a:solidFill>
                <a:latin typeface="Cambria"/>
                <a:cs typeface="Cambria"/>
              </a:rPr>
              <a:t>ч</a:t>
            </a:r>
            <a:r>
              <a:rPr lang="ru-RU" sz="2800" b="1" spc="-4" dirty="0">
                <a:solidFill>
                  <a:srgbClr val="000713"/>
                </a:solidFill>
                <a:latin typeface="Cambria"/>
                <a:cs typeface="Cambria"/>
              </a:rPr>
              <a:t>а</a:t>
            </a:r>
            <a:r>
              <a:rPr lang="ru-RU" sz="2800" b="1" spc="4" dirty="0">
                <a:solidFill>
                  <a:srgbClr val="000713"/>
                </a:solidFill>
                <a:latin typeface="Cambria"/>
                <a:cs typeface="Cambria"/>
              </a:rPr>
              <a:t>ю</a:t>
            </a:r>
            <a:r>
              <a:rPr lang="ru-RU" sz="2800" b="1" spc="-4" dirty="0">
                <a:solidFill>
                  <a:srgbClr val="000713"/>
                </a:solidFill>
                <a:latin typeface="Cambria"/>
                <a:cs typeface="Cambria"/>
              </a:rPr>
              <a:t>щи</a:t>
            </a:r>
            <a:r>
              <a:rPr lang="ru-RU" sz="2800" b="1" spc="4" dirty="0">
                <a:solidFill>
                  <a:srgbClr val="000713"/>
                </a:solidFill>
                <a:latin typeface="Cambria"/>
                <a:cs typeface="Cambria"/>
              </a:rPr>
              <a:t>м</a:t>
            </a:r>
            <a:r>
              <a:rPr lang="ru-RU" sz="2800" b="1" spc="-4" dirty="0">
                <a:solidFill>
                  <a:srgbClr val="000713"/>
                </a:solidFill>
                <a:latin typeface="Cambria"/>
                <a:cs typeface="Cambria"/>
              </a:rPr>
              <a:t>ис</a:t>
            </a:r>
            <a:r>
              <a:rPr lang="ru-RU" sz="2800" b="1" dirty="0">
                <a:solidFill>
                  <a:srgbClr val="000713"/>
                </a:solidFill>
                <a:latin typeface="Cambria"/>
                <a:cs typeface="Cambria"/>
              </a:rPr>
              <a:t>я – </a:t>
            </a:r>
            <a:r>
              <a:rPr lang="ru-RU" sz="2800" b="1" spc="-38" dirty="0">
                <a:solidFill>
                  <a:srgbClr val="000713"/>
                </a:solidFill>
                <a:latin typeface="Cambria"/>
                <a:cs typeface="Cambria"/>
              </a:rPr>
              <a:t>у</a:t>
            </a:r>
            <a:r>
              <a:rPr lang="ru-RU" sz="2800" b="1" dirty="0">
                <a:solidFill>
                  <a:srgbClr val="000713"/>
                </a:solidFill>
                <a:latin typeface="Cambria"/>
                <a:cs typeface="Cambria"/>
              </a:rPr>
              <a:t>спешное </a:t>
            </a:r>
            <a:r>
              <a:rPr sz="2800" b="1" spc="-11" dirty="0" err="1">
                <a:solidFill>
                  <a:srgbClr val="000713"/>
                </a:solidFill>
                <a:latin typeface="Cambria"/>
                <a:cs typeface="Cambria"/>
              </a:rPr>
              <a:t>прохождение</a:t>
            </a:r>
            <a:r>
              <a:rPr sz="2800" b="1" spc="-11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800" b="1" spc="-4" dirty="0">
                <a:solidFill>
                  <a:srgbClr val="000713"/>
                </a:solidFill>
                <a:latin typeface="Cambria"/>
                <a:cs typeface="Cambria"/>
              </a:rPr>
              <a:t>ГИА </a:t>
            </a:r>
            <a:r>
              <a:rPr sz="2800" b="1" dirty="0">
                <a:solidFill>
                  <a:srgbClr val="FF0000"/>
                </a:solidFill>
                <a:latin typeface="Cambria"/>
                <a:cs typeface="Cambria"/>
              </a:rPr>
              <a:t>по </a:t>
            </a:r>
            <a:r>
              <a:rPr sz="2800" b="1" spc="-4" dirty="0">
                <a:solidFill>
                  <a:srgbClr val="FF0000"/>
                </a:solidFill>
                <a:latin typeface="Cambria"/>
                <a:cs typeface="Cambria"/>
              </a:rPr>
              <a:t>четырем учебным предметам</a:t>
            </a:r>
            <a:r>
              <a:rPr sz="2800" b="1" spc="-4" dirty="0">
                <a:solidFill>
                  <a:srgbClr val="000713"/>
                </a:solidFill>
                <a:latin typeface="Cambria"/>
                <a:cs typeface="Cambria"/>
              </a:rPr>
              <a:t>: </a:t>
            </a:r>
            <a:r>
              <a:rPr sz="2800" b="1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800" b="1" spc="-4" dirty="0">
                <a:solidFill>
                  <a:srgbClr val="000713"/>
                </a:solidFill>
                <a:latin typeface="Cambria"/>
                <a:cs typeface="Cambria"/>
              </a:rPr>
              <a:t>по</a:t>
            </a:r>
            <a:r>
              <a:rPr sz="2800" b="1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800" b="1" spc="-8" dirty="0">
                <a:solidFill>
                  <a:srgbClr val="000713"/>
                </a:solidFill>
                <a:latin typeface="Cambria"/>
                <a:cs typeface="Cambria"/>
              </a:rPr>
              <a:t>обязательным</a:t>
            </a:r>
            <a:r>
              <a:rPr sz="2800" b="1" spc="-4" dirty="0">
                <a:solidFill>
                  <a:srgbClr val="000713"/>
                </a:solidFill>
                <a:latin typeface="Cambria"/>
                <a:cs typeface="Cambria"/>
              </a:rPr>
              <a:t> учебным</a:t>
            </a:r>
            <a:r>
              <a:rPr sz="2800" b="1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800" b="1" spc="-4" dirty="0">
                <a:solidFill>
                  <a:srgbClr val="000713"/>
                </a:solidFill>
                <a:latin typeface="Cambria"/>
                <a:cs typeface="Cambria"/>
              </a:rPr>
              <a:t>предметам</a:t>
            </a:r>
            <a:r>
              <a:rPr sz="2800" b="1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800" b="1" spc="-19" dirty="0">
                <a:solidFill>
                  <a:srgbClr val="000713"/>
                </a:solidFill>
                <a:latin typeface="Cambria"/>
                <a:cs typeface="Cambria"/>
              </a:rPr>
              <a:t>(русскому </a:t>
            </a:r>
            <a:r>
              <a:rPr sz="2800" b="1" spc="-15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800" b="1" dirty="0" err="1">
                <a:solidFill>
                  <a:srgbClr val="000713"/>
                </a:solidFill>
                <a:latin typeface="Cambria"/>
                <a:cs typeface="Cambria"/>
              </a:rPr>
              <a:t>языку</a:t>
            </a:r>
            <a:r>
              <a:rPr sz="2800" b="1" spc="4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800" b="1" dirty="0">
                <a:solidFill>
                  <a:srgbClr val="000713"/>
                </a:solidFill>
                <a:latin typeface="Cambria"/>
                <a:cs typeface="Cambria"/>
              </a:rPr>
              <a:t>и</a:t>
            </a:r>
            <a:r>
              <a:rPr lang="ru-RU" sz="2800" b="1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lang="ru-RU" sz="2800" b="1" spc="-8" dirty="0">
                <a:solidFill>
                  <a:srgbClr val="000713"/>
                </a:solidFill>
                <a:latin typeface="Cambria"/>
                <a:cs typeface="Cambria"/>
              </a:rPr>
              <a:t>математике</a:t>
            </a:r>
            <a:r>
              <a:rPr sz="2800" b="1" spc="-8" dirty="0">
                <a:solidFill>
                  <a:srgbClr val="000713"/>
                </a:solidFill>
                <a:latin typeface="Cambria"/>
                <a:cs typeface="Cambria"/>
              </a:rPr>
              <a:t>),</a:t>
            </a:r>
            <a:r>
              <a:rPr sz="2800" b="1" spc="-4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800" b="1" dirty="0">
                <a:solidFill>
                  <a:srgbClr val="000713"/>
                </a:solidFill>
                <a:latin typeface="Cambria"/>
                <a:cs typeface="Cambria"/>
              </a:rPr>
              <a:t>а</a:t>
            </a:r>
            <a:r>
              <a:rPr sz="2800" b="1" spc="4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800" b="1" spc="-8" dirty="0">
                <a:solidFill>
                  <a:srgbClr val="000713"/>
                </a:solidFill>
                <a:latin typeface="Cambria"/>
                <a:cs typeface="Cambria"/>
              </a:rPr>
              <a:t>также</a:t>
            </a:r>
            <a:r>
              <a:rPr sz="2800" b="1" spc="-4" dirty="0">
                <a:solidFill>
                  <a:srgbClr val="000713"/>
                </a:solidFill>
                <a:latin typeface="Cambria"/>
                <a:cs typeface="Cambria"/>
              </a:rPr>
              <a:t> по</a:t>
            </a:r>
            <a:r>
              <a:rPr sz="2800" b="1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800" b="1" spc="-4" dirty="0">
                <a:solidFill>
                  <a:srgbClr val="000713"/>
                </a:solidFill>
                <a:latin typeface="Cambria"/>
                <a:cs typeface="Cambria"/>
              </a:rPr>
              <a:t>двум</a:t>
            </a:r>
            <a:r>
              <a:rPr sz="2800" b="1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800" b="1" spc="-4" dirty="0">
                <a:solidFill>
                  <a:srgbClr val="000713"/>
                </a:solidFill>
                <a:latin typeface="Cambria"/>
                <a:cs typeface="Cambria"/>
              </a:rPr>
              <a:t>учебным </a:t>
            </a:r>
            <a:r>
              <a:rPr sz="2800" b="1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800" b="1" spc="-4" dirty="0">
                <a:solidFill>
                  <a:srgbClr val="000713"/>
                </a:solidFill>
                <a:latin typeface="Cambria"/>
                <a:cs typeface="Cambria"/>
              </a:rPr>
              <a:t>предметам</a:t>
            </a:r>
            <a:r>
              <a:rPr sz="2800" b="1" spc="-15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800" b="1" spc="-4" dirty="0" err="1">
                <a:solidFill>
                  <a:srgbClr val="000713"/>
                </a:solidFill>
                <a:latin typeface="Cambria"/>
                <a:cs typeface="Cambria"/>
              </a:rPr>
              <a:t>по</a:t>
            </a:r>
            <a:r>
              <a:rPr sz="2800" b="1" spc="-11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800" b="1" spc="-8" dirty="0" err="1">
                <a:solidFill>
                  <a:srgbClr val="000713"/>
                </a:solidFill>
                <a:latin typeface="Cambria"/>
                <a:cs typeface="Cambria"/>
              </a:rPr>
              <a:t>выбору</a:t>
            </a:r>
            <a:r>
              <a:rPr sz="2800" b="1" spc="4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800" b="1" spc="-8" dirty="0">
                <a:solidFill>
                  <a:srgbClr val="000713"/>
                </a:solidFill>
                <a:latin typeface="Cambria"/>
                <a:cs typeface="Cambria"/>
              </a:rPr>
              <a:t>обучающегося.</a:t>
            </a:r>
            <a:endParaRPr sz="2800" dirty="0">
              <a:latin typeface="Cambria"/>
              <a:cs typeface="Cambria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8889" y="121947"/>
            <a:ext cx="6858000" cy="6439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object 2"/>
          <p:cNvSpPr txBox="1"/>
          <p:nvPr/>
        </p:nvSpPr>
        <p:spPr>
          <a:xfrm>
            <a:off x="256861" y="971550"/>
            <a:ext cx="6286500" cy="2908008"/>
          </a:xfrm>
          <a:prstGeom prst="rect">
            <a:avLst/>
          </a:prstGeom>
        </p:spPr>
        <p:txBody>
          <a:bodyPr vert="horz" wrap="square" lIns="0" tIns="167164" rIns="0" bIns="0" rtlCol="0">
            <a:spAutoFit/>
          </a:bodyPr>
          <a:lstStyle/>
          <a:p>
            <a:pPr marL="9525">
              <a:spcBef>
                <a:spcPts val="1316"/>
              </a:spcBef>
            </a:pPr>
            <a:r>
              <a:rPr sz="2800" b="1" spc="-56" dirty="0">
                <a:latin typeface="Georgia"/>
                <a:cs typeface="Georgia"/>
              </a:rPr>
              <a:t>Цель: </a:t>
            </a:r>
            <a:r>
              <a:rPr sz="2800" spc="113" dirty="0">
                <a:latin typeface="Georgia"/>
                <a:cs typeface="Georgia"/>
              </a:rPr>
              <a:t>допуск </a:t>
            </a:r>
            <a:r>
              <a:rPr sz="2800" spc="158" dirty="0">
                <a:latin typeface="Georgia"/>
                <a:cs typeface="Georgia"/>
              </a:rPr>
              <a:t>к</a:t>
            </a:r>
            <a:r>
              <a:rPr sz="2800" spc="-23" dirty="0">
                <a:latin typeface="Georgia"/>
                <a:cs typeface="Georgia"/>
              </a:rPr>
              <a:t> </a:t>
            </a:r>
            <a:r>
              <a:rPr sz="2800" spc="-19" dirty="0">
                <a:latin typeface="Georgia"/>
                <a:cs typeface="Georgia"/>
              </a:rPr>
              <a:t>ГИА</a:t>
            </a:r>
            <a:endParaRPr sz="2800" dirty="0">
              <a:latin typeface="Georgia"/>
              <a:cs typeface="Georgia"/>
            </a:endParaRPr>
          </a:p>
          <a:p>
            <a:pPr marL="9525">
              <a:spcBef>
                <a:spcPts val="1241"/>
              </a:spcBef>
            </a:pPr>
            <a:r>
              <a:rPr sz="2800" b="1" spc="19" dirty="0" err="1">
                <a:latin typeface="Georgia"/>
                <a:cs typeface="Georgia"/>
              </a:rPr>
              <a:t>Результат</a:t>
            </a:r>
            <a:r>
              <a:rPr sz="2800" b="1" spc="19" dirty="0">
                <a:latin typeface="Georgia"/>
                <a:cs typeface="Georgia"/>
              </a:rPr>
              <a:t>: </a:t>
            </a:r>
            <a:r>
              <a:rPr sz="2800" spc="94" dirty="0">
                <a:latin typeface="Georgia"/>
                <a:cs typeface="Georgia"/>
              </a:rPr>
              <a:t>зачет </a:t>
            </a:r>
            <a:r>
              <a:rPr sz="2800" dirty="0" err="1">
                <a:latin typeface="Georgia"/>
                <a:cs typeface="Georgia"/>
              </a:rPr>
              <a:t>или</a:t>
            </a:r>
            <a:r>
              <a:rPr sz="2800" spc="416" dirty="0">
                <a:latin typeface="Georgia"/>
                <a:cs typeface="Georgia"/>
              </a:rPr>
              <a:t> </a:t>
            </a:r>
            <a:r>
              <a:rPr sz="2800" spc="90" dirty="0" err="1">
                <a:latin typeface="Georgia"/>
                <a:cs typeface="Georgia"/>
              </a:rPr>
              <a:t>незачет</a:t>
            </a:r>
            <a:endParaRPr sz="2800" dirty="0">
              <a:latin typeface="Georgia"/>
              <a:cs typeface="Georgia"/>
            </a:endParaRPr>
          </a:p>
          <a:p>
            <a:pPr marL="9525" marR="493871">
              <a:spcBef>
                <a:spcPts val="4"/>
              </a:spcBef>
            </a:pPr>
            <a:r>
              <a:rPr sz="2800" b="1" spc="60" dirty="0">
                <a:latin typeface="Georgia"/>
                <a:cs typeface="Georgia"/>
              </a:rPr>
              <a:t>Дата </a:t>
            </a:r>
            <a:r>
              <a:rPr sz="2800" b="1" dirty="0">
                <a:latin typeface="Georgia"/>
                <a:cs typeface="Georgia"/>
              </a:rPr>
              <a:t>проведения: </a:t>
            </a:r>
            <a:r>
              <a:rPr lang="ru-RU" sz="2800" b="1" spc="161" dirty="0">
                <a:solidFill>
                  <a:srgbClr val="FF0000"/>
                </a:solidFill>
                <a:latin typeface="Georgia"/>
                <a:cs typeface="Georgia"/>
              </a:rPr>
              <a:t>11 февраля </a:t>
            </a:r>
            <a:r>
              <a:rPr sz="2800" b="1" spc="161" dirty="0">
                <a:solidFill>
                  <a:srgbClr val="FF0000"/>
                </a:solidFill>
                <a:latin typeface="Georgia"/>
                <a:cs typeface="Georgia"/>
              </a:rPr>
              <a:t>20</a:t>
            </a:r>
            <a:r>
              <a:rPr lang="ru-RU" sz="2800" b="1" spc="161" dirty="0">
                <a:solidFill>
                  <a:srgbClr val="FF0000"/>
                </a:solidFill>
                <a:latin typeface="Georgia"/>
                <a:cs typeface="Georgia"/>
              </a:rPr>
              <a:t>26 г0да</a:t>
            </a:r>
          </a:p>
          <a:p>
            <a:pPr marL="9525" marR="493871">
              <a:spcBef>
                <a:spcPts val="4"/>
              </a:spcBef>
            </a:pPr>
            <a:r>
              <a:rPr lang="ru-RU" sz="2800" b="1" spc="161" dirty="0">
                <a:solidFill>
                  <a:srgbClr val="FF0000"/>
                </a:solidFill>
                <a:latin typeface="Georgia"/>
                <a:cs typeface="Georgia"/>
              </a:rPr>
              <a:t> </a:t>
            </a:r>
            <a:r>
              <a:rPr lang="ru-RU" sz="2800" b="1" spc="-19" dirty="0">
                <a:latin typeface="Georgia"/>
                <a:cs typeface="Georgia"/>
              </a:rPr>
              <a:t>Дополнительные сроки: </a:t>
            </a:r>
            <a:r>
              <a:rPr lang="ru-RU" sz="2800" b="1" spc="-19" dirty="0">
                <a:solidFill>
                  <a:srgbClr val="FF0000"/>
                </a:solidFill>
                <a:latin typeface="Georgia"/>
                <a:cs typeface="Georgia"/>
              </a:rPr>
              <a:t>11</a:t>
            </a:r>
            <a:r>
              <a:rPr lang="ru-RU" sz="2800" b="1" spc="-19" dirty="0">
                <a:latin typeface="Georgia"/>
                <a:cs typeface="Georgia"/>
              </a:rPr>
              <a:t> </a:t>
            </a:r>
            <a:r>
              <a:rPr lang="ru-RU" sz="2800" b="1" spc="-19" dirty="0">
                <a:solidFill>
                  <a:srgbClr val="FF0000"/>
                </a:solidFill>
                <a:latin typeface="Georgia"/>
                <a:cs typeface="Georgia"/>
              </a:rPr>
              <a:t>марта и 20 апреля 2026 года</a:t>
            </a:r>
            <a:endParaRPr sz="2800" dirty="0">
              <a:latin typeface="Georgia"/>
              <a:cs typeface="Georgia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664748" y="243144"/>
            <a:ext cx="5200649" cy="401552"/>
          </a:xfrm>
          <a:prstGeom prst="rect">
            <a:avLst/>
          </a:prstGeom>
        </p:spPr>
        <p:txBody>
          <a:bodyPr vert="horz" wrap="square" lIns="0" tIns="9049" rIns="0" bIns="0" rtlCol="0">
            <a:spAutoFit/>
          </a:bodyPr>
          <a:lstStyle/>
          <a:p>
            <a:pPr marL="9525">
              <a:spcBef>
                <a:spcPts val="71"/>
              </a:spcBef>
            </a:pPr>
            <a:r>
              <a:rPr sz="2550" b="0" spc="-754" dirty="0">
                <a:solidFill>
                  <a:schemeClr val="bg1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550" spc="-83" dirty="0">
                <a:solidFill>
                  <a:schemeClr val="bg1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ИТОГОВОЕ</a:t>
            </a:r>
            <a:r>
              <a:rPr sz="2550" spc="-210" dirty="0">
                <a:solidFill>
                  <a:schemeClr val="bg1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550" spc="-79" dirty="0">
                <a:solidFill>
                  <a:schemeClr val="bg1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С</a:t>
            </a:r>
            <a:r>
              <a:rPr lang="ru-RU" sz="2550" spc="-79" dirty="0">
                <a:solidFill>
                  <a:schemeClr val="bg1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ОБЕСЕДОВА</a:t>
            </a:r>
            <a:r>
              <a:rPr sz="2550" spc="-79" dirty="0">
                <a:solidFill>
                  <a:schemeClr val="bg1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НИЕ:</a:t>
            </a:r>
            <a:endParaRPr sz="2550" dirty="0">
              <a:solidFill>
                <a:schemeClr val="bg1"/>
              </a:solidFill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7" y="120188"/>
            <a:ext cx="6858000" cy="6439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object 2"/>
          <p:cNvSpPr txBox="1"/>
          <p:nvPr/>
        </p:nvSpPr>
        <p:spPr>
          <a:xfrm>
            <a:off x="381000" y="885331"/>
            <a:ext cx="6312947" cy="4046781"/>
          </a:xfrm>
          <a:prstGeom prst="rect">
            <a:avLst/>
          </a:prstGeom>
        </p:spPr>
        <p:txBody>
          <a:bodyPr vert="horz" wrap="square" lIns="0" tIns="167164" rIns="0" bIns="0" rtlCol="0">
            <a:spAutoFit/>
          </a:bodyPr>
          <a:lstStyle/>
          <a:p>
            <a:r>
              <a:rPr lang="ru-RU" altLang="ru-RU" sz="16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Итоговое собеседование по русскому языку  направлено на проверку навыков спонтанной речи – </a:t>
            </a:r>
            <a:r>
              <a:rPr lang="ru-RU" alt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подготовку участнику будет даваться 1-2 минуты</a:t>
            </a: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 </a:t>
            </a:r>
            <a:b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	Модель собеседования включает следующие типы заданий: </a:t>
            </a:r>
            <a:b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1) чтение текста вслух; </a:t>
            </a:r>
            <a:br>
              <a:rPr lang="ru-RU" alt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2) пересказ текста с привлечением дополнительной информации(включение цитаты); </a:t>
            </a:r>
            <a:br>
              <a:rPr lang="ru-RU" alt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3) монологическое высказывание по одной из выбранных тем; </a:t>
            </a:r>
            <a:br>
              <a:rPr lang="ru-RU" alt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4) диалог с экзаменатором-собеседником. </a:t>
            </a:r>
            <a:b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	Все тексты для чтения, которые будут предложены участникам собеседования, - это тексты о выдающихся людях России.</a:t>
            </a:r>
            <a:endParaRPr lang="ru-RU" altLang="ru-RU" dirty="0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649954" y="241385"/>
            <a:ext cx="5200649" cy="401552"/>
          </a:xfrm>
          <a:prstGeom prst="rect">
            <a:avLst/>
          </a:prstGeom>
        </p:spPr>
        <p:txBody>
          <a:bodyPr vert="horz" wrap="square" lIns="0" tIns="9049" rIns="0" bIns="0" rtlCol="0">
            <a:spAutoFit/>
          </a:bodyPr>
          <a:lstStyle/>
          <a:p>
            <a:pPr marL="9525">
              <a:spcBef>
                <a:spcPts val="71"/>
              </a:spcBef>
            </a:pPr>
            <a:r>
              <a:rPr sz="2550" b="0" spc="-754" dirty="0">
                <a:solidFill>
                  <a:schemeClr val="bg1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550" spc="-83" dirty="0">
                <a:solidFill>
                  <a:schemeClr val="bg1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ИТОГОВОЕ</a:t>
            </a:r>
            <a:r>
              <a:rPr sz="2550" spc="-210" dirty="0">
                <a:solidFill>
                  <a:schemeClr val="bg1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550" spc="-79" dirty="0">
                <a:solidFill>
                  <a:schemeClr val="bg1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С</a:t>
            </a:r>
            <a:r>
              <a:rPr lang="ru-RU" sz="2550" spc="-79" dirty="0">
                <a:solidFill>
                  <a:schemeClr val="bg1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ОБЕСЕДОВА</a:t>
            </a:r>
            <a:r>
              <a:rPr sz="2550" spc="-79" dirty="0">
                <a:solidFill>
                  <a:schemeClr val="bg1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НИЕ:</a:t>
            </a:r>
            <a:endParaRPr sz="2550" dirty="0">
              <a:solidFill>
                <a:schemeClr val="bg1"/>
              </a:solidFill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4710269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5604"/>
            <a:ext cx="6858000" cy="6439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object 2"/>
          <p:cNvSpPr txBox="1"/>
          <p:nvPr/>
        </p:nvSpPr>
        <p:spPr>
          <a:xfrm>
            <a:off x="171450" y="923751"/>
            <a:ext cx="6515100" cy="3554339"/>
          </a:xfrm>
          <a:prstGeom prst="rect">
            <a:avLst/>
          </a:prstGeom>
        </p:spPr>
        <p:txBody>
          <a:bodyPr vert="horz" wrap="square" lIns="0" tIns="167164" rIns="0" bIns="0" rtlCol="0">
            <a:spAutoFit/>
          </a:bodyPr>
          <a:lstStyle/>
          <a:p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выполнение работы каждому участнику будет отводиться около 15 минут. В процессе проведения собеседования будет вестись аудиозапись. </a:t>
            </a:r>
            <a:b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Оценка выполнения заданий работы будет осуществляться экспертом непосредственно в процессе ответа по специально разработанным критериям с учетом соблюдения норм современного русского литературного языка.</a:t>
            </a:r>
          </a:p>
          <a:p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Планируется, что итоговое собеседование выпускники 9 классов будут проходить </a:t>
            </a:r>
            <a:r>
              <a:rPr lang="ru-RU" altLang="ru-RU" sz="2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alt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своих школах</a:t>
            </a:r>
            <a:r>
              <a:rPr lang="ru-RU" alt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Оцениваться оно будет по системе </a:t>
            </a:r>
            <a:r>
              <a:rPr lang="ru-RU" altLang="ru-RU" sz="20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«зачет»/«незачет».</a:t>
            </a: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657351" y="279805"/>
            <a:ext cx="5200649" cy="401552"/>
          </a:xfrm>
          <a:prstGeom prst="rect">
            <a:avLst/>
          </a:prstGeom>
        </p:spPr>
        <p:txBody>
          <a:bodyPr vert="horz" wrap="square" lIns="0" tIns="9049" rIns="0" bIns="0" rtlCol="0">
            <a:spAutoFit/>
          </a:bodyPr>
          <a:lstStyle/>
          <a:p>
            <a:pPr marL="9525">
              <a:spcBef>
                <a:spcPts val="71"/>
              </a:spcBef>
            </a:pPr>
            <a:r>
              <a:rPr sz="2550" b="0" spc="-754" dirty="0">
                <a:solidFill>
                  <a:schemeClr val="bg1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550" spc="-83" dirty="0">
                <a:solidFill>
                  <a:schemeClr val="bg1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ИТОГОВОЕ</a:t>
            </a:r>
            <a:r>
              <a:rPr sz="2550" spc="-210" dirty="0">
                <a:solidFill>
                  <a:schemeClr val="bg1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550" spc="-79" dirty="0">
                <a:solidFill>
                  <a:schemeClr val="bg1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С</a:t>
            </a:r>
            <a:r>
              <a:rPr lang="ru-RU" sz="2550" spc="-79" dirty="0">
                <a:solidFill>
                  <a:schemeClr val="bg1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ОБЕСЕДОВА</a:t>
            </a:r>
            <a:r>
              <a:rPr sz="2550" spc="-79" dirty="0">
                <a:solidFill>
                  <a:schemeClr val="bg1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НИЕ:</a:t>
            </a:r>
            <a:endParaRPr sz="2550" dirty="0">
              <a:solidFill>
                <a:schemeClr val="bg1"/>
              </a:solidFill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42445964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64" y="112639"/>
            <a:ext cx="6858000" cy="6439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object 2"/>
          <p:cNvSpPr txBox="1"/>
          <p:nvPr/>
        </p:nvSpPr>
        <p:spPr>
          <a:xfrm>
            <a:off x="304572" y="990403"/>
            <a:ext cx="6151244" cy="1228381"/>
          </a:xfrm>
          <a:prstGeom prst="rect">
            <a:avLst/>
          </a:prstGeom>
        </p:spPr>
        <p:txBody>
          <a:bodyPr vert="horz" wrap="square" lIns="0" tIns="55721" rIns="0" bIns="0" rtlCol="0">
            <a:spAutoFit/>
          </a:bodyPr>
          <a:lstStyle/>
          <a:p>
            <a:pPr marL="106680" marR="104775" algn="ctr">
              <a:spcBef>
                <a:spcPts val="450"/>
              </a:spcBef>
            </a:pPr>
            <a:r>
              <a:rPr sz="2400" spc="4" dirty="0">
                <a:latin typeface="Georgia"/>
                <a:cs typeface="Georgia"/>
              </a:rPr>
              <a:t>Для </a:t>
            </a:r>
            <a:r>
              <a:rPr sz="2400" spc="131" dirty="0">
                <a:latin typeface="Georgia"/>
                <a:cs typeface="Georgia"/>
              </a:rPr>
              <a:t>участия </a:t>
            </a:r>
            <a:r>
              <a:rPr sz="2400" spc="221" dirty="0">
                <a:latin typeface="Georgia"/>
                <a:cs typeface="Georgia"/>
              </a:rPr>
              <a:t>в </a:t>
            </a:r>
            <a:r>
              <a:rPr lang="ru-RU" sz="2400" spc="127" dirty="0">
                <a:latin typeface="Georgia"/>
                <a:cs typeface="Georgia"/>
              </a:rPr>
              <a:t>О</a:t>
            </a:r>
            <a:r>
              <a:rPr sz="2400" spc="127" dirty="0">
                <a:latin typeface="Georgia"/>
                <a:cs typeface="Georgia"/>
              </a:rPr>
              <a:t>ГЭ </a:t>
            </a:r>
            <a:r>
              <a:rPr sz="2400" spc="113" dirty="0">
                <a:latin typeface="Georgia"/>
                <a:cs typeface="Georgia"/>
              </a:rPr>
              <a:t>обучающемуся  </a:t>
            </a:r>
            <a:r>
              <a:rPr sz="2400" spc="86" dirty="0" err="1">
                <a:latin typeface="Georgia"/>
                <a:cs typeface="Georgia"/>
              </a:rPr>
              <a:t>необходимо</a:t>
            </a:r>
            <a:r>
              <a:rPr sz="2400" spc="191" dirty="0">
                <a:latin typeface="Georgia"/>
                <a:cs typeface="Georgia"/>
              </a:rPr>
              <a:t> </a:t>
            </a:r>
            <a:r>
              <a:rPr lang="ru-RU" sz="2400" spc="191" dirty="0">
                <a:latin typeface="Georgia"/>
                <a:cs typeface="Georgia"/>
              </a:rPr>
              <a:t>подать заявление в</a:t>
            </a:r>
            <a:endParaRPr sz="2400" dirty="0">
              <a:latin typeface="Georgia"/>
              <a:cs typeface="Georgia"/>
            </a:endParaRPr>
          </a:p>
          <a:p>
            <a:pPr algn="ctr">
              <a:spcBef>
                <a:spcPts val="450"/>
              </a:spcBef>
            </a:pPr>
            <a:r>
              <a:rPr sz="2400" b="1" spc="-26" dirty="0">
                <a:latin typeface="Georgia"/>
                <a:cs typeface="Georgia"/>
              </a:rPr>
              <a:t>СРОК </a:t>
            </a:r>
            <a:r>
              <a:rPr sz="2400" b="1" spc="26" dirty="0">
                <a:latin typeface="Georgia"/>
                <a:cs typeface="Georgia"/>
              </a:rPr>
              <a:t>ДО </a:t>
            </a:r>
            <a:r>
              <a:rPr sz="2400" b="1" spc="458" dirty="0">
                <a:solidFill>
                  <a:srgbClr val="C00000"/>
                </a:solidFill>
                <a:latin typeface="Georgia"/>
                <a:cs typeface="Georgia"/>
              </a:rPr>
              <a:t>1</a:t>
            </a:r>
            <a:r>
              <a:rPr sz="2400" b="1" spc="458" dirty="0">
                <a:latin typeface="Georgia"/>
                <a:cs typeface="Georgia"/>
              </a:rPr>
              <a:t> </a:t>
            </a:r>
            <a:r>
              <a:rPr lang="ru-RU" sz="2400" b="1" spc="-101" dirty="0">
                <a:latin typeface="Georgia"/>
                <a:cs typeface="Georgia"/>
              </a:rPr>
              <a:t>МАРТА</a:t>
            </a:r>
            <a:r>
              <a:rPr sz="2400" b="1" spc="-101" dirty="0">
                <a:latin typeface="Georgia"/>
                <a:cs typeface="Georgia"/>
              </a:rPr>
              <a:t> </a:t>
            </a:r>
            <a:r>
              <a:rPr sz="2400" b="1" spc="-15" dirty="0">
                <a:solidFill>
                  <a:srgbClr val="C00000"/>
                </a:solidFill>
                <a:latin typeface="Georgia"/>
                <a:cs typeface="Georgia"/>
              </a:rPr>
              <a:t>202</a:t>
            </a:r>
            <a:r>
              <a:rPr lang="ru-RU" sz="2400" b="1" spc="-15" dirty="0">
                <a:solidFill>
                  <a:srgbClr val="C00000"/>
                </a:solidFill>
                <a:latin typeface="Georgia"/>
                <a:cs typeface="Georgia"/>
              </a:rPr>
              <a:t>6</a:t>
            </a:r>
            <a:r>
              <a:rPr sz="2400" b="1" spc="146" dirty="0">
                <a:latin typeface="Georgia"/>
                <a:cs typeface="Georgia"/>
              </a:rPr>
              <a:t> </a:t>
            </a:r>
            <a:r>
              <a:rPr sz="2400" b="1" spc="-11" dirty="0">
                <a:latin typeface="Georgia"/>
                <a:cs typeface="Georgia"/>
              </a:rPr>
              <a:t>ГОДА</a:t>
            </a:r>
            <a:r>
              <a:rPr lang="ru-RU" sz="2400" b="1" spc="-11" dirty="0">
                <a:latin typeface="Georgia"/>
                <a:cs typeface="Georgia"/>
              </a:rPr>
              <a:t> </a:t>
            </a:r>
            <a:endParaRPr sz="2400" dirty="0">
              <a:latin typeface="Georgia"/>
              <a:cs typeface="Georgia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831918" y="216288"/>
            <a:ext cx="4972050" cy="517930"/>
          </a:xfrm>
          <a:prstGeom prst="rect">
            <a:avLst/>
          </a:prstGeom>
        </p:spPr>
        <p:txBody>
          <a:bodyPr vert="horz" wrap="square" lIns="0" tIns="10001" rIns="0" bIns="0" rtlCol="0">
            <a:spAutoFit/>
          </a:bodyPr>
          <a:lstStyle/>
          <a:p>
            <a:pPr marL="9525">
              <a:spcBef>
                <a:spcPts val="79"/>
              </a:spcBef>
            </a:pPr>
            <a:r>
              <a:rPr sz="3300" spc="-109" dirty="0">
                <a:solidFill>
                  <a:schemeClr val="bg1"/>
                </a:solidFill>
                <a:latin typeface="Times New Roman"/>
                <a:cs typeface="Times New Roman"/>
              </a:rPr>
              <a:t>РЕГИСТРАЦИЯ </a:t>
            </a:r>
            <a:r>
              <a:rPr sz="3300" spc="-38" dirty="0">
                <a:solidFill>
                  <a:schemeClr val="bg1"/>
                </a:solidFill>
                <a:latin typeface="Times New Roman"/>
                <a:cs typeface="Times New Roman"/>
              </a:rPr>
              <a:t>НА</a:t>
            </a:r>
            <a:r>
              <a:rPr sz="3300" spc="-259" dirty="0">
                <a:solidFill>
                  <a:schemeClr val="bg1"/>
                </a:solidFill>
                <a:latin typeface="Times New Roman"/>
                <a:cs typeface="Times New Roman"/>
              </a:rPr>
              <a:t> </a:t>
            </a:r>
            <a:r>
              <a:rPr lang="ru-RU" sz="3300" spc="-75" dirty="0">
                <a:solidFill>
                  <a:schemeClr val="bg1"/>
                </a:solidFill>
                <a:latin typeface="Times New Roman"/>
                <a:cs typeface="Times New Roman"/>
              </a:rPr>
              <a:t>О</a:t>
            </a:r>
            <a:r>
              <a:rPr sz="3300" spc="-75" dirty="0">
                <a:solidFill>
                  <a:schemeClr val="bg1"/>
                </a:solidFill>
                <a:latin typeface="Times New Roman"/>
                <a:cs typeface="Times New Roman"/>
              </a:rPr>
              <a:t>ГЭ</a:t>
            </a:r>
            <a:endParaRPr sz="3300" dirty="0">
              <a:solidFill>
                <a:schemeClr val="bg1"/>
              </a:solidFill>
              <a:latin typeface="Times New Roman"/>
              <a:cs typeface="Times New Roman"/>
            </a:endParaRPr>
          </a:p>
        </p:txBody>
      </p:sp>
      <p:sp>
        <p:nvSpPr>
          <p:cNvPr id="36" name="object 5"/>
          <p:cNvSpPr/>
          <p:nvPr/>
        </p:nvSpPr>
        <p:spPr>
          <a:xfrm>
            <a:off x="104906" y="2379318"/>
            <a:ext cx="3366135" cy="143103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37" name="object 6"/>
          <p:cNvSpPr/>
          <p:nvPr/>
        </p:nvSpPr>
        <p:spPr>
          <a:xfrm>
            <a:off x="130054" y="2514192"/>
            <a:ext cx="3038093" cy="1092708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38" name="object 7"/>
          <p:cNvSpPr/>
          <p:nvPr/>
        </p:nvSpPr>
        <p:spPr>
          <a:xfrm>
            <a:off x="149107" y="2590608"/>
            <a:ext cx="3294365" cy="1361027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39" name="object 8"/>
          <p:cNvSpPr/>
          <p:nvPr/>
        </p:nvSpPr>
        <p:spPr>
          <a:xfrm>
            <a:off x="145466" y="2580084"/>
            <a:ext cx="3294698" cy="1361123"/>
          </a:xfrm>
          <a:custGeom>
            <a:avLst/>
            <a:gdLst/>
            <a:ahLst/>
            <a:cxnLst/>
            <a:rect l="l" t="t" r="r" b="b"/>
            <a:pathLst>
              <a:path w="4392930" h="1814829">
                <a:moveTo>
                  <a:pt x="0" y="302514"/>
                </a:moveTo>
                <a:lnTo>
                  <a:pt x="3958" y="253430"/>
                </a:lnTo>
                <a:lnTo>
                  <a:pt x="15418" y="206873"/>
                </a:lnTo>
                <a:lnTo>
                  <a:pt x="33758" y="163465"/>
                </a:lnTo>
                <a:lnTo>
                  <a:pt x="58354" y="123828"/>
                </a:lnTo>
                <a:lnTo>
                  <a:pt x="88584" y="88582"/>
                </a:lnTo>
                <a:lnTo>
                  <a:pt x="123826" y="58350"/>
                </a:lnTo>
                <a:lnTo>
                  <a:pt x="163456" y="33755"/>
                </a:lnTo>
                <a:lnTo>
                  <a:pt x="206852" y="15416"/>
                </a:lnTo>
                <a:lnTo>
                  <a:pt x="253391" y="3957"/>
                </a:lnTo>
                <a:lnTo>
                  <a:pt x="302451" y="0"/>
                </a:lnTo>
                <a:lnTo>
                  <a:pt x="4090099" y="0"/>
                </a:lnTo>
                <a:lnTo>
                  <a:pt x="4139148" y="3957"/>
                </a:lnTo>
                <a:lnTo>
                  <a:pt x="4185677" y="15416"/>
                </a:lnTo>
                <a:lnTo>
                  <a:pt x="4229064" y="33755"/>
                </a:lnTo>
                <a:lnTo>
                  <a:pt x="4268686" y="58350"/>
                </a:lnTo>
                <a:lnTo>
                  <a:pt x="4303920" y="88582"/>
                </a:lnTo>
                <a:lnTo>
                  <a:pt x="4334143" y="123828"/>
                </a:lnTo>
                <a:lnTo>
                  <a:pt x="4358735" y="163465"/>
                </a:lnTo>
                <a:lnTo>
                  <a:pt x="4377071" y="206873"/>
                </a:lnTo>
                <a:lnTo>
                  <a:pt x="4388529" y="253430"/>
                </a:lnTo>
                <a:lnTo>
                  <a:pt x="4392486" y="302514"/>
                </a:lnTo>
                <a:lnTo>
                  <a:pt x="4392486" y="1512189"/>
                </a:lnTo>
                <a:lnTo>
                  <a:pt x="4388529" y="1561241"/>
                </a:lnTo>
                <a:lnTo>
                  <a:pt x="4377071" y="1607780"/>
                </a:lnTo>
                <a:lnTo>
                  <a:pt x="4358735" y="1651181"/>
                </a:lnTo>
                <a:lnTo>
                  <a:pt x="4334143" y="1690820"/>
                </a:lnTo>
                <a:lnTo>
                  <a:pt x="4303920" y="1726072"/>
                </a:lnTo>
                <a:lnTo>
                  <a:pt x="4268686" y="1756315"/>
                </a:lnTo>
                <a:lnTo>
                  <a:pt x="4229064" y="1780923"/>
                </a:lnTo>
                <a:lnTo>
                  <a:pt x="4185677" y="1799274"/>
                </a:lnTo>
                <a:lnTo>
                  <a:pt x="4139148" y="1810741"/>
                </a:lnTo>
                <a:lnTo>
                  <a:pt x="4090099" y="1814703"/>
                </a:lnTo>
                <a:lnTo>
                  <a:pt x="302451" y="1814703"/>
                </a:lnTo>
                <a:lnTo>
                  <a:pt x="253391" y="1810741"/>
                </a:lnTo>
                <a:lnTo>
                  <a:pt x="206852" y="1799274"/>
                </a:lnTo>
                <a:lnTo>
                  <a:pt x="163456" y="1780923"/>
                </a:lnTo>
                <a:lnTo>
                  <a:pt x="123826" y="1756315"/>
                </a:lnTo>
                <a:lnTo>
                  <a:pt x="88584" y="1726072"/>
                </a:lnTo>
                <a:lnTo>
                  <a:pt x="58354" y="1690820"/>
                </a:lnTo>
                <a:lnTo>
                  <a:pt x="33758" y="1651181"/>
                </a:lnTo>
                <a:lnTo>
                  <a:pt x="15418" y="1607780"/>
                </a:lnTo>
                <a:lnTo>
                  <a:pt x="3958" y="1561241"/>
                </a:lnTo>
                <a:lnTo>
                  <a:pt x="0" y="1512189"/>
                </a:lnTo>
                <a:lnTo>
                  <a:pt x="0" y="302514"/>
                </a:lnTo>
                <a:close/>
              </a:path>
            </a:pathLst>
          </a:custGeom>
          <a:ln w="9525">
            <a:solidFill>
              <a:srgbClr val="214856"/>
            </a:solidFill>
          </a:ln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40" name="object 9"/>
          <p:cNvSpPr txBox="1"/>
          <p:nvPr/>
        </p:nvSpPr>
        <p:spPr>
          <a:xfrm>
            <a:off x="149108" y="2575782"/>
            <a:ext cx="3356477" cy="1117614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854869">
              <a:spcBef>
                <a:spcPts val="75"/>
              </a:spcBef>
            </a:pPr>
            <a:r>
              <a:rPr u="heavy" spc="-450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b="1" u="heavy" spc="-139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Arial"/>
                <a:cs typeface="Arial"/>
              </a:rPr>
              <a:t>Участник</a:t>
            </a:r>
            <a:r>
              <a:rPr b="1" u="heavy" spc="-113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Arial"/>
                <a:cs typeface="Arial"/>
              </a:rPr>
              <a:t> </a:t>
            </a:r>
            <a:r>
              <a:rPr b="1" u="heavy" spc="-199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Arial"/>
                <a:cs typeface="Arial"/>
              </a:rPr>
              <a:t>ГИА</a:t>
            </a:r>
            <a:endParaRPr dirty="0">
              <a:latin typeface="Arial"/>
              <a:cs typeface="Arial"/>
            </a:endParaRPr>
          </a:p>
          <a:p>
            <a:pPr marL="9525">
              <a:spcBef>
                <a:spcPts val="23"/>
              </a:spcBef>
            </a:pPr>
            <a:r>
              <a:rPr lang="ru-RU" b="1" i="1" spc="-131" dirty="0">
                <a:latin typeface="Trebuchet MS"/>
                <a:cs typeface="Trebuchet MS"/>
              </a:rPr>
              <a:t>- </a:t>
            </a:r>
            <a:r>
              <a:rPr b="1" i="1" spc="-94" dirty="0" err="1">
                <a:latin typeface="Trebuchet MS"/>
                <a:cs typeface="Trebuchet MS"/>
              </a:rPr>
              <a:t>сведения</a:t>
            </a:r>
            <a:r>
              <a:rPr b="1" i="1" spc="-94" dirty="0">
                <a:latin typeface="Trebuchet MS"/>
                <a:cs typeface="Trebuchet MS"/>
              </a:rPr>
              <a:t> </a:t>
            </a:r>
            <a:r>
              <a:rPr b="1" i="1" spc="-75" dirty="0">
                <a:latin typeface="Trebuchet MS"/>
                <a:cs typeface="Trebuchet MS"/>
              </a:rPr>
              <a:t>об</a:t>
            </a:r>
            <a:r>
              <a:rPr b="1" i="1" spc="-146" dirty="0">
                <a:latin typeface="Trebuchet MS"/>
                <a:cs typeface="Trebuchet MS"/>
              </a:rPr>
              <a:t> </a:t>
            </a:r>
            <a:r>
              <a:rPr b="1" i="1" spc="-90" dirty="0">
                <a:latin typeface="Trebuchet MS"/>
                <a:cs typeface="Trebuchet MS"/>
              </a:rPr>
              <a:t>участнике</a:t>
            </a:r>
            <a:endParaRPr dirty="0">
              <a:latin typeface="Trebuchet MS"/>
              <a:cs typeface="Trebuchet MS"/>
            </a:endParaRPr>
          </a:p>
          <a:p>
            <a:pPr marL="9525"/>
            <a:r>
              <a:rPr lang="ru-RU" b="1" i="1" spc="-131" dirty="0">
                <a:latin typeface="Trebuchet MS"/>
                <a:cs typeface="Trebuchet MS"/>
              </a:rPr>
              <a:t>- </a:t>
            </a:r>
            <a:r>
              <a:rPr b="1" i="1" spc="-94" dirty="0" err="1">
                <a:latin typeface="Trebuchet MS"/>
                <a:cs typeface="Trebuchet MS"/>
              </a:rPr>
              <a:t>сведения</a:t>
            </a:r>
            <a:r>
              <a:rPr b="1" i="1" spc="-94" dirty="0">
                <a:latin typeface="Trebuchet MS"/>
                <a:cs typeface="Trebuchet MS"/>
              </a:rPr>
              <a:t> </a:t>
            </a:r>
            <a:r>
              <a:rPr b="1" i="1" spc="-75" dirty="0">
                <a:latin typeface="Trebuchet MS"/>
                <a:cs typeface="Trebuchet MS"/>
              </a:rPr>
              <a:t>об</a:t>
            </a:r>
            <a:r>
              <a:rPr b="1" i="1" spc="-146" dirty="0">
                <a:latin typeface="Trebuchet MS"/>
                <a:cs typeface="Trebuchet MS"/>
              </a:rPr>
              <a:t> </a:t>
            </a:r>
            <a:r>
              <a:rPr b="1" i="1" spc="-83" dirty="0">
                <a:latin typeface="Trebuchet MS"/>
                <a:cs typeface="Trebuchet MS"/>
              </a:rPr>
              <a:t>образовательной</a:t>
            </a:r>
            <a:endParaRPr dirty="0">
              <a:latin typeface="Trebuchet MS"/>
              <a:cs typeface="Trebuchet MS"/>
            </a:endParaRPr>
          </a:p>
          <a:p>
            <a:pPr marL="9525"/>
            <a:r>
              <a:rPr b="1" i="1" spc="-75" dirty="0">
                <a:latin typeface="Trebuchet MS"/>
                <a:cs typeface="Trebuchet MS"/>
              </a:rPr>
              <a:t>организации</a:t>
            </a:r>
            <a:endParaRPr dirty="0">
              <a:latin typeface="Trebuchet MS"/>
              <a:cs typeface="Trebuchet MS"/>
            </a:endParaRPr>
          </a:p>
        </p:txBody>
      </p:sp>
      <p:sp>
        <p:nvSpPr>
          <p:cNvPr id="41" name="object 10"/>
          <p:cNvSpPr/>
          <p:nvPr/>
        </p:nvSpPr>
        <p:spPr>
          <a:xfrm>
            <a:off x="3561339" y="2461538"/>
            <a:ext cx="3257549" cy="1435608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42" name="object 11"/>
          <p:cNvSpPr/>
          <p:nvPr/>
        </p:nvSpPr>
        <p:spPr>
          <a:xfrm>
            <a:off x="3628166" y="2592847"/>
            <a:ext cx="3024378" cy="1367027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43" name="object 12"/>
          <p:cNvSpPr/>
          <p:nvPr/>
        </p:nvSpPr>
        <p:spPr>
          <a:xfrm>
            <a:off x="3614413" y="2599782"/>
            <a:ext cx="3186398" cy="1365599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44" name="object 13"/>
          <p:cNvSpPr/>
          <p:nvPr/>
        </p:nvSpPr>
        <p:spPr>
          <a:xfrm>
            <a:off x="3614413" y="2590608"/>
            <a:ext cx="3161084" cy="1399321"/>
          </a:xfrm>
          <a:custGeom>
            <a:avLst/>
            <a:gdLst/>
            <a:ahLst/>
            <a:cxnLst/>
            <a:rect l="l" t="t" r="r" b="b"/>
            <a:pathLst>
              <a:path w="4248784" h="1821179">
                <a:moveTo>
                  <a:pt x="0" y="303530"/>
                </a:moveTo>
                <a:lnTo>
                  <a:pt x="3972" y="254294"/>
                </a:lnTo>
                <a:lnTo>
                  <a:pt x="15472" y="207589"/>
                </a:lnTo>
                <a:lnTo>
                  <a:pt x="33875" y="164038"/>
                </a:lnTo>
                <a:lnTo>
                  <a:pt x="58554" y="124266"/>
                </a:lnTo>
                <a:lnTo>
                  <a:pt x="88884" y="88900"/>
                </a:lnTo>
                <a:lnTo>
                  <a:pt x="124239" y="58562"/>
                </a:lnTo>
                <a:lnTo>
                  <a:pt x="163994" y="33878"/>
                </a:lnTo>
                <a:lnTo>
                  <a:pt x="207524" y="15473"/>
                </a:lnTo>
                <a:lnTo>
                  <a:pt x="254202" y="3972"/>
                </a:lnTo>
                <a:lnTo>
                  <a:pt x="303403" y="0"/>
                </a:lnTo>
                <a:lnTo>
                  <a:pt x="3945001" y="0"/>
                </a:lnTo>
                <a:lnTo>
                  <a:pt x="3994236" y="3972"/>
                </a:lnTo>
                <a:lnTo>
                  <a:pt x="4040941" y="15473"/>
                </a:lnTo>
                <a:lnTo>
                  <a:pt x="4084492" y="33878"/>
                </a:lnTo>
                <a:lnTo>
                  <a:pt x="4124264" y="58562"/>
                </a:lnTo>
                <a:lnTo>
                  <a:pt x="4159631" y="88900"/>
                </a:lnTo>
                <a:lnTo>
                  <a:pt x="4189968" y="124266"/>
                </a:lnTo>
                <a:lnTo>
                  <a:pt x="4214652" y="164038"/>
                </a:lnTo>
                <a:lnTo>
                  <a:pt x="4233057" y="207589"/>
                </a:lnTo>
                <a:lnTo>
                  <a:pt x="4244558" y="254294"/>
                </a:lnTo>
                <a:lnTo>
                  <a:pt x="4248531" y="303530"/>
                </a:lnTo>
                <a:lnTo>
                  <a:pt x="4248531" y="1517269"/>
                </a:lnTo>
                <a:lnTo>
                  <a:pt x="4244558" y="1566504"/>
                </a:lnTo>
                <a:lnTo>
                  <a:pt x="4233057" y="1613209"/>
                </a:lnTo>
                <a:lnTo>
                  <a:pt x="4214652" y="1656760"/>
                </a:lnTo>
                <a:lnTo>
                  <a:pt x="4189968" y="1696532"/>
                </a:lnTo>
                <a:lnTo>
                  <a:pt x="4159630" y="1731899"/>
                </a:lnTo>
                <a:lnTo>
                  <a:pt x="4124264" y="1762236"/>
                </a:lnTo>
                <a:lnTo>
                  <a:pt x="4084492" y="1786920"/>
                </a:lnTo>
                <a:lnTo>
                  <a:pt x="4040941" y="1805325"/>
                </a:lnTo>
                <a:lnTo>
                  <a:pt x="3994236" y="1816826"/>
                </a:lnTo>
                <a:lnTo>
                  <a:pt x="3945001" y="1820799"/>
                </a:lnTo>
                <a:lnTo>
                  <a:pt x="303403" y="1820799"/>
                </a:lnTo>
                <a:lnTo>
                  <a:pt x="254202" y="1816826"/>
                </a:lnTo>
                <a:lnTo>
                  <a:pt x="207524" y="1805325"/>
                </a:lnTo>
                <a:lnTo>
                  <a:pt x="163994" y="1786920"/>
                </a:lnTo>
                <a:lnTo>
                  <a:pt x="124239" y="1762236"/>
                </a:lnTo>
                <a:lnTo>
                  <a:pt x="88884" y="1731899"/>
                </a:lnTo>
                <a:lnTo>
                  <a:pt x="58554" y="1696532"/>
                </a:lnTo>
                <a:lnTo>
                  <a:pt x="33875" y="1656760"/>
                </a:lnTo>
                <a:lnTo>
                  <a:pt x="15472" y="1613209"/>
                </a:lnTo>
                <a:lnTo>
                  <a:pt x="3972" y="1566504"/>
                </a:lnTo>
                <a:lnTo>
                  <a:pt x="0" y="1517269"/>
                </a:lnTo>
                <a:lnTo>
                  <a:pt x="0" y="303530"/>
                </a:lnTo>
                <a:close/>
              </a:path>
            </a:pathLst>
          </a:custGeom>
          <a:ln w="9525">
            <a:solidFill>
              <a:srgbClr val="214856"/>
            </a:solidFill>
          </a:ln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45" name="object 14"/>
          <p:cNvSpPr txBox="1"/>
          <p:nvPr/>
        </p:nvSpPr>
        <p:spPr>
          <a:xfrm>
            <a:off x="3771900" y="2590608"/>
            <a:ext cx="2683916" cy="1071447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1002030">
              <a:spcBef>
                <a:spcPts val="75"/>
              </a:spcBef>
            </a:pPr>
            <a:r>
              <a:rPr u="heavy" spc="-446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b="1" u="heavy" spc="-172" dirty="0" err="1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Arial"/>
                <a:cs typeface="Arial"/>
              </a:rPr>
              <a:t>Родитель</a:t>
            </a:r>
            <a:endParaRPr b="1" u="heavy" spc="-172" dirty="0">
              <a:solidFill>
                <a:srgbClr val="C00000"/>
              </a:solidFill>
              <a:uFill>
                <a:solidFill>
                  <a:srgbClr val="C00000"/>
                </a:solidFill>
              </a:uFill>
              <a:latin typeface="Arial"/>
              <a:cs typeface="Arial"/>
            </a:endParaRPr>
          </a:p>
          <a:p>
            <a:pPr marL="9525">
              <a:spcBef>
                <a:spcPts val="23"/>
              </a:spcBef>
            </a:pPr>
            <a:r>
              <a:rPr lang="ru-RU" b="1" i="1" spc="-131" dirty="0">
                <a:latin typeface="Trebuchet MS"/>
                <a:cs typeface="Trebuchet MS"/>
              </a:rPr>
              <a:t>- </a:t>
            </a:r>
            <a:r>
              <a:rPr lang="ru-RU" b="1" i="1" spc="-94" dirty="0">
                <a:latin typeface="Trebuchet MS"/>
                <a:cs typeface="Trebuchet MS"/>
              </a:rPr>
              <a:t>подписывает заявление участника</a:t>
            </a:r>
            <a:endParaRPr dirty="0">
              <a:latin typeface="Trebuchet MS"/>
              <a:cs typeface="Trebuchet MS"/>
            </a:endParaRPr>
          </a:p>
          <a:p>
            <a:pPr marL="9525" marR="3810"/>
            <a:endParaRPr sz="1500" dirty="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36" y="113091"/>
            <a:ext cx="6858000" cy="6439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object 3"/>
          <p:cNvSpPr/>
          <p:nvPr/>
        </p:nvSpPr>
        <p:spPr>
          <a:xfrm>
            <a:off x="5120640" y="1213295"/>
            <a:ext cx="569213" cy="55549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4" name="object 4"/>
          <p:cNvSpPr txBox="1"/>
          <p:nvPr/>
        </p:nvSpPr>
        <p:spPr>
          <a:xfrm>
            <a:off x="1589401" y="1025834"/>
            <a:ext cx="3969068" cy="425116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spcBef>
                <a:spcPts val="75"/>
              </a:spcBef>
            </a:pPr>
            <a:r>
              <a:rPr lang="ru-RU" sz="2700" b="1" spc="94" dirty="0">
                <a:latin typeface="Georgia"/>
                <a:cs typeface="Georgia"/>
              </a:rPr>
              <a:t>3</a:t>
            </a:r>
            <a:r>
              <a:rPr sz="2700" b="1" spc="94" dirty="0">
                <a:latin typeface="Georgia"/>
                <a:cs typeface="Georgia"/>
              </a:rPr>
              <a:t> </a:t>
            </a:r>
            <a:r>
              <a:rPr sz="2700" b="1" dirty="0">
                <a:latin typeface="Georgia"/>
                <a:cs typeface="Georgia"/>
              </a:rPr>
              <a:t>периода </a:t>
            </a:r>
            <a:r>
              <a:rPr sz="2700" b="1" spc="41" dirty="0" err="1">
                <a:latin typeface="Georgia"/>
                <a:cs typeface="Georgia"/>
              </a:rPr>
              <a:t>сдачи</a:t>
            </a:r>
            <a:r>
              <a:rPr sz="2700" b="1" spc="-139" dirty="0">
                <a:latin typeface="Georgia"/>
                <a:cs typeface="Georgia"/>
              </a:rPr>
              <a:t> </a:t>
            </a:r>
            <a:r>
              <a:rPr lang="ru-RU" sz="2700" b="1" spc="11" dirty="0">
                <a:latin typeface="Georgia"/>
                <a:cs typeface="Georgia"/>
              </a:rPr>
              <a:t>О</a:t>
            </a:r>
            <a:r>
              <a:rPr sz="2700" b="1" spc="11" dirty="0">
                <a:latin typeface="Georgia"/>
                <a:cs typeface="Georgia"/>
              </a:rPr>
              <a:t>ГЭ</a:t>
            </a:r>
            <a:endParaRPr sz="2700" dirty="0">
              <a:latin typeface="Georgia"/>
              <a:cs typeface="Georgia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2514600" y="167375"/>
            <a:ext cx="4082948" cy="517930"/>
          </a:xfrm>
          <a:prstGeom prst="rect">
            <a:avLst/>
          </a:prstGeom>
        </p:spPr>
        <p:txBody>
          <a:bodyPr vert="horz" wrap="square" lIns="0" tIns="10001" rIns="0" bIns="0" rtlCol="0">
            <a:spAutoFit/>
          </a:bodyPr>
          <a:lstStyle/>
          <a:p>
            <a:pPr marL="9525">
              <a:spcBef>
                <a:spcPts val="79"/>
              </a:spcBef>
            </a:pPr>
            <a:r>
              <a:rPr sz="3300" spc="-143" dirty="0">
                <a:solidFill>
                  <a:schemeClr val="bg1"/>
                </a:solidFill>
                <a:latin typeface="Times New Roman"/>
                <a:cs typeface="Times New Roman"/>
              </a:rPr>
              <a:t>РАСПИСАНИЕ</a:t>
            </a:r>
            <a:r>
              <a:rPr sz="3300" spc="-233" dirty="0">
                <a:solidFill>
                  <a:schemeClr val="bg1"/>
                </a:solidFill>
                <a:latin typeface="Times New Roman"/>
                <a:cs typeface="Times New Roman"/>
              </a:rPr>
              <a:t> </a:t>
            </a:r>
            <a:r>
              <a:rPr lang="ru-RU" sz="3300" spc="-75" dirty="0">
                <a:solidFill>
                  <a:schemeClr val="bg1"/>
                </a:solidFill>
                <a:latin typeface="Times New Roman"/>
                <a:cs typeface="Times New Roman"/>
              </a:rPr>
              <a:t>О</a:t>
            </a:r>
            <a:r>
              <a:rPr sz="3300" spc="-75" dirty="0">
                <a:solidFill>
                  <a:schemeClr val="bg1"/>
                </a:solidFill>
                <a:latin typeface="Times New Roman"/>
                <a:cs typeface="Times New Roman"/>
              </a:rPr>
              <a:t>ГЭ</a:t>
            </a:r>
            <a:endParaRPr sz="3300" dirty="0">
              <a:solidFill>
                <a:schemeClr val="bg1"/>
              </a:solidFill>
              <a:latin typeface="Times New Roman"/>
              <a:cs typeface="Times New Roman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304599" y="1875034"/>
            <a:ext cx="1514892" cy="67691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200"/>
          </a:p>
        </p:txBody>
      </p:sp>
      <p:sp>
        <p:nvSpPr>
          <p:cNvPr id="8" name="object 8"/>
          <p:cNvSpPr/>
          <p:nvPr/>
        </p:nvSpPr>
        <p:spPr>
          <a:xfrm>
            <a:off x="709221" y="1851031"/>
            <a:ext cx="1045191" cy="661874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200"/>
          </a:p>
        </p:txBody>
      </p:sp>
      <p:sp>
        <p:nvSpPr>
          <p:cNvPr id="9" name="object 9"/>
          <p:cNvSpPr/>
          <p:nvPr/>
        </p:nvSpPr>
        <p:spPr>
          <a:xfrm>
            <a:off x="340356" y="1895703"/>
            <a:ext cx="1470731" cy="627434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200"/>
          </a:p>
        </p:txBody>
      </p:sp>
      <p:sp>
        <p:nvSpPr>
          <p:cNvPr id="10" name="object 10"/>
          <p:cNvSpPr/>
          <p:nvPr/>
        </p:nvSpPr>
        <p:spPr>
          <a:xfrm>
            <a:off x="340356" y="1895703"/>
            <a:ext cx="1470755" cy="627434"/>
          </a:xfrm>
          <a:custGeom>
            <a:avLst/>
            <a:gdLst/>
            <a:ahLst/>
            <a:cxnLst/>
            <a:rect l="l" t="t" r="r" b="b"/>
            <a:pathLst>
              <a:path w="3178175" h="1207770">
                <a:moveTo>
                  <a:pt x="0" y="201295"/>
                </a:moveTo>
                <a:lnTo>
                  <a:pt x="5316" y="155114"/>
                </a:lnTo>
                <a:lnTo>
                  <a:pt x="20461" y="112735"/>
                </a:lnTo>
                <a:lnTo>
                  <a:pt x="44226" y="75361"/>
                </a:lnTo>
                <a:lnTo>
                  <a:pt x="75401" y="44197"/>
                </a:lnTo>
                <a:lnTo>
                  <a:pt x="112779" y="20445"/>
                </a:lnTo>
                <a:lnTo>
                  <a:pt x="155150" y="5312"/>
                </a:lnTo>
                <a:lnTo>
                  <a:pt x="201307" y="0"/>
                </a:lnTo>
                <a:lnTo>
                  <a:pt x="2976829" y="0"/>
                </a:lnTo>
                <a:lnTo>
                  <a:pt x="3022969" y="5312"/>
                </a:lnTo>
                <a:lnTo>
                  <a:pt x="3065333" y="20445"/>
                </a:lnTo>
                <a:lnTo>
                  <a:pt x="3102709" y="44197"/>
                </a:lnTo>
                <a:lnTo>
                  <a:pt x="3133887" y="75361"/>
                </a:lnTo>
                <a:lnTo>
                  <a:pt x="3157656" y="112735"/>
                </a:lnTo>
                <a:lnTo>
                  <a:pt x="3172805" y="155114"/>
                </a:lnTo>
                <a:lnTo>
                  <a:pt x="3178124" y="201295"/>
                </a:lnTo>
                <a:lnTo>
                  <a:pt x="3178124" y="1006475"/>
                </a:lnTo>
                <a:lnTo>
                  <a:pt x="3172805" y="1052615"/>
                </a:lnTo>
                <a:lnTo>
                  <a:pt x="3157656" y="1094978"/>
                </a:lnTo>
                <a:lnTo>
                  <a:pt x="3133887" y="1132354"/>
                </a:lnTo>
                <a:lnTo>
                  <a:pt x="3102709" y="1163532"/>
                </a:lnTo>
                <a:lnTo>
                  <a:pt x="3065333" y="1187301"/>
                </a:lnTo>
                <a:lnTo>
                  <a:pt x="3022969" y="1202451"/>
                </a:lnTo>
                <a:lnTo>
                  <a:pt x="2976829" y="1207770"/>
                </a:lnTo>
                <a:lnTo>
                  <a:pt x="201307" y="1207770"/>
                </a:lnTo>
                <a:lnTo>
                  <a:pt x="155150" y="1202451"/>
                </a:lnTo>
                <a:lnTo>
                  <a:pt x="112779" y="1187301"/>
                </a:lnTo>
                <a:lnTo>
                  <a:pt x="75401" y="1163532"/>
                </a:lnTo>
                <a:lnTo>
                  <a:pt x="44226" y="1132354"/>
                </a:lnTo>
                <a:lnTo>
                  <a:pt x="20461" y="1094978"/>
                </a:lnTo>
                <a:lnTo>
                  <a:pt x="5316" y="1052615"/>
                </a:lnTo>
                <a:lnTo>
                  <a:pt x="0" y="1006475"/>
                </a:lnTo>
                <a:lnTo>
                  <a:pt x="0" y="201295"/>
                </a:lnTo>
                <a:close/>
              </a:path>
            </a:pathLst>
          </a:custGeom>
          <a:ln w="9525">
            <a:solidFill>
              <a:srgbClr val="214856"/>
            </a:solidFill>
          </a:ln>
        </p:spPr>
        <p:txBody>
          <a:bodyPr wrap="square" lIns="0" tIns="0" rIns="0" bIns="0" rtlCol="0"/>
          <a:lstStyle/>
          <a:p>
            <a:endParaRPr sz="1200"/>
          </a:p>
        </p:txBody>
      </p:sp>
      <p:sp>
        <p:nvSpPr>
          <p:cNvPr id="11" name="object 11"/>
          <p:cNvSpPr txBox="1"/>
          <p:nvPr/>
        </p:nvSpPr>
        <p:spPr>
          <a:xfrm>
            <a:off x="370465" y="1927611"/>
            <a:ext cx="1410513" cy="563616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algn="ctr">
              <a:spcBef>
                <a:spcPts val="75"/>
              </a:spcBef>
            </a:pPr>
            <a:r>
              <a:rPr sz="1200" u="heavy" spc="-450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200" b="1" u="heavy" spc="-217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Arial"/>
                <a:cs typeface="Arial"/>
              </a:rPr>
              <a:t>ДОСРОЧНЫЙ</a:t>
            </a:r>
            <a:endParaRPr sz="1200" dirty="0">
              <a:latin typeface="Arial"/>
              <a:cs typeface="Arial"/>
            </a:endParaRPr>
          </a:p>
          <a:p>
            <a:pPr algn="ctr">
              <a:lnSpc>
                <a:spcPct val="100000"/>
              </a:lnSpc>
            </a:pPr>
            <a:r>
              <a:rPr sz="1200" u="heavy" spc="-450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200" b="1" u="heavy" spc="-195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Arial"/>
                <a:cs typeface="Arial"/>
              </a:rPr>
              <a:t>ПЕРИОД</a:t>
            </a:r>
            <a:endParaRPr sz="1200" dirty="0">
              <a:latin typeface="Arial"/>
              <a:cs typeface="Arial"/>
            </a:endParaRPr>
          </a:p>
          <a:p>
            <a:pPr marL="953" algn="ctr"/>
            <a:r>
              <a:rPr sz="1200" b="1" i="1" spc="-101" dirty="0">
                <a:latin typeface="Trebuchet MS"/>
                <a:cs typeface="Trebuchet MS"/>
              </a:rPr>
              <a:t>(</a:t>
            </a:r>
            <a:r>
              <a:rPr lang="ru-RU" sz="1200" b="1" i="1" spc="-101" dirty="0">
                <a:latin typeface="Trebuchet MS"/>
                <a:cs typeface="Trebuchet MS"/>
              </a:rPr>
              <a:t>апрель-май</a:t>
            </a:r>
            <a:r>
              <a:rPr sz="1200" b="1" i="1" spc="-101" dirty="0">
                <a:latin typeface="Trebuchet MS"/>
                <a:cs typeface="Trebuchet MS"/>
              </a:rPr>
              <a:t>)</a:t>
            </a:r>
            <a:endParaRPr sz="1200" dirty="0">
              <a:latin typeface="Trebuchet MS"/>
              <a:cs typeface="Trebuchet MS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2603016" y="1904615"/>
            <a:ext cx="1509955" cy="655541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200"/>
          </a:p>
        </p:txBody>
      </p:sp>
      <p:sp>
        <p:nvSpPr>
          <p:cNvPr id="13" name="object 13"/>
          <p:cNvSpPr/>
          <p:nvPr/>
        </p:nvSpPr>
        <p:spPr>
          <a:xfrm>
            <a:off x="3083076" y="1865753"/>
            <a:ext cx="981718" cy="661874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200"/>
          </a:p>
        </p:txBody>
      </p:sp>
      <p:sp>
        <p:nvSpPr>
          <p:cNvPr id="14" name="object 14"/>
          <p:cNvSpPr/>
          <p:nvPr/>
        </p:nvSpPr>
        <p:spPr>
          <a:xfrm>
            <a:off x="2638165" y="1925284"/>
            <a:ext cx="1466228" cy="606058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200"/>
          </a:p>
        </p:txBody>
      </p:sp>
      <p:sp>
        <p:nvSpPr>
          <p:cNvPr id="15" name="object 15"/>
          <p:cNvSpPr/>
          <p:nvPr/>
        </p:nvSpPr>
        <p:spPr>
          <a:xfrm>
            <a:off x="2638164" y="1925284"/>
            <a:ext cx="1466346" cy="606323"/>
          </a:xfrm>
          <a:custGeom>
            <a:avLst/>
            <a:gdLst/>
            <a:ahLst/>
            <a:cxnLst/>
            <a:rect l="l" t="t" r="r" b="b"/>
            <a:pathLst>
              <a:path w="3168650" h="1167130">
                <a:moveTo>
                  <a:pt x="0" y="194437"/>
                </a:moveTo>
                <a:lnTo>
                  <a:pt x="5132" y="149876"/>
                </a:lnTo>
                <a:lnTo>
                  <a:pt x="19752" y="108958"/>
                </a:lnTo>
                <a:lnTo>
                  <a:pt x="42697" y="72855"/>
                </a:lnTo>
                <a:lnTo>
                  <a:pt x="72802" y="42737"/>
                </a:lnTo>
                <a:lnTo>
                  <a:pt x="108903" y="19774"/>
                </a:lnTo>
                <a:lnTo>
                  <a:pt x="149836" y="5138"/>
                </a:lnTo>
                <a:lnTo>
                  <a:pt x="194437" y="0"/>
                </a:lnTo>
                <a:lnTo>
                  <a:pt x="2973959" y="0"/>
                </a:lnTo>
                <a:lnTo>
                  <a:pt x="3018519" y="5138"/>
                </a:lnTo>
                <a:lnTo>
                  <a:pt x="3059437" y="19774"/>
                </a:lnTo>
                <a:lnTo>
                  <a:pt x="3095540" y="42737"/>
                </a:lnTo>
                <a:lnTo>
                  <a:pt x="3125658" y="72855"/>
                </a:lnTo>
                <a:lnTo>
                  <a:pt x="3148621" y="108958"/>
                </a:lnTo>
                <a:lnTo>
                  <a:pt x="3163257" y="149876"/>
                </a:lnTo>
                <a:lnTo>
                  <a:pt x="3168395" y="194437"/>
                </a:lnTo>
                <a:lnTo>
                  <a:pt x="3168395" y="972185"/>
                </a:lnTo>
                <a:lnTo>
                  <a:pt x="3163257" y="1016785"/>
                </a:lnTo>
                <a:lnTo>
                  <a:pt x="3148621" y="1057718"/>
                </a:lnTo>
                <a:lnTo>
                  <a:pt x="3125658" y="1093819"/>
                </a:lnTo>
                <a:lnTo>
                  <a:pt x="3095540" y="1123924"/>
                </a:lnTo>
                <a:lnTo>
                  <a:pt x="3059437" y="1146869"/>
                </a:lnTo>
                <a:lnTo>
                  <a:pt x="3018519" y="1161489"/>
                </a:lnTo>
                <a:lnTo>
                  <a:pt x="2973959" y="1166622"/>
                </a:lnTo>
                <a:lnTo>
                  <a:pt x="194437" y="1166622"/>
                </a:lnTo>
                <a:lnTo>
                  <a:pt x="149836" y="1161489"/>
                </a:lnTo>
                <a:lnTo>
                  <a:pt x="108903" y="1146869"/>
                </a:lnTo>
                <a:lnTo>
                  <a:pt x="72802" y="1123924"/>
                </a:lnTo>
                <a:lnTo>
                  <a:pt x="42697" y="1093819"/>
                </a:lnTo>
                <a:lnTo>
                  <a:pt x="19752" y="1057718"/>
                </a:lnTo>
                <a:lnTo>
                  <a:pt x="5132" y="1016785"/>
                </a:lnTo>
                <a:lnTo>
                  <a:pt x="0" y="972185"/>
                </a:lnTo>
                <a:lnTo>
                  <a:pt x="0" y="194437"/>
                </a:lnTo>
                <a:close/>
              </a:path>
            </a:pathLst>
          </a:custGeom>
          <a:ln w="9524">
            <a:solidFill>
              <a:srgbClr val="214856"/>
            </a:solidFill>
          </a:ln>
        </p:spPr>
        <p:txBody>
          <a:bodyPr wrap="square" lIns="0" tIns="0" rIns="0" bIns="0" rtlCol="0"/>
          <a:lstStyle/>
          <a:p>
            <a:endParaRPr sz="1200"/>
          </a:p>
        </p:txBody>
      </p:sp>
      <p:sp>
        <p:nvSpPr>
          <p:cNvPr id="16" name="object 16"/>
          <p:cNvSpPr txBox="1"/>
          <p:nvPr/>
        </p:nvSpPr>
        <p:spPr>
          <a:xfrm>
            <a:off x="3010628" y="1936387"/>
            <a:ext cx="721419" cy="563616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algn="ctr">
              <a:spcBef>
                <a:spcPts val="75"/>
              </a:spcBef>
            </a:pPr>
            <a:r>
              <a:rPr sz="1200" u="heavy" spc="-446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200" b="1" u="heavy" spc="-210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Arial"/>
                <a:cs typeface="Arial"/>
              </a:rPr>
              <a:t>ОСНОВНОЙ</a:t>
            </a:r>
            <a:endParaRPr sz="1200" dirty="0">
              <a:latin typeface="Arial"/>
              <a:cs typeface="Arial"/>
            </a:endParaRPr>
          </a:p>
          <a:p>
            <a:pPr algn="ctr">
              <a:lnSpc>
                <a:spcPct val="100000"/>
              </a:lnSpc>
            </a:pPr>
            <a:r>
              <a:rPr sz="1200" u="heavy" spc="-446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200" b="1" u="heavy" spc="-195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Arial"/>
                <a:cs typeface="Arial"/>
              </a:rPr>
              <a:t>ПЕРИОД</a:t>
            </a:r>
            <a:endParaRPr sz="1200" dirty="0">
              <a:latin typeface="Arial"/>
              <a:cs typeface="Arial"/>
            </a:endParaRPr>
          </a:p>
          <a:p>
            <a:pPr algn="ctr">
              <a:lnSpc>
                <a:spcPct val="100000"/>
              </a:lnSpc>
            </a:pPr>
            <a:r>
              <a:rPr sz="1200" b="1" i="1" spc="-94" dirty="0">
                <a:latin typeface="Trebuchet MS"/>
                <a:cs typeface="Trebuchet MS"/>
              </a:rPr>
              <a:t>(</a:t>
            </a:r>
            <a:r>
              <a:rPr sz="1200" b="1" i="1" spc="-94" dirty="0" err="1">
                <a:latin typeface="Trebuchet MS"/>
                <a:cs typeface="Trebuchet MS"/>
              </a:rPr>
              <a:t>июль</a:t>
            </a:r>
            <a:r>
              <a:rPr sz="1200" b="1" i="1" spc="-94" dirty="0">
                <a:latin typeface="Trebuchet MS"/>
                <a:cs typeface="Trebuchet MS"/>
              </a:rPr>
              <a:t>)</a:t>
            </a:r>
            <a:endParaRPr sz="1200" dirty="0">
              <a:latin typeface="Trebuchet MS"/>
              <a:cs typeface="Trebuchet MS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4918756" y="1941551"/>
            <a:ext cx="1514892" cy="621798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200"/>
          </a:p>
        </p:txBody>
      </p:sp>
      <p:sp>
        <p:nvSpPr>
          <p:cNvPr id="18" name="object 18"/>
          <p:cNvSpPr/>
          <p:nvPr/>
        </p:nvSpPr>
        <p:spPr>
          <a:xfrm>
            <a:off x="4974764" y="1970450"/>
            <a:ext cx="1474692" cy="541482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200"/>
          </a:p>
        </p:txBody>
      </p:sp>
      <p:sp>
        <p:nvSpPr>
          <p:cNvPr id="19" name="object 19"/>
          <p:cNvSpPr/>
          <p:nvPr/>
        </p:nvSpPr>
        <p:spPr>
          <a:xfrm>
            <a:off x="4954475" y="1958270"/>
            <a:ext cx="1470695" cy="581462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200"/>
          </a:p>
        </p:txBody>
      </p:sp>
      <p:sp>
        <p:nvSpPr>
          <p:cNvPr id="20" name="object 20"/>
          <p:cNvSpPr/>
          <p:nvPr/>
        </p:nvSpPr>
        <p:spPr>
          <a:xfrm>
            <a:off x="4954475" y="1958282"/>
            <a:ext cx="1470755" cy="581586"/>
          </a:xfrm>
          <a:custGeom>
            <a:avLst/>
            <a:gdLst/>
            <a:ahLst/>
            <a:cxnLst/>
            <a:rect l="l" t="t" r="r" b="b"/>
            <a:pathLst>
              <a:path w="3178175" h="1368425">
                <a:moveTo>
                  <a:pt x="0" y="227965"/>
                </a:moveTo>
                <a:lnTo>
                  <a:pt x="4633" y="182034"/>
                </a:lnTo>
                <a:lnTo>
                  <a:pt x="17922" y="139249"/>
                </a:lnTo>
                <a:lnTo>
                  <a:pt x="38951" y="100527"/>
                </a:lnTo>
                <a:lnTo>
                  <a:pt x="66801" y="66786"/>
                </a:lnTo>
                <a:lnTo>
                  <a:pt x="100558" y="38944"/>
                </a:lnTo>
                <a:lnTo>
                  <a:pt x="139303" y="17920"/>
                </a:lnTo>
                <a:lnTo>
                  <a:pt x="182119" y="4633"/>
                </a:lnTo>
                <a:lnTo>
                  <a:pt x="228092" y="0"/>
                </a:lnTo>
                <a:lnTo>
                  <a:pt x="2950083" y="0"/>
                </a:lnTo>
                <a:lnTo>
                  <a:pt x="2996049" y="4633"/>
                </a:lnTo>
                <a:lnTo>
                  <a:pt x="3038852" y="17920"/>
                </a:lnTo>
                <a:lnTo>
                  <a:pt x="3077576" y="38944"/>
                </a:lnTo>
                <a:lnTo>
                  <a:pt x="3111309" y="66786"/>
                </a:lnTo>
                <a:lnTo>
                  <a:pt x="3139136" y="100527"/>
                </a:lnTo>
                <a:lnTo>
                  <a:pt x="3160144" y="139249"/>
                </a:lnTo>
                <a:lnTo>
                  <a:pt x="3173419" y="182034"/>
                </a:lnTo>
                <a:lnTo>
                  <a:pt x="3178047" y="227965"/>
                </a:lnTo>
                <a:lnTo>
                  <a:pt x="3178047" y="1140104"/>
                </a:lnTo>
                <a:lnTo>
                  <a:pt x="3173419" y="1186062"/>
                </a:lnTo>
                <a:lnTo>
                  <a:pt x="3160144" y="1228867"/>
                </a:lnTo>
                <a:lnTo>
                  <a:pt x="3139136" y="1267601"/>
                </a:lnTo>
                <a:lnTo>
                  <a:pt x="3111309" y="1301348"/>
                </a:lnTo>
                <a:lnTo>
                  <a:pt x="3077576" y="1329191"/>
                </a:lnTo>
                <a:lnTo>
                  <a:pt x="3038852" y="1350214"/>
                </a:lnTo>
                <a:lnTo>
                  <a:pt x="2996049" y="1363500"/>
                </a:lnTo>
                <a:lnTo>
                  <a:pt x="2950083" y="1368132"/>
                </a:lnTo>
                <a:lnTo>
                  <a:pt x="228092" y="1368132"/>
                </a:lnTo>
                <a:lnTo>
                  <a:pt x="182119" y="1363500"/>
                </a:lnTo>
                <a:lnTo>
                  <a:pt x="139303" y="1350214"/>
                </a:lnTo>
                <a:lnTo>
                  <a:pt x="100558" y="1329191"/>
                </a:lnTo>
                <a:lnTo>
                  <a:pt x="66801" y="1301348"/>
                </a:lnTo>
                <a:lnTo>
                  <a:pt x="38951" y="1267601"/>
                </a:lnTo>
                <a:lnTo>
                  <a:pt x="17922" y="1228867"/>
                </a:lnTo>
                <a:lnTo>
                  <a:pt x="4633" y="1186062"/>
                </a:lnTo>
                <a:lnTo>
                  <a:pt x="0" y="1140104"/>
                </a:lnTo>
                <a:lnTo>
                  <a:pt x="0" y="227965"/>
                </a:lnTo>
                <a:close/>
              </a:path>
            </a:pathLst>
          </a:custGeom>
          <a:ln w="9525">
            <a:solidFill>
              <a:srgbClr val="214856"/>
            </a:solidFill>
          </a:ln>
        </p:spPr>
        <p:txBody>
          <a:bodyPr wrap="square" lIns="0" tIns="0" rIns="0" bIns="0" rtlCol="0"/>
          <a:lstStyle/>
          <a:p>
            <a:endParaRPr sz="1200"/>
          </a:p>
        </p:txBody>
      </p:sp>
      <p:sp>
        <p:nvSpPr>
          <p:cNvPr id="21" name="object 21"/>
          <p:cNvSpPr txBox="1"/>
          <p:nvPr/>
        </p:nvSpPr>
        <p:spPr>
          <a:xfrm>
            <a:off x="5052490" y="1976251"/>
            <a:ext cx="1247423" cy="563616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algn="ctr">
              <a:spcBef>
                <a:spcPts val="75"/>
              </a:spcBef>
            </a:pPr>
            <a:r>
              <a:rPr sz="1200" u="heavy" spc="-446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200" b="1" u="heavy" spc="-195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Arial"/>
                <a:cs typeface="Arial"/>
              </a:rPr>
              <a:t>ДОПОЛНИТЕЛЬНЫЙ</a:t>
            </a:r>
            <a:endParaRPr sz="1200" dirty="0">
              <a:latin typeface="Arial"/>
              <a:cs typeface="Arial"/>
            </a:endParaRPr>
          </a:p>
          <a:p>
            <a:pPr marL="953" algn="ctr"/>
            <a:r>
              <a:rPr sz="1200" u="heavy" spc="-446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200" b="1" u="heavy" spc="-195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Arial"/>
                <a:cs typeface="Arial"/>
              </a:rPr>
              <a:t>ПЕРИОД</a:t>
            </a:r>
            <a:endParaRPr sz="1200" dirty="0">
              <a:latin typeface="Arial"/>
              <a:cs typeface="Arial"/>
            </a:endParaRPr>
          </a:p>
          <a:p>
            <a:pPr marL="953" algn="ctr"/>
            <a:r>
              <a:rPr sz="1200" b="1" i="1" spc="-105" dirty="0">
                <a:latin typeface="Trebuchet MS"/>
                <a:cs typeface="Trebuchet MS"/>
              </a:rPr>
              <a:t>(сентябрь)</a:t>
            </a:r>
            <a:endParaRPr sz="1200" dirty="0">
              <a:latin typeface="Trebuchet MS"/>
              <a:cs typeface="Trebuchet MS"/>
            </a:endParaRPr>
          </a:p>
        </p:txBody>
      </p:sp>
      <p:sp>
        <p:nvSpPr>
          <p:cNvPr id="27" name="object 7"/>
          <p:cNvSpPr txBox="1"/>
          <p:nvPr/>
        </p:nvSpPr>
        <p:spPr>
          <a:xfrm>
            <a:off x="400050" y="2800351"/>
            <a:ext cx="6108772" cy="2037513"/>
          </a:xfrm>
          <a:prstGeom prst="rect">
            <a:avLst/>
          </a:prstGeom>
        </p:spPr>
        <p:txBody>
          <a:bodyPr vert="horz" wrap="square" lIns="0" tIns="10001" rIns="0" bIns="0" rtlCol="0">
            <a:spAutoFit/>
          </a:bodyPr>
          <a:lstStyle/>
          <a:p>
            <a:pPr marL="9525" marR="3810">
              <a:spcBef>
                <a:spcPts val="79"/>
              </a:spcBef>
            </a:pPr>
            <a:r>
              <a:rPr sz="2400" b="1" dirty="0">
                <a:solidFill>
                  <a:srgbClr val="000713"/>
                </a:solidFill>
                <a:latin typeface="Cambria"/>
                <a:cs typeface="Cambria"/>
              </a:rPr>
              <a:t>ОГЭ</a:t>
            </a:r>
            <a:r>
              <a:rPr sz="2400" b="1" spc="-4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400" b="1" dirty="0">
                <a:solidFill>
                  <a:srgbClr val="000713"/>
                </a:solidFill>
                <a:latin typeface="Cambria"/>
                <a:cs typeface="Cambria"/>
              </a:rPr>
              <a:t>для</a:t>
            </a:r>
            <a:r>
              <a:rPr sz="2400" b="1" spc="-15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400" b="1" spc="-11" dirty="0">
                <a:solidFill>
                  <a:srgbClr val="000713"/>
                </a:solidFill>
                <a:latin typeface="Cambria"/>
                <a:cs typeface="Cambria"/>
              </a:rPr>
              <a:t>выпускников</a:t>
            </a:r>
            <a:r>
              <a:rPr sz="2400" b="1" spc="-8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400" b="1" dirty="0">
                <a:solidFill>
                  <a:srgbClr val="000713"/>
                </a:solidFill>
                <a:latin typeface="Cambria"/>
                <a:cs typeface="Cambria"/>
              </a:rPr>
              <a:t>9</a:t>
            </a:r>
            <a:r>
              <a:rPr sz="2400" b="1" spc="-4" dirty="0">
                <a:solidFill>
                  <a:srgbClr val="000713"/>
                </a:solidFill>
                <a:latin typeface="Cambria"/>
                <a:cs typeface="Cambria"/>
              </a:rPr>
              <a:t> классов</a:t>
            </a:r>
            <a:r>
              <a:rPr sz="2400" b="1" spc="-19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400" b="1" dirty="0">
                <a:solidFill>
                  <a:srgbClr val="000713"/>
                </a:solidFill>
                <a:latin typeface="Cambria"/>
                <a:cs typeface="Cambria"/>
              </a:rPr>
              <a:t>пройдет</a:t>
            </a:r>
            <a:r>
              <a:rPr sz="2400" b="1" spc="-34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400" b="1" dirty="0">
                <a:solidFill>
                  <a:srgbClr val="000713"/>
                </a:solidFill>
                <a:latin typeface="Cambria"/>
                <a:cs typeface="Cambria"/>
              </a:rPr>
              <a:t>в</a:t>
            </a:r>
            <a:r>
              <a:rPr sz="2400" b="1" spc="-4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400" b="1" dirty="0">
                <a:solidFill>
                  <a:srgbClr val="000713"/>
                </a:solidFill>
                <a:latin typeface="Cambria"/>
                <a:cs typeface="Cambria"/>
              </a:rPr>
              <a:t>три </a:t>
            </a:r>
            <a:r>
              <a:rPr sz="2400" b="1" spc="-416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400" b="1" spc="-4" dirty="0">
                <a:solidFill>
                  <a:srgbClr val="000713"/>
                </a:solidFill>
                <a:latin typeface="Cambria"/>
                <a:cs typeface="Cambria"/>
              </a:rPr>
              <a:t>этапа:</a:t>
            </a:r>
            <a:endParaRPr sz="2400" dirty="0">
              <a:latin typeface="Cambria"/>
              <a:cs typeface="Cambria"/>
            </a:endParaRPr>
          </a:p>
          <a:p>
            <a:pPr marL="266700" marR="1309688" indent="-257175">
              <a:lnSpc>
                <a:spcPct val="120000"/>
              </a:lnSpc>
              <a:buFont typeface="Arial" pitchFamily="34" charset="0"/>
              <a:buChar char="•"/>
            </a:pPr>
            <a:r>
              <a:rPr sz="2400" b="1" spc="-4" dirty="0" err="1">
                <a:solidFill>
                  <a:srgbClr val="000713"/>
                </a:solidFill>
                <a:latin typeface="Cambria"/>
                <a:cs typeface="Cambria"/>
              </a:rPr>
              <a:t>досрочный</a:t>
            </a:r>
            <a:r>
              <a:rPr sz="2400" b="1" spc="-4" dirty="0">
                <a:solidFill>
                  <a:srgbClr val="000713"/>
                </a:solidFill>
                <a:latin typeface="Cambria"/>
                <a:cs typeface="Cambria"/>
              </a:rPr>
              <a:t> , </a:t>
            </a:r>
            <a:endParaRPr lang="ru-RU" sz="2400" b="1" spc="-4" dirty="0">
              <a:solidFill>
                <a:srgbClr val="000713"/>
              </a:solidFill>
              <a:latin typeface="Cambria"/>
              <a:cs typeface="Cambria"/>
            </a:endParaRPr>
          </a:p>
          <a:p>
            <a:pPr marL="266700" marR="1309688" indent="-257175">
              <a:lnSpc>
                <a:spcPct val="120000"/>
              </a:lnSpc>
              <a:buFont typeface="Arial" pitchFamily="34" charset="0"/>
              <a:buChar char="•"/>
            </a:pPr>
            <a:r>
              <a:rPr sz="2400" b="1" spc="-4" dirty="0" err="1">
                <a:solidFill>
                  <a:srgbClr val="000713"/>
                </a:solidFill>
                <a:latin typeface="Cambria"/>
                <a:cs typeface="Cambria"/>
              </a:rPr>
              <a:t>основной</a:t>
            </a:r>
            <a:r>
              <a:rPr sz="2400" b="1" spc="-34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400" b="1" spc="-4" dirty="0">
                <a:solidFill>
                  <a:srgbClr val="000713"/>
                </a:solidFill>
                <a:latin typeface="Cambria"/>
                <a:cs typeface="Cambria"/>
              </a:rPr>
              <a:t>,</a:t>
            </a:r>
            <a:endParaRPr lang="ru-RU" sz="2400" dirty="0">
              <a:latin typeface="Cambria"/>
              <a:cs typeface="Cambria"/>
            </a:endParaRPr>
          </a:p>
          <a:p>
            <a:pPr marL="266700" marR="1309688" indent="-257175">
              <a:lnSpc>
                <a:spcPct val="120000"/>
              </a:lnSpc>
              <a:buFont typeface="Arial" pitchFamily="34" charset="0"/>
              <a:buChar char="•"/>
            </a:pPr>
            <a:r>
              <a:rPr sz="2400" b="1" spc="-4" dirty="0" err="1">
                <a:solidFill>
                  <a:srgbClr val="000713"/>
                </a:solidFill>
                <a:latin typeface="Cambria"/>
                <a:cs typeface="Cambria"/>
              </a:rPr>
              <a:t>дополнительный</a:t>
            </a:r>
            <a:r>
              <a:rPr sz="2400" b="1" spc="-45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lang="ru-RU" sz="2400" b="1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400" b="1" spc="-4" dirty="0">
                <a:solidFill>
                  <a:srgbClr val="000713"/>
                </a:solidFill>
                <a:latin typeface="Cambria"/>
                <a:cs typeface="Cambria"/>
              </a:rPr>
              <a:t>.</a:t>
            </a:r>
            <a:endParaRPr sz="2400" dirty="0">
              <a:latin typeface="Cambria"/>
              <a:cs typeface="Cambria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1041" y="957739"/>
            <a:ext cx="6746959" cy="41857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 июня (вторник) — математика;</a:t>
            </a:r>
            <a:br>
              <a:rPr lang="ru-RU" sz="1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5 июня (пятница) — по всем учебным предметам (кроме русского языка и математики);</a:t>
            </a:r>
            <a:br>
              <a:rPr lang="ru-RU" sz="1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6 июня (суббота) — иностранные языки (английский, испанский, немецкий, французский), информатика;</a:t>
            </a:r>
            <a:br>
              <a:rPr lang="ru-RU" sz="1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9 июня (вторник) — русский язык;</a:t>
            </a:r>
            <a:br>
              <a:rPr lang="ru-RU" sz="1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16 июня (вторник) — по всем учебным предметам (кроме русского языка и математики);</a:t>
            </a:r>
            <a:br>
              <a:rPr lang="ru-RU" sz="1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 июня (пятница) — по всем учебным предметам (кроме русского языка и математики).</a:t>
            </a:r>
            <a:br>
              <a:rPr lang="ru-RU" sz="1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ru-RU" sz="1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400" b="1" i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Резервные дни</a:t>
            </a:r>
            <a:br>
              <a:rPr lang="ru-RU" sz="1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29 июня (понедельник) — математика;</a:t>
            </a:r>
            <a:br>
              <a:rPr lang="ru-RU" sz="1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 июля (четверг) — русский язык;</a:t>
            </a:r>
            <a:br>
              <a:rPr lang="ru-RU" sz="1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3 июля (пятница) — по всем учебным предметам (кроме русского языка</a:t>
            </a:r>
            <a:br>
              <a:rPr lang="ru-RU" sz="1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 математики);</a:t>
            </a:r>
            <a:br>
              <a:rPr lang="ru-RU" sz="1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6 июля (понедельник) — по всем учебным предметам (кроме русского языка</a:t>
            </a:r>
            <a:br>
              <a:rPr lang="ru-RU" sz="1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 математики).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905000" y="228361"/>
            <a:ext cx="3429000" cy="81945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1575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Основной период ОГЭ 2026</a:t>
            </a:r>
          </a:p>
          <a:p>
            <a:pPr algn="ctr"/>
            <a:r>
              <a:rPr lang="ru-RU" sz="1575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(проект)</a:t>
            </a:r>
            <a:br>
              <a:rPr lang="ru-RU" sz="1575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1575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1200" y="228361"/>
            <a:ext cx="956810" cy="5274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668888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Документ" ma:contentTypeID="0x01010009A6620A798C5C4EBFE598734B2B55C3" ma:contentTypeVersion="2" ma:contentTypeDescription="Создание документа." ma:contentTypeScope="" ma:versionID="cfbdd56d9becef1f6dd44dadfb5ad3c1">
  <xsd:schema xmlns:xsd="http://www.w3.org/2001/XMLSchema" xmlns:xs="http://www.w3.org/2001/XMLSchema" xmlns:p="http://schemas.microsoft.com/office/2006/metadata/properties" xmlns:ns2="4c48e722-e5ee-4bb4-abb8-2d4075f5b3da" targetNamespace="http://schemas.microsoft.com/office/2006/metadata/properties" ma:root="true" ma:fieldsID="b375c62708b91729a40decd9024d091b" ns2:_="">
    <xsd:import namespace="4c48e722-e5ee-4bb4-abb8-2d4075f5b3da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  <xsd:element ref="ns2:SharedWithUser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c48e722-e5ee-4bb4-abb8-2d4075f5b3da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Значение идентификатора документа" ma:description="Значение идентификатора документа, присвоенного данному элементу." ma:internalName="_dlc_DocId" ma:readOnly="true">
      <xsd:simpleType>
        <xsd:restriction base="dms:Text"/>
      </xsd:simpleType>
    </xsd:element>
    <xsd:element name="_dlc_DocIdUrl" ma:index="9" nillable="true" ma:displayName="Идентификатор документа" ma:description="Постоянная ссылка на этот документ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Сохранить идентификатор" ma:description="Сохранять идентификатор при добавлении." ma:hidden="true" ma:internalName="_dlc_DocIdPersistId" ma:readOnly="true">
      <xsd:simpleType>
        <xsd:restriction base="dms:Boolean"/>
      </xsd:simpleType>
    </xsd:element>
    <xsd:element name="SharedWithUsers" ma:index="11" nillable="true" ma:displayName="Общий доступ с использованием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Тип контента"/>
        <xsd:element ref="dc:title" minOccurs="0" maxOccurs="1" ma:index="4" ma:displayName="Название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dlc_DocId xmlns="4c48e722-e5ee-4bb4-abb8-2d4075f5b3da">6PQ52NDQUCDJ-269-1312</_dlc_DocId>
    <_dlc_DocIdUrl xmlns="4c48e722-e5ee-4bb4-abb8-2d4075f5b3da">
      <Url>http://www.eduportal44.ru/Manturovo/Sch3/_layouts/15/DocIdRedir.aspx?ID=6PQ52NDQUCDJ-269-1312</Url>
      <Description>6PQ52NDQUCDJ-269-1312</Description>
    </_dlc_DocIdUrl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4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Version=15.0.0.0, Culture=neutral, PublicKeyToken=71e9bce111e9429c</Assembly>
    <Class>Microsoft.Office.DocumentManagement.Internal.DocIdHandler</Class>
    <Data/>
    <Filter/>
  </Receiver>
</spe:Receivers>
</file>

<file path=customXml/itemProps1.xml><?xml version="1.0" encoding="utf-8"?>
<ds:datastoreItem xmlns:ds="http://schemas.openxmlformats.org/officeDocument/2006/customXml" ds:itemID="{AA655228-D0C4-4583-BA6A-648418A4E18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c48e722-e5ee-4bb4-abb8-2d4075f5b3d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2D5D602E-EE10-4155-A130-648664F0F386}">
  <ds:schemaRefs>
    <ds:schemaRef ds:uri="http://purl.org/dc/elements/1.1/"/>
    <ds:schemaRef ds:uri="http://purl.org/dc/dcmitype/"/>
    <ds:schemaRef ds:uri="http://purl.org/dc/terms/"/>
    <ds:schemaRef ds:uri="http://schemas.microsoft.com/office/2006/documentManagement/types"/>
    <ds:schemaRef ds:uri="http://www.w3.org/XML/1998/namespace"/>
    <ds:schemaRef ds:uri="http://schemas.microsoft.com/office/infopath/2007/PartnerControls"/>
    <ds:schemaRef ds:uri="http://schemas.openxmlformats.org/package/2006/metadata/core-properties"/>
    <ds:schemaRef ds:uri="4c48e722-e5ee-4bb4-abb8-2d4075f5b3da"/>
    <ds:schemaRef ds:uri="http://schemas.microsoft.com/office/2006/metadata/properties"/>
  </ds:schemaRefs>
</ds:datastoreItem>
</file>

<file path=customXml/itemProps3.xml><?xml version="1.0" encoding="utf-8"?>
<ds:datastoreItem xmlns:ds="http://schemas.openxmlformats.org/officeDocument/2006/customXml" ds:itemID="{B36C658F-4D03-45F8-A21D-5677D0A9DA7E}">
  <ds:schemaRefs>
    <ds:schemaRef ds:uri="http://schemas.microsoft.com/sharepoint/v3/contenttype/forms"/>
  </ds:schemaRefs>
</ds:datastoreItem>
</file>

<file path=customXml/itemProps4.xml><?xml version="1.0" encoding="utf-8"?>
<ds:datastoreItem xmlns:ds="http://schemas.openxmlformats.org/officeDocument/2006/customXml" ds:itemID="{71A75F3A-DEA1-430D-8899-54F8B397790C}">
  <ds:schemaRefs>
    <ds:schemaRef ds:uri="http://schemas.microsoft.com/sharepoint/event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951</TotalTime>
  <Words>1527</Words>
  <Application>Microsoft Office PowerPoint</Application>
  <PresentationFormat>Произвольный</PresentationFormat>
  <Paragraphs>159</Paragraphs>
  <Slides>29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9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29</vt:i4>
      </vt:variant>
    </vt:vector>
  </HeadingPairs>
  <TitlesOfParts>
    <vt:vector size="39" baseType="lpstr">
      <vt:lpstr>Arial</vt:lpstr>
      <vt:lpstr>Book Antiqua</vt:lpstr>
      <vt:lpstr>Calibri</vt:lpstr>
      <vt:lpstr>Cambria</vt:lpstr>
      <vt:lpstr>Georgia</vt:lpstr>
      <vt:lpstr>Microsoft Sans Serif</vt:lpstr>
      <vt:lpstr>Times New Roman</vt:lpstr>
      <vt:lpstr>Trebuchet MS</vt:lpstr>
      <vt:lpstr>Wingdings</vt:lpstr>
      <vt:lpstr>Office Theme</vt:lpstr>
      <vt:lpstr>Презентация PowerPoint</vt:lpstr>
      <vt:lpstr> Приказ Минпросвещения России и Рособрнадзора</vt:lpstr>
      <vt:lpstr>Презентация PowerPoint</vt:lpstr>
      <vt:lpstr> ИТОГОВОЕ СОБЕСЕДОВАНИЕ:</vt:lpstr>
      <vt:lpstr> ИТОГОВОЕ СОБЕСЕДОВАНИЕ:</vt:lpstr>
      <vt:lpstr> ИТОГОВОЕ СОБЕСЕДОВАНИЕ:</vt:lpstr>
      <vt:lpstr>РЕГИСТРАЦИЯ НА ОГЭ</vt:lpstr>
      <vt:lpstr>РАСПИСАНИЕ ОГЭ</vt:lpstr>
      <vt:lpstr>Презентация PowerPoint</vt:lpstr>
      <vt:lpstr>Презентация PowerPoint</vt:lpstr>
      <vt:lpstr> ВРЕМЯ НАПИСАНИЯ ЭКЗАМЕНОВ: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ИТОГОВЫЕ ОТМЕТКИ</vt:lpstr>
      <vt:lpstr> АТТЕСТАТ С ОТЛИЧИЕМ</vt:lpstr>
      <vt:lpstr> САЙТЫ В ПОМОЩЬ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kreslavski_ga</dc:creator>
  <cp:lastModifiedBy>User</cp:lastModifiedBy>
  <cp:revision>102</cp:revision>
  <dcterms:created xsi:type="dcterms:W3CDTF">2019-10-15T10:38:01Z</dcterms:created>
  <dcterms:modified xsi:type="dcterms:W3CDTF">2025-12-03T08:49:08Z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2019-09-24T00:00:00Z</vt:filetime>
  </property>
  <property fmtid="{D5CDD505-2E9C-101B-9397-08002B2CF9AE}" pid="3" name="Creator">
    <vt:lpwstr>Microsoft® Office PowerPoint® 2007</vt:lpwstr>
  </property>
  <property fmtid="{D5CDD505-2E9C-101B-9397-08002B2CF9AE}" pid="4" name="LastSaved">
    <vt:filetime>2019-10-15T00:00:00Z</vt:filetime>
  </property>
  <property fmtid="{D5CDD505-2E9C-101B-9397-08002B2CF9AE}" pid="5" name="ContentTypeId">
    <vt:lpwstr>0x01010009A6620A798C5C4EBFE598734B2B55C3</vt:lpwstr>
  </property>
  <property fmtid="{D5CDD505-2E9C-101B-9397-08002B2CF9AE}" pid="6" name="_dlc_DocIdItemGuid">
    <vt:lpwstr>69a3b4bc-0d2e-4856-b10b-5db6476d93ff</vt:lpwstr>
  </property>
</Properties>
</file>