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463" r:id="rId6"/>
    <p:sldId id="257" r:id="rId7"/>
    <p:sldId id="259" r:id="rId8"/>
    <p:sldId id="260" r:id="rId9"/>
    <p:sldId id="299" r:id="rId10"/>
    <p:sldId id="300" r:id="rId11"/>
    <p:sldId id="262" r:id="rId12"/>
    <p:sldId id="264" r:id="rId13"/>
    <p:sldId id="464" r:id="rId14"/>
    <p:sldId id="465" r:id="rId15"/>
    <p:sldId id="268" r:id="rId16"/>
    <p:sldId id="285" r:id="rId17"/>
    <p:sldId id="270" r:id="rId18"/>
    <p:sldId id="287" r:id="rId19"/>
    <p:sldId id="288" r:id="rId20"/>
    <p:sldId id="289" r:id="rId21"/>
    <p:sldId id="290" r:id="rId22"/>
    <p:sldId id="294" r:id="rId23"/>
    <p:sldId id="295" r:id="rId24"/>
    <p:sldId id="291" r:id="rId25"/>
    <p:sldId id="292" r:id="rId26"/>
    <p:sldId id="284" r:id="rId27"/>
    <p:sldId id="293" r:id="rId28"/>
    <p:sldId id="296" r:id="rId29"/>
    <p:sldId id="297" r:id="rId30"/>
    <p:sldId id="275" r:id="rId31"/>
    <p:sldId id="286" r:id="rId32"/>
    <p:sldId id="277" r:id="rId33"/>
    <p:sldId id="466" r:id="rId34"/>
  </p:sldIdLst>
  <p:sldSz cx="6858000" cy="5143500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7486" autoAdjust="0"/>
  </p:normalViewPr>
  <p:slideViewPr>
    <p:cSldViewPr>
      <p:cViewPr varScale="1">
        <p:scale>
          <a:sx n="95" d="100"/>
          <a:sy n="95" d="100"/>
        </p:scale>
        <p:origin x="1699" y="53"/>
      </p:cViewPr>
      <p:guideLst>
        <p:guide orient="horz" pos="2880"/>
        <p:guide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1594486"/>
            <a:ext cx="58293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2880361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1183005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1183005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9BD599-F0DE-4011-A1ED-4806B2105C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BDC4440-5767-414C-8665-2B99CEBF2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99EC91-19C0-4621-A52C-A0C836070D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AD81-83D9-46A2-A132-3DF5CFE6AD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953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8259" y="46609"/>
            <a:ext cx="1404175" cy="7630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6858000" cy="190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8" y="127"/>
            <a:ext cx="633012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121" y="1589659"/>
            <a:ext cx="66077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4783456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4783456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2025228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48F987B-A2C0-4ED1-BF18-8595370E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Номер слайда 2">
            <a:extLst>
              <a:ext uri="{FF2B5EF4-FFF2-40B4-BE49-F238E27FC236}">
                <a16:creationId xmlns:a16="http://schemas.microsoft.com/office/drawing/2014/main" id="{6FC19030-5DA2-46CE-A891-0C3AAD7F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3320" y="3587593"/>
            <a:ext cx="1183005" cy="1615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0D561C-15C1-4B00-BD7E-7010CFF0C60B}" type="slidenum">
              <a:rPr lang="ru-RU" altLang="ru-RU" sz="105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05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5124" name="Picture 2" descr="http://85.sochi-schools.ru/wp-content/uploads/2016/03/GIA.jpg">
            <a:extLst>
              <a:ext uri="{FF2B5EF4-FFF2-40B4-BE49-F238E27FC236}">
                <a16:creationId xmlns:a16="http://schemas.microsoft.com/office/drawing/2014/main" id="{A19BAC17-9DBD-4156-8F0B-688EE8C9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438" y="195486"/>
            <a:ext cx="777686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4">
            <a:extLst>
              <a:ext uri="{FF2B5EF4-FFF2-40B4-BE49-F238E27FC236}">
                <a16:creationId xmlns:a16="http://schemas.microsoft.com/office/drawing/2014/main" id="{2909EFA9-23E1-47A3-BDDF-B21D3E122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7" y="465535"/>
            <a:ext cx="52923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итоговой аттестации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9 классов в 2026 году</a:t>
            </a:r>
            <a:endParaRPr lang="ru-RU" altLang="ru-RU" sz="2400" dirty="0">
              <a:solidFill>
                <a:srgbClr val="240A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717" y="873525"/>
            <a:ext cx="65241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 период</a:t>
            </a:r>
          </a:p>
          <a:p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сентября (четверг) — математика;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сентября (понедельник) — русский язык;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сентября (четверг) — биология, география, история, физика;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сентября (понедельник) — иностранные языки (английский, испанский, немецкий, французский), информатика, литература, обществознание, химия.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Резервные дни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 сентября (понедельник) — русский язык;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 сентября (вторник) — математика;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сентября (среда) — по всем учебным предметам (кроме русского языка и математики);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 сентября (четверг) — по всем учебным предметам (кроме русского языка и математики);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 сентября (пятница) — по всем учебным предметам.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31" y="733713"/>
            <a:ext cx="956810" cy="52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6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89171"/>
            <a:ext cx="4481036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2100" b="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6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100" spc="-9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100" spc="-27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7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6993"/>
              </p:ext>
            </p:extLst>
          </p:nvPr>
        </p:nvGraphicFramePr>
        <p:xfrm>
          <a:off x="38099" y="819150"/>
          <a:ext cx="6781801" cy="4094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5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Предмет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Продолжительность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55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lang="ru-RU"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lang="ru-RU"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893">
                <a:tc>
                  <a:txBody>
                    <a:bodyPr/>
                    <a:lstStyle/>
                    <a:p>
                      <a:pPr marL="9144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lang="ru-RU"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lang="ru-RU"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lang="ru-RU"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lang="ru-RU"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lang="ru-RU"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75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кроме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раздела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40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6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</a:t>
                      </a:r>
                      <a:r>
                        <a:rPr lang="ru-RU"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15</a:t>
                      </a:r>
                      <a:r>
                        <a:rPr sz="1600" b="1" spc="-6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30956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733577"/>
            <a:ext cx="5957411" cy="75934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>
              <a:spcBef>
                <a:spcPts val="71"/>
              </a:spcBef>
            </a:pPr>
            <a:r>
              <a:rPr sz="2100" u="heavy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9287" r="29557" b="21929"/>
          <a:stretch/>
        </p:blipFill>
        <p:spPr bwMode="auto">
          <a:xfrm>
            <a:off x="-28576" y="1113248"/>
            <a:ext cx="6915151" cy="31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52400" y="361950"/>
            <a:ext cx="6477000" cy="404485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sz="210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0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100" b="1" spc="-158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100" b="1" spc="-158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1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326356"/>
            <a:endParaRPr lang="ru-RU" sz="750" b="1" spc="19" dirty="0">
              <a:latin typeface="Georgia"/>
              <a:cs typeface="Georgia"/>
            </a:endParaRPr>
          </a:p>
          <a:p>
            <a:pPr marL="1326356"/>
            <a:endParaRPr lang="ru-RU" sz="1725" b="1" spc="19" dirty="0">
              <a:latin typeface="Georgia"/>
              <a:cs typeface="Georgia"/>
            </a:endParaRPr>
          </a:p>
          <a:p>
            <a:pPr marL="1326356"/>
            <a:r>
              <a:rPr lang="ru-RU" sz="2000" b="1" spc="19" dirty="0">
                <a:latin typeface="Georgia"/>
                <a:cs typeface="Georgia"/>
              </a:rPr>
              <a:t>Русский язык – </a:t>
            </a:r>
            <a:r>
              <a:rPr lang="ru-RU" sz="2000" spc="19" dirty="0">
                <a:latin typeface="Georgia"/>
                <a:cs typeface="Georgia"/>
              </a:rPr>
              <a:t>орфографический словарь</a:t>
            </a:r>
          </a:p>
          <a:p>
            <a:pPr marL="128111" marR="122396" algn="ctr">
              <a:spcBef>
                <a:spcPts val="1804"/>
              </a:spcBef>
            </a:pPr>
            <a:r>
              <a:rPr lang="ru-RU" sz="2000" b="1" spc="-8" dirty="0">
                <a:latin typeface="Georgia"/>
                <a:cs typeface="Georgia"/>
              </a:rPr>
              <a:t>Химия – </a:t>
            </a:r>
            <a:r>
              <a:rPr lang="ru-RU" sz="2000" spc="-8" dirty="0">
                <a:latin typeface="Georgia"/>
                <a:cs typeface="Georgia"/>
              </a:rPr>
              <a:t>н</a:t>
            </a:r>
            <a:r>
              <a:rPr lang="ru-RU" sz="2000" spc="83" dirty="0">
                <a:latin typeface="Georgia"/>
                <a:cs typeface="Georgia"/>
              </a:rPr>
              <a:t>епрограммируемый</a:t>
            </a:r>
            <a:r>
              <a:rPr lang="ru-RU" sz="2000" spc="443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</a:p>
          <a:p>
            <a:pPr marL="128111" marR="122396" algn="ctr">
              <a:spcBef>
                <a:spcPts val="1804"/>
              </a:spcBef>
            </a:pPr>
            <a:r>
              <a:rPr sz="2000" b="1" spc="-23" dirty="0" err="1">
                <a:latin typeface="Georgia"/>
                <a:cs typeface="Georgia"/>
              </a:rPr>
              <a:t>Физика</a:t>
            </a:r>
            <a:r>
              <a:rPr sz="2000" b="1" spc="-23" dirty="0">
                <a:latin typeface="Georgia"/>
                <a:cs typeface="Georgia"/>
              </a:rPr>
              <a:t> </a:t>
            </a:r>
            <a:r>
              <a:rPr sz="2000" spc="-304" dirty="0">
                <a:latin typeface="Georgia"/>
                <a:cs typeface="Georgia"/>
              </a:rPr>
              <a:t>– </a:t>
            </a:r>
            <a:r>
              <a:rPr lang="ru-RU" sz="2000" spc="-304" dirty="0">
                <a:latin typeface="Georgia"/>
                <a:cs typeface="Georgia"/>
              </a:rPr>
              <a:t>  </a:t>
            </a:r>
            <a:r>
              <a:rPr sz="2000" spc="60" dirty="0" err="1">
                <a:latin typeface="Georgia"/>
                <a:cs typeface="Georgia"/>
              </a:rPr>
              <a:t>линейка</a:t>
            </a:r>
            <a:r>
              <a:rPr sz="2000" spc="60" dirty="0">
                <a:latin typeface="Georgia"/>
                <a:cs typeface="Georgia"/>
              </a:rPr>
              <a:t>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3" dirty="0" err="1">
                <a:latin typeface="Georgia"/>
                <a:cs typeface="Georgia"/>
              </a:rPr>
              <a:t>непрограммируемый</a:t>
            </a:r>
            <a:r>
              <a:rPr sz="2000" spc="83" dirty="0">
                <a:latin typeface="Georgia"/>
                <a:cs typeface="Georgia"/>
              </a:rPr>
              <a:t>  </a:t>
            </a:r>
            <a:r>
              <a:rPr sz="2000" spc="49" dirty="0" err="1">
                <a:latin typeface="Georgia"/>
                <a:cs typeface="Georgia"/>
              </a:rPr>
              <a:t>калькулятор</a:t>
            </a:r>
            <a:endParaRPr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r>
              <a:rPr lang="ru-RU" sz="2000" b="1" spc="-11" dirty="0">
                <a:latin typeface="Georgia"/>
                <a:cs typeface="Georgia"/>
              </a:rPr>
              <a:t>География </a:t>
            </a:r>
            <a:r>
              <a:rPr lang="ru-RU" sz="2000" spc="-304" dirty="0">
                <a:latin typeface="Georgia"/>
                <a:cs typeface="Georgia"/>
              </a:rPr>
              <a:t>–   </a:t>
            </a:r>
            <a:r>
              <a:rPr lang="ru-RU" sz="2000" spc="64" dirty="0">
                <a:latin typeface="Georgia"/>
                <a:cs typeface="Georgia"/>
              </a:rPr>
              <a:t>линейка, </a:t>
            </a:r>
            <a:r>
              <a:rPr lang="ru-RU" sz="2000" spc="101" dirty="0">
                <a:latin typeface="Georgia"/>
                <a:cs typeface="Georgia"/>
              </a:rPr>
              <a:t>транспортир </a:t>
            </a:r>
            <a:r>
              <a:rPr lang="ru-RU" sz="2000" spc="75" dirty="0">
                <a:latin typeface="Georgia"/>
                <a:cs typeface="Georgia"/>
              </a:rPr>
              <a:t>и  </a:t>
            </a:r>
            <a:r>
              <a:rPr lang="ru-RU" sz="2000" spc="83" dirty="0">
                <a:latin typeface="Georgia"/>
                <a:cs typeface="Georgia"/>
              </a:rPr>
              <a:t>непрограммируемый</a:t>
            </a:r>
            <a:r>
              <a:rPr lang="ru-RU" sz="2000" spc="184" dirty="0">
                <a:latin typeface="Georgia"/>
                <a:cs typeface="Georgia"/>
              </a:rPr>
              <a:t> </a:t>
            </a:r>
            <a:r>
              <a:rPr lang="ru-RU" sz="2000" spc="53" dirty="0">
                <a:latin typeface="Georgia"/>
                <a:cs typeface="Georgia"/>
              </a:rPr>
              <a:t>калькулятор</a:t>
            </a:r>
            <a:endParaRPr lang="ru-RU" sz="20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endParaRPr sz="165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93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75365"/>
            <a:ext cx="5957411" cy="41309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625" b="1" cap="all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Вход участников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4800" y="1070642"/>
            <a:ext cx="6096000" cy="3253707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С 9:00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При предъявлении паспорта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Начало первой части инструктажа в 9.50 начало второй части в 10:00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Опоздавшим</a:t>
            </a:r>
            <a:r>
              <a:rPr lang="ru-RU" sz="2800" dirty="0"/>
              <a:t> участникам повторно инструктаж </a:t>
            </a:r>
            <a:r>
              <a:rPr lang="ru-RU" sz="2800" b="1" dirty="0"/>
              <a:t>не проводится</a:t>
            </a: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" y="104692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225889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29286" r="45653" b="31718"/>
          <a:stretch/>
        </p:blipFill>
        <p:spPr bwMode="auto">
          <a:xfrm>
            <a:off x="4522156" y="1123950"/>
            <a:ext cx="2307043" cy="280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02245" y="929284"/>
            <a:ext cx="4267200" cy="3928466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ru-RU" sz="3400" dirty="0">
                <a:solidFill>
                  <a:schemeClr val="tx1"/>
                </a:solidFill>
              </a:rPr>
              <a:t>Участникам </a:t>
            </a:r>
            <a:r>
              <a:rPr lang="ru-RU" sz="3400" b="1" dirty="0">
                <a:solidFill>
                  <a:schemeClr val="tx1"/>
                </a:solidFill>
              </a:rPr>
              <a:t>ЗАПРЕЩАЕТСЯ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sz="3400" dirty="0">
                <a:solidFill>
                  <a:schemeClr val="tx1"/>
                </a:solidFill>
              </a:rPr>
              <a:t>по ППЭ, </a:t>
            </a:r>
            <a:r>
              <a:rPr lang="ru-RU" sz="3400" b="1" dirty="0">
                <a:solidFill>
                  <a:schemeClr val="tx1"/>
                </a:solidFill>
              </a:rPr>
              <a:t>разговаривать друг с другом</a:t>
            </a:r>
            <a:r>
              <a:rPr lang="ru-RU" sz="3400" dirty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04800" y="971550"/>
            <a:ext cx="6262211" cy="39611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85725"/>
            <a:r>
              <a:rPr lang="en-US" sz="1900" dirty="0"/>
              <a:t>	</a:t>
            </a:r>
            <a:r>
              <a:rPr lang="ru-RU" sz="1900" dirty="0"/>
              <a:t>Участники экзамена выполняют экзаменационную работу самостоятельно, без помощи посторонних лиц. Во время экзамена на рабочем столе участника ГИА помимо экзаменационных материалов находятся:</a:t>
            </a:r>
            <a:endParaRPr lang="en-US" sz="1900" dirty="0"/>
          </a:p>
          <a:p>
            <a:pPr marL="85725"/>
            <a:endParaRPr lang="ru-RU" sz="1900" dirty="0"/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а) </a:t>
            </a:r>
            <a:r>
              <a:rPr lang="ru-RU" sz="1900" dirty="0" err="1"/>
              <a:t>гелевая</a:t>
            </a:r>
            <a:r>
              <a:rPr lang="ru-RU" sz="1900" dirty="0"/>
              <a:t> или капиллярная ручка с чернилами черного цвета;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б) документ, удостоверяющий личность;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в) средства обучения и воспитания;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г) лекарства и питание (при необходимости);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д) специальные технические средства (для лиц, указанных в </a:t>
            </a:r>
            <a:r>
              <a:rPr lang="ru-RU" sz="1900" dirty="0">
                <a:hlinkClick r:id="rId2"/>
              </a:rPr>
              <a:t>пункте </a:t>
            </a:r>
            <a:r>
              <a:rPr lang="ru-RU" sz="1900" dirty="0"/>
              <a:t>53 настоящего Порядка) (при необходимости);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ru-RU" sz="1900" dirty="0"/>
              <a:t>е) листы бумаги для черновиков, выданные в ППЭ (за исключением ОГЭ по иностранным языкам (раздел "Говорение").</a:t>
            </a:r>
          </a:p>
          <a:p>
            <a:endParaRPr lang="ru-RU" sz="135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3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10828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28600" y="1200150"/>
            <a:ext cx="6172200" cy="25146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Информирование</a:t>
            </a:r>
            <a:r>
              <a:rPr lang="ru-RU" sz="2800" dirty="0"/>
              <a:t> участников экзамена за </a:t>
            </a:r>
            <a:r>
              <a:rPr lang="ru-RU" sz="2800" b="1" dirty="0"/>
              <a:t>30 и за 5 минут </a:t>
            </a:r>
            <a:r>
              <a:rPr lang="ru-RU" sz="2800" dirty="0"/>
              <a:t>до окончания экзамена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/>
              <a:t>По истечении времени </a:t>
            </a:r>
            <a:r>
              <a:rPr lang="ru-RU" sz="2800" dirty="0"/>
              <a:t>экзамена необходимо положить ручку на стол и </a:t>
            </a:r>
            <a:r>
              <a:rPr lang="ru-RU" sz="2800" b="1" dirty="0"/>
              <a:t>прекратить выполнение экзаменационной работы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0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60104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ПРОВЕДЕНИЕ ОГЭ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88357" y="890774"/>
            <a:ext cx="6481286" cy="3505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ГИА-9 году имеют право на увеличение продолжительности экзамена на 1,5 часа, создание специальных условий, учитывающих состояние здоровья, особенности психофизического развития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1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609600" y="244107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ОСОБЫЕ УСЛОВИЯ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693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838200" y="1105024"/>
            <a:ext cx="1366552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600" spc="-34" dirty="0">
                <a:latin typeface="Microsoft Sans Serif"/>
                <a:cs typeface="Microsoft Sans Serif"/>
              </a:rPr>
              <a:t>СПРАВКА</a:t>
            </a:r>
            <a:endParaRPr sz="1600" dirty="0">
              <a:latin typeface="Microsoft Sans Serif"/>
              <a:cs typeface="Microsoft Sans Serif"/>
            </a:endParaRPr>
          </a:p>
          <a:p>
            <a:pPr marL="9525" marR="3810" algn="ctr"/>
            <a:r>
              <a:rPr sz="1600" spc="-4" dirty="0">
                <a:latin typeface="Microsoft Sans Serif"/>
                <a:cs typeface="Microsoft Sans Serif"/>
              </a:rPr>
              <a:t>об</a:t>
            </a:r>
            <a:r>
              <a:rPr sz="1600" spc="-41" dirty="0">
                <a:latin typeface="Microsoft Sans Serif"/>
                <a:cs typeface="Microsoft Sans Serif"/>
              </a:rPr>
              <a:t> </a:t>
            </a:r>
            <a:r>
              <a:rPr sz="1600" spc="-11" dirty="0">
                <a:latin typeface="Microsoft Sans Serif"/>
                <a:cs typeface="Microsoft Sans Serif"/>
              </a:rPr>
              <a:t>установлении </a:t>
            </a:r>
            <a:r>
              <a:rPr sz="1600" spc="-349" dirty="0">
                <a:latin typeface="Microsoft Sans Serif"/>
                <a:cs typeface="Microsoft Sans Serif"/>
              </a:rPr>
              <a:t> </a:t>
            </a:r>
            <a:r>
              <a:rPr sz="1600" spc="-4" dirty="0">
                <a:latin typeface="Microsoft Sans Serif"/>
                <a:cs typeface="Microsoft Sans Serif"/>
              </a:rPr>
              <a:t>инвалидности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533400" y="2453736"/>
            <a:ext cx="1877854" cy="2076641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3800466" y="1221654"/>
            <a:ext cx="2219334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00" spc="-30" dirty="0">
                <a:latin typeface="Microsoft Sans Serif"/>
                <a:cs typeface="Microsoft Sans Serif"/>
              </a:rPr>
              <a:t>ЗАКЛЮЧЕНИЕ</a:t>
            </a:r>
            <a:r>
              <a:rPr sz="1600" spc="334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399" y="1978142"/>
            <a:ext cx="1676399" cy="2358866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5029200" y="2453736"/>
            <a:ext cx="1828800" cy="99402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  <a:buSzPct val="93750"/>
              <a:buFont typeface="Wingdings"/>
              <a:buChar char=""/>
              <a:tabLst>
                <a:tab pos="130969" algn="l"/>
              </a:tabLst>
            </a:pPr>
            <a:r>
              <a:rPr sz="1600" spc="-8" dirty="0">
                <a:latin typeface="Microsoft Sans Serif"/>
                <a:cs typeface="Microsoft Sans Serif"/>
              </a:rPr>
              <a:t>специальные </a:t>
            </a:r>
            <a:r>
              <a:rPr sz="1600" spc="-4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34" dirty="0" err="1">
                <a:latin typeface="Microsoft Sans Serif"/>
                <a:cs typeface="Microsoft Sans Serif"/>
              </a:rPr>
              <a:t>ре</a:t>
            </a:r>
            <a:r>
              <a:rPr sz="1600" spc="-23" dirty="0" err="1">
                <a:latin typeface="Microsoft Sans Serif"/>
                <a:cs typeface="Microsoft Sans Serif"/>
              </a:rPr>
              <a:t>ком</a:t>
            </a:r>
            <a:r>
              <a:rPr sz="1600" spc="-8" dirty="0" err="1">
                <a:latin typeface="Microsoft Sans Serif"/>
                <a:cs typeface="Microsoft Sans Serif"/>
              </a:rPr>
              <a:t>ендо</a:t>
            </a:r>
            <a:r>
              <a:rPr sz="1600" spc="-11" dirty="0" err="1">
                <a:latin typeface="Microsoft Sans Serif"/>
                <a:cs typeface="Microsoft Sans Serif"/>
              </a:rPr>
              <a:t>ван</a:t>
            </a:r>
            <a:r>
              <a:rPr sz="1600" spc="-15" dirty="0" err="1">
                <a:latin typeface="Microsoft Sans Serif"/>
                <a:cs typeface="Microsoft Sans Serif"/>
              </a:rPr>
              <a:t>н</a:t>
            </a:r>
            <a:r>
              <a:rPr sz="1600" spc="-4" dirty="0" err="1">
                <a:latin typeface="Microsoft Sans Serif"/>
                <a:cs typeface="Microsoft Sans Serif"/>
              </a:rPr>
              <a:t>ые</a:t>
            </a:r>
            <a:r>
              <a:rPr sz="1600" spc="-4" dirty="0">
                <a:latin typeface="Microsoft Sans Serif"/>
                <a:cs typeface="Microsoft Sans Serif"/>
              </a:rPr>
              <a:t>  </a:t>
            </a:r>
            <a:r>
              <a:rPr sz="1600" spc="-26" dirty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7705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"/>
          <p:cNvSpPr txBox="1"/>
          <p:nvPr/>
        </p:nvSpPr>
        <p:spPr>
          <a:xfrm>
            <a:off x="533400" y="226564"/>
            <a:ext cx="5957411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550" b="1" dirty="0">
                <a:solidFill>
                  <a:schemeClr val="bg1"/>
                </a:solidFill>
              </a:rPr>
              <a:t>ОСОБЫЕ УСЛОВИЯ</a:t>
            </a:r>
            <a:endParaRPr sz="255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35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577840" y="4083367"/>
            <a:ext cx="446912" cy="417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183" y="1018741"/>
            <a:ext cx="630793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heavy" spc="20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1800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1800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18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1800" i="1" u="heavy" spc="-21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i="1" u="heavy" spc="10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211" y="1391318"/>
            <a:ext cx="6599873" cy="30540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" algn="ctr">
              <a:spcBef>
                <a:spcPts val="75"/>
              </a:spcBef>
            </a:pPr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13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</a:t>
            </a:r>
            <a:r>
              <a:rPr b="1" i="1" u="heavy" spc="1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.20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lang="ru-RU"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323/5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51 </a:t>
            </a:r>
            <a:r>
              <a:rPr b="1" i="1" u="heavy" spc="4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b="1" i="1" u="heavy" spc="-98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dirty="0">
              <a:latin typeface="Trebuchet MS"/>
              <a:cs typeface="Trebuchet MS"/>
            </a:endParaRPr>
          </a:p>
          <a:p>
            <a:pPr marL="7144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7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b="1" i="1" u="heavy" spc="10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b="1" i="1" u="heavy" spc="-2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7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dirty="0">
              <a:latin typeface="Trebuchet MS"/>
              <a:cs typeface="Trebuchet MS"/>
            </a:endParaRPr>
          </a:p>
          <a:p>
            <a:pPr marL="6668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b="1" i="1" u="heavy" spc="11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b="1" i="1" u="heavy" spc="-7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dirty="0">
              <a:latin typeface="Trebuchet MS"/>
              <a:cs typeface="Trebuchet MS"/>
            </a:endParaRPr>
          </a:p>
          <a:p>
            <a:pPr marL="4286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i="1" u="heavy" spc="56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b="1" i="1" u="heavy" spc="56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</a:t>
            </a:r>
            <a:r>
              <a:rPr b="1" i="1" u="heavy" spc="5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5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b="1" i="1" u="heavy" spc="8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dirty="0">
              <a:latin typeface="Trebuchet MS"/>
              <a:cs typeface="Trebuchet MS"/>
            </a:endParaRPr>
          </a:p>
          <a:p>
            <a:pPr marL="9525" marR="3810" algn="ctr">
              <a:lnSpc>
                <a:spcPts val="2520"/>
              </a:lnSpc>
              <a:spcBef>
                <a:spcPts val="68"/>
              </a:spcBef>
            </a:pP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1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1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учебный план или </a:t>
            </a:r>
            <a:r>
              <a:rPr lang="ru-RU" sz="2400" b="1" spc="-8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400" b="1" spc="-38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-15" dirty="0" err="1">
                <a:solidFill>
                  <a:srgbClr val="C00000"/>
                </a:solidFill>
                <a:latin typeface="Georgia"/>
                <a:cs typeface="Georgia"/>
              </a:rPr>
              <a:t>получивших</a:t>
            </a:r>
            <a:r>
              <a:rPr sz="2400" b="1" spc="-15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400" b="1" spc="-34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400" b="1" spc="-26" dirty="0" err="1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sz="2400" b="1" spc="-26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26" dirty="0" err="1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400" b="1" spc="53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" dirty="0" err="1">
                <a:solidFill>
                  <a:srgbClr val="C00000"/>
                </a:solidFill>
                <a:latin typeface="Georgia"/>
                <a:cs typeface="Georgia"/>
              </a:rPr>
              <a:t>со</a:t>
            </a:r>
            <a:r>
              <a:rPr lang="ru-RU" sz="2400" b="1" spc="-4" dirty="0" err="1">
                <a:solidFill>
                  <a:srgbClr val="C00000"/>
                </a:solidFill>
                <a:latin typeface="Georgia"/>
                <a:cs typeface="Georgia"/>
              </a:rPr>
              <a:t>беседование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75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258897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155031" lvl="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	УДАЛЕНИЕ С ЭКЗАМЕНА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8600" y="1352550"/>
            <a:ext cx="6248400" cy="210026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800" dirty="0"/>
              <a:t>Лица, </a:t>
            </a:r>
            <a:r>
              <a:rPr lang="ru-RU" sz="2800" b="1" dirty="0"/>
              <a:t>допустившие нарушение Порядка</a:t>
            </a:r>
            <a:r>
              <a:rPr lang="ru-RU" sz="2800" dirty="0"/>
              <a:t>, удаляются с экзамена. Акт об удалении с экзамена составляется в помещении для руководителя ППЭ в присутствии члена ГЭК, руководителя ППЭ, организатора. </a:t>
            </a: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12652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56217" y="282349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ДОСРОЧНОЕ ЗАВЕРШЕНИЕ</a:t>
            </a:r>
            <a:endParaRPr sz="2775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8600" y="1200150"/>
            <a:ext cx="6285028" cy="2743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В случае если участник </a:t>
            </a:r>
            <a:r>
              <a:rPr lang="ru-RU" b="1" dirty="0">
                <a:solidFill>
                  <a:schemeClr val="tx1"/>
                </a:solidFill>
              </a:rPr>
              <a:t>по состоянию здоровья</a:t>
            </a:r>
            <a:r>
              <a:rPr lang="ru-RU" dirty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b="1" dirty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dirty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u="sng" dirty="0">
                <a:solidFill>
                  <a:schemeClr val="tx1"/>
                </a:solidFill>
              </a:rPr>
              <a:t>При согласии участника </a:t>
            </a:r>
            <a:r>
              <a:rPr lang="ru-RU" dirty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85750"/>
            <a:ext cx="5957411" cy="80550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sz="2100" spc="-52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10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АППЕЛЯЦИИ:</a:t>
            </a:r>
            <a:endParaRPr sz="2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1259"/>
            <a:ext cx="5957411" cy="341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6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20620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33400" y="1181946"/>
            <a:ext cx="6096000" cy="296427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7144" algn="just">
              <a:spcBef>
                <a:spcPts val="75"/>
              </a:spcBef>
            </a:pP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2400" dirty="0">
              <a:latin typeface="Cambria"/>
              <a:cs typeface="Cambria"/>
            </a:endParaRPr>
          </a:p>
          <a:p>
            <a:pPr marL="9525" marR="3810" algn="just"/>
            <a:r>
              <a:rPr lang="ru-RU" sz="2400" b="1" spc="-4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spc="3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2400" dirty="0">
              <a:latin typeface="Cambria"/>
              <a:cs typeface="Cambria"/>
            </a:endParaRPr>
          </a:p>
          <a:p>
            <a:pPr marL="9525" marR="4763" algn="just"/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24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24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комиссий.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50870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9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32920" y="262057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" y="1408613"/>
            <a:ext cx="142875" cy="144018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" y="2686050"/>
            <a:ext cx="142875" cy="144018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632921" y="1146962"/>
            <a:ext cx="5894546" cy="19999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30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dirty="0">
              <a:latin typeface="Cambria"/>
              <a:cs typeface="Cambria"/>
            </a:endParaRPr>
          </a:p>
          <a:p>
            <a:pPr marL="9525" marR="143351"/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удовлетворительными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b="1" spc="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обучающийся </a:t>
            </a:r>
            <a:r>
              <a:rPr b="1" spc="-382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набрал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 минимальное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 err="1">
                <a:solidFill>
                  <a:srgbClr val="000713"/>
                </a:solidFill>
                <a:latin typeface="Cambria"/>
                <a:cs typeface="Cambria"/>
              </a:rPr>
              <a:t>баллов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dirty="0">
              <a:latin typeface="Cambria"/>
              <a:cs typeface="Cambria"/>
            </a:endParaRPr>
          </a:p>
          <a:p>
            <a:pPr marL="9525" marR="3810" algn="just">
              <a:spcBef>
                <a:spcPts val="435"/>
              </a:spcBef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случае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получения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обучающимися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ГИА-9 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неудовлетворительных </a:t>
            </a:r>
            <a:r>
              <a:rPr b="1" spc="-30" dirty="0">
                <a:solidFill>
                  <a:srgbClr val="FF0000"/>
                </a:solidFill>
                <a:latin typeface="Cambria"/>
                <a:cs typeface="Cambria"/>
              </a:rPr>
              <a:t>результатов </a:t>
            </a:r>
            <a:r>
              <a:rPr b="1" spc="4" dirty="0">
                <a:solidFill>
                  <a:srgbClr val="FF0000"/>
                </a:solidFill>
                <a:latin typeface="Cambria"/>
                <a:cs typeface="Cambria"/>
              </a:rPr>
              <a:t>не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более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чем по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b="1" spc="14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b="1" spc="13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b="1" spc="14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(из</a:t>
            </a:r>
            <a:r>
              <a:rPr b="1" spc="13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числа</a:t>
            </a:r>
            <a:r>
              <a:rPr b="1" spc="14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обязательных</a:t>
            </a:r>
            <a:r>
              <a:rPr b="1" spc="15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632920" y="3146868"/>
            <a:ext cx="320944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470184" algn="l"/>
                <a:tab pos="2013109" algn="l"/>
              </a:tabLst>
            </a:pP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предметов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	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выбору),</a:t>
            </a:r>
            <a:endParaRPr dirty="0">
              <a:latin typeface="Cambria"/>
              <a:cs typeface="Cambria"/>
            </a:endParaRPr>
          </a:p>
          <a:p>
            <a:pPr marL="9525">
              <a:tabLst>
                <a:tab pos="1389221" algn="l"/>
                <a:tab pos="1727359" algn="l"/>
                <a:tab pos="2546033" algn="l"/>
              </a:tabLst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допущены	к	сд</a:t>
            </a:r>
            <a:r>
              <a:rPr b="1" spc="-68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че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ГИ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-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3872912" y="3150774"/>
            <a:ext cx="2643664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4305" marR="3810" indent="-145256">
              <a:spcBef>
                <a:spcPts val="75"/>
              </a:spcBef>
              <a:tabLst>
                <a:tab pos="624364" algn="l"/>
                <a:tab pos="701039" algn="l"/>
                <a:tab pos="1586865" algn="l"/>
              </a:tabLst>
            </a:pP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они		б</a:t>
            </a:r>
            <a:r>
              <a:rPr b="1" spc="-143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дут	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пов</a:t>
            </a:r>
            <a:r>
              <a:rPr b="1" spc="-4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орно  п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о	</a:t>
            </a:r>
            <a:r>
              <a:rPr b="1" spc="-19" dirty="0">
                <a:solidFill>
                  <a:srgbClr val="000713"/>
                </a:solidFill>
                <a:latin typeface="Cambria"/>
                <a:cs typeface="Cambria"/>
              </a:rPr>
              <a:t>с</a:t>
            </a:r>
            <a:r>
              <a:rPr b="1" spc="-11" dirty="0">
                <a:solidFill>
                  <a:srgbClr val="000713"/>
                </a:solidFill>
                <a:latin typeface="Cambria"/>
                <a:cs typeface="Cambria"/>
              </a:rPr>
              <a:t>оо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spc="-8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b="1" spc="-4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ст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b="1" spc="4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щим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632920" y="3718296"/>
            <a:ext cx="405050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11" dirty="0">
                <a:solidFill>
                  <a:srgbClr val="FF0000"/>
                </a:solidFill>
                <a:latin typeface="Cambria"/>
                <a:cs typeface="Cambria"/>
              </a:rPr>
              <a:t>текущем</a:t>
            </a:r>
            <a:r>
              <a:rPr b="1" spc="1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60" dirty="0">
                <a:solidFill>
                  <a:srgbClr val="FF0000"/>
                </a:solidFill>
                <a:latin typeface="Cambria"/>
                <a:cs typeface="Cambria"/>
              </a:rPr>
              <a:t>году</a:t>
            </a:r>
            <a:r>
              <a:rPr b="1" spc="-60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6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533400" y="285750"/>
            <a:ext cx="5957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 algn="ctr">
              <a:spcBef>
                <a:spcPts val="71"/>
              </a:spcBef>
            </a:pPr>
            <a:r>
              <a:rPr lang="ru-RU" sz="2100" b="1" dirty="0">
                <a:solidFill>
                  <a:schemeClr val="bg1"/>
                </a:solidFill>
              </a:rPr>
              <a:t>РЕЗУЛЬТАТЫ ГИА</a:t>
            </a:r>
            <a:endParaRPr sz="2775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356711" y="750813"/>
            <a:ext cx="6134100" cy="42591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62890" algn="just">
              <a:lnSpc>
                <a:spcPct val="114999"/>
              </a:lnSpc>
              <a:spcBef>
                <a:spcPts val="75"/>
              </a:spcBef>
            </a:pP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Обучающимся,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sz="22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получившим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неудовлетворительные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20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более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чем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200" b="1" spc="38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либо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получившим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повторно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11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неудовлетворительный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30" dirty="0">
                <a:solidFill>
                  <a:srgbClr val="000713"/>
                </a:solidFill>
                <a:latin typeface="Cambria"/>
                <a:cs typeface="Cambria"/>
              </a:rPr>
              <a:t>результат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9" dirty="0">
                <a:solidFill>
                  <a:srgbClr val="000713"/>
                </a:solidFill>
                <a:latin typeface="Cambria"/>
                <a:cs typeface="Cambria"/>
              </a:rPr>
              <a:t>одному</a:t>
            </a:r>
            <a:r>
              <a:rPr sz="22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из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этих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предметов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в 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дополнительные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сроки,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000713"/>
                </a:solidFill>
                <a:latin typeface="Cambria"/>
                <a:cs typeface="Cambria"/>
              </a:rPr>
              <a:t>будет</a:t>
            </a:r>
            <a:r>
              <a:rPr sz="220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предоставлено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право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повторно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сдать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экзамены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200" b="1" spc="3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8" dirty="0">
                <a:solidFill>
                  <a:srgbClr val="000713"/>
                </a:solidFill>
                <a:latin typeface="Cambria"/>
                <a:cs typeface="Cambria"/>
              </a:rPr>
              <a:t>соответствующим </a:t>
            </a:r>
            <a:r>
              <a:rPr sz="2200" b="1" spc="-38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2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200" b="1" spc="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4" dirty="0" err="1">
                <a:solidFill>
                  <a:srgbClr val="FF0000"/>
                </a:solidFill>
                <a:latin typeface="Cambria"/>
                <a:cs typeface="Cambria"/>
              </a:rPr>
              <a:t>сентября</a:t>
            </a:r>
            <a:r>
              <a:rPr sz="2200" b="1" spc="-8" dirty="0">
                <a:solidFill>
                  <a:srgbClr val="FF0000"/>
                </a:solidFill>
                <a:latin typeface="Cambria"/>
                <a:cs typeface="Cambria"/>
              </a:rPr>
              <a:t> 202</a:t>
            </a:r>
            <a:r>
              <a:rPr lang="ru-RU" sz="2200" b="1" spc="-8" dirty="0">
                <a:solidFill>
                  <a:srgbClr val="FF0000"/>
                </a:solidFill>
                <a:latin typeface="Cambria"/>
                <a:cs typeface="Cambria"/>
              </a:rPr>
              <a:t>6</a:t>
            </a:r>
            <a:r>
              <a:rPr sz="2200" b="1" spc="2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26" dirty="0">
                <a:solidFill>
                  <a:srgbClr val="FF0000"/>
                </a:solidFill>
                <a:latin typeface="Cambria"/>
                <a:cs typeface="Cambria"/>
              </a:rPr>
              <a:t>года.</a:t>
            </a:r>
            <a:endParaRPr sz="2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34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150" y="320136"/>
            <a:ext cx="6743700" cy="3136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lang="ru-RU" sz="1800" spc="9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ИТОГОВЫЕ ОТМЕТКИ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7150" y="858601"/>
            <a:ext cx="6743700" cy="4085894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104299" marR="99536" algn="ctr">
              <a:lnSpc>
                <a:spcPts val="2108"/>
              </a:lnSpc>
              <a:spcBef>
                <a:spcPts val="341"/>
              </a:spcBef>
            </a:pP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Итоговые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 за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9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класс по 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русскому </a:t>
            </a:r>
            <a:r>
              <a:rPr sz="1950" b="1" spc="-34" dirty="0">
                <a:solidFill>
                  <a:srgbClr val="000713"/>
                </a:solidFill>
                <a:latin typeface="Cambria"/>
                <a:cs typeface="Cambria"/>
              </a:rPr>
              <a:t>языку, </a:t>
            </a:r>
            <a:r>
              <a:rPr sz="1950" b="1" spc="-4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1950" b="1" spc="-4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195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предметам,</a:t>
            </a:r>
            <a:endParaRPr sz="1950" dirty="0">
              <a:latin typeface="Cambria"/>
              <a:cs typeface="Cambria"/>
            </a:endParaRPr>
          </a:p>
          <a:p>
            <a:pPr marL="340519" marR="333851" indent="-1429" algn="ctr">
              <a:lnSpc>
                <a:spcPts val="2108"/>
              </a:lnSpc>
            </a:pP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выбору обучающегося,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определяются</a:t>
            </a:r>
            <a:r>
              <a:rPr sz="195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как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 среднее</a:t>
            </a: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FF0000"/>
                </a:solidFill>
                <a:latin typeface="Cambria"/>
                <a:cs typeface="Cambria"/>
              </a:rPr>
              <a:t>арифметическое</a:t>
            </a:r>
            <a:endParaRPr sz="1950" dirty="0">
              <a:latin typeface="Cambria"/>
              <a:cs typeface="Cambria"/>
            </a:endParaRPr>
          </a:p>
          <a:p>
            <a:pPr algn="ctr">
              <a:lnSpc>
                <a:spcPts val="1958"/>
              </a:lnSpc>
            </a:pP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годовой</a:t>
            </a:r>
            <a:r>
              <a:rPr sz="1950" b="1" spc="-3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и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экзаменационной</a:t>
            </a:r>
            <a:r>
              <a:rPr sz="1950" b="1" spc="-23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FF0000"/>
                </a:solidFill>
                <a:latin typeface="Cambria"/>
                <a:cs typeface="Cambria"/>
              </a:rPr>
              <a:t>отметок</a:t>
            </a:r>
            <a:r>
              <a:rPr sz="1950" b="1" spc="-4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endParaRPr sz="1950" dirty="0"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аттестат</a:t>
            </a:r>
            <a:r>
              <a:rPr sz="1950" b="1" spc="-2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целыми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числами</a:t>
            </a:r>
            <a:r>
              <a:rPr sz="195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1950" b="1" spc="-41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соответствии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с правилами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математического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23" dirty="0" err="1">
                <a:solidFill>
                  <a:srgbClr val="000713"/>
                </a:solidFill>
                <a:latin typeface="Cambria"/>
                <a:cs typeface="Cambria"/>
              </a:rPr>
              <a:t>округления</a:t>
            </a:r>
            <a:r>
              <a:rPr sz="1950" b="1" spc="-23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endParaRPr lang="ru-RU" sz="800" b="1" spc="-23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endParaRPr lang="ru-RU" sz="1950" b="1" spc="-23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33363" marR="227648" algn="ctr">
              <a:lnSpc>
                <a:spcPts val="2108"/>
              </a:lnSpc>
              <a:spcBef>
                <a:spcPts val="146"/>
              </a:spcBef>
            </a:pP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Например: годовая «</a:t>
            </a:r>
            <a:r>
              <a:rPr lang="ru-RU" sz="2800" b="1" spc="-23" dirty="0">
                <a:solidFill>
                  <a:srgbClr val="FF0000"/>
                </a:solidFill>
                <a:latin typeface="Cambria"/>
                <a:cs typeface="Cambria"/>
              </a:rPr>
              <a:t>4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» + экзаменационная «</a:t>
            </a:r>
            <a:r>
              <a:rPr lang="ru-RU" sz="2400" b="1" spc="-23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lang="ru-RU" sz="1950" b="1" spc="-23" dirty="0">
                <a:solidFill>
                  <a:srgbClr val="000713"/>
                </a:solidFill>
                <a:latin typeface="Cambria"/>
                <a:cs typeface="Cambria"/>
              </a:rPr>
              <a:t>» = «</a:t>
            </a:r>
            <a:r>
              <a:rPr lang="ru-RU" sz="2800" b="1" spc="-23" dirty="0">
                <a:solidFill>
                  <a:srgbClr val="FF0000"/>
                </a:solidFill>
                <a:latin typeface="Cambria"/>
                <a:cs typeface="Cambria"/>
              </a:rPr>
              <a:t>5</a:t>
            </a:r>
            <a:r>
              <a:rPr lang="ru-RU" b="1" spc="-23" dirty="0">
                <a:latin typeface="Cambria"/>
                <a:cs typeface="Cambria"/>
              </a:rPr>
              <a:t>»</a:t>
            </a:r>
            <a:endParaRPr sz="1950" dirty="0">
              <a:latin typeface="Cambria"/>
              <a:cs typeface="Cambria"/>
            </a:endParaRPr>
          </a:p>
          <a:p>
            <a:pPr marL="318611" marR="314325" indent="-953" algn="ctr"/>
            <a:endParaRPr lang="ru-RU" sz="800" b="1" spc="-11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18611" marR="314325" indent="-953" algn="ctr"/>
            <a:r>
              <a:rPr sz="1950" b="1" spc="-11" dirty="0" err="1">
                <a:solidFill>
                  <a:srgbClr val="000713"/>
                </a:solidFill>
                <a:latin typeface="Cambria"/>
                <a:cs typeface="Cambria"/>
              </a:rPr>
              <a:t>Итоговые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 по </a:t>
            </a:r>
            <a:r>
              <a:rPr sz="1950" b="1" spc="-11" dirty="0">
                <a:solidFill>
                  <a:srgbClr val="000713"/>
                </a:solidFill>
                <a:latin typeface="Cambria"/>
                <a:cs typeface="Cambria"/>
              </a:rPr>
              <a:t>другим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195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195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mbria"/>
                <a:cs typeface="Cambria"/>
              </a:rPr>
              <a:t>на </a:t>
            </a:r>
            <a:r>
              <a:rPr sz="1950" b="1" spc="-4" dirty="0">
                <a:solidFill>
                  <a:srgbClr val="FF0000"/>
                </a:solidFill>
                <a:latin typeface="Cambria"/>
                <a:cs typeface="Cambria"/>
              </a:rPr>
              <a:t>основе</a:t>
            </a:r>
            <a:r>
              <a:rPr sz="1950" b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19" dirty="0">
                <a:solidFill>
                  <a:srgbClr val="FF0000"/>
                </a:solidFill>
                <a:latin typeface="Cambria"/>
                <a:cs typeface="Cambria"/>
              </a:rPr>
              <a:t>годовой </a:t>
            </a:r>
            <a:r>
              <a:rPr sz="1950" b="1" spc="-41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отметки</a:t>
            </a:r>
            <a:r>
              <a:rPr sz="195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8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за </a:t>
            </a:r>
            <a:r>
              <a:rPr sz="195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1950" b="1" spc="-4" dirty="0" err="1">
                <a:solidFill>
                  <a:srgbClr val="000713"/>
                </a:solidFill>
                <a:latin typeface="Cambria"/>
                <a:cs typeface="Cambria"/>
              </a:rPr>
              <a:t>класс</a:t>
            </a:r>
            <a:r>
              <a:rPr sz="1950" b="1" spc="-4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lang="ru-RU" sz="195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18611" marR="314325" indent="-953" algn="ctr"/>
            <a:endParaRPr sz="195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9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339680"/>
            <a:ext cx="6743700" cy="32278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sz="2100" b="0" spc="-55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800" spc="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АТТЕСТАТ С ОТЛИЧИЕМ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400050" y="989976"/>
            <a:ext cx="6343650" cy="239232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Выдается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выпускникам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класса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:</a:t>
            </a:r>
            <a:endParaRPr lang="ru-RU" sz="240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9525">
              <a:spcBef>
                <a:spcPts val="75"/>
              </a:spcBef>
            </a:pPr>
            <a:endParaRPr sz="1000" dirty="0">
              <a:latin typeface="Cambria"/>
              <a:cs typeface="Cambria"/>
            </a:endParaRPr>
          </a:p>
          <a:p>
            <a:pPr marL="9525"/>
            <a:r>
              <a:rPr sz="2400" b="1" spc="-8" dirty="0" err="1">
                <a:solidFill>
                  <a:srgbClr val="000713"/>
                </a:solidFill>
                <a:latin typeface="Cambria"/>
                <a:cs typeface="Cambria"/>
              </a:rPr>
              <a:t>успешно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ГИА</a:t>
            </a:r>
            <a:r>
              <a:rPr sz="240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имеющим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итоговые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отметки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23" dirty="0">
                <a:solidFill>
                  <a:srgbClr val="FF0000"/>
                </a:solidFill>
                <a:latin typeface="Cambria"/>
                <a:cs typeface="Cambria"/>
              </a:rPr>
              <a:t>"отлично"</a:t>
            </a:r>
            <a:r>
              <a:rPr sz="2400" b="1" spc="-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386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всем</a:t>
            </a:r>
            <a:r>
              <a:rPr sz="2400" b="1" spc="-1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8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8" dirty="0">
                <a:solidFill>
                  <a:srgbClr val="FF0000"/>
                </a:solidFill>
                <a:latin typeface="Cambria"/>
                <a:cs typeface="Cambria"/>
              </a:rPr>
              <a:t>учебного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FF0000"/>
                </a:solidFill>
                <a:latin typeface="Cambria"/>
                <a:cs typeface="Cambria"/>
              </a:rPr>
              <a:t>плана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изучавшимся на уровне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основного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общего 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образования.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2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42875" y="1123950"/>
            <a:ext cx="6572250" cy="3415198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L="139541">
              <a:spcBef>
                <a:spcPts val="791"/>
              </a:spcBef>
            </a:pPr>
            <a:r>
              <a:rPr sz="160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600" b="1" spc="-19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6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600" b="1" spc="-4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600" b="1" spc="53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600" b="1" spc="15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600" b="1" spc="293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-8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600" dirty="0">
              <a:latin typeface="Georgia"/>
              <a:cs typeface="Georgia"/>
            </a:endParaRPr>
          </a:p>
          <a:p>
            <a:pPr algn="ctr">
              <a:spcBef>
                <a:spcPts val="724"/>
              </a:spcBef>
              <a:tabLst>
                <a:tab pos="4353878" algn="l"/>
              </a:tabLst>
            </a:pPr>
            <a:r>
              <a:rPr sz="160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600" b="1" spc="-11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600" b="1" spc="-26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600" b="1" spc="-49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-23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600" b="1" spc="1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-11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600" b="1" spc="10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4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600" dirty="0">
              <a:latin typeface="Georgia"/>
              <a:cs typeface="Georgia"/>
            </a:endParaRPr>
          </a:p>
          <a:p>
            <a:pPr marL="167164" marR="159544" algn="ctr">
              <a:spcBef>
                <a:spcPts val="810"/>
              </a:spcBef>
              <a:tabLst>
                <a:tab pos="5004435" algn="l"/>
              </a:tabLst>
            </a:pPr>
            <a:r>
              <a:rPr sz="1600" b="1" u="heavy" spc="-26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600" b="1" spc="-26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6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600" b="1" spc="-8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600" b="1" spc="-4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600" b="1" spc="2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-15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600" b="1" spc="127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8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600" b="1" spc="38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600" b="1" spc="4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600" b="1" spc="-15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600" b="1" spc="-26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600" b="1" spc="-94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4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600" dirty="0">
              <a:latin typeface="Georgia"/>
              <a:cs typeface="Georgia"/>
            </a:endParaRPr>
          </a:p>
          <a:p>
            <a:pPr algn="ctr">
              <a:spcBef>
                <a:spcPts val="810"/>
              </a:spcBef>
            </a:pPr>
            <a:r>
              <a:rPr sz="160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sz="1600" b="1" spc="-19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60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600" b="1" spc="-23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600" b="1" spc="34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600" b="1" spc="-4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600" b="1" spc="-41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15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600" dirty="0">
              <a:latin typeface="Georgia"/>
              <a:cs typeface="Georgia"/>
            </a:endParaRPr>
          </a:p>
          <a:p>
            <a:pPr marL="476" algn="ctr"/>
            <a:r>
              <a:rPr lang="ru-RU" sz="1600" b="1" spc="15" dirty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600" b="1" spc="15" dirty="0" err="1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600" dirty="0">
              <a:latin typeface="Georgia"/>
              <a:cs typeface="Georgia"/>
            </a:endParaRPr>
          </a:p>
          <a:p>
            <a:pPr algn="ctr">
              <a:spcBef>
                <a:spcPts val="544"/>
              </a:spcBef>
              <a:tabLst>
                <a:tab pos="4706303" algn="l"/>
              </a:tabLst>
            </a:pPr>
            <a:r>
              <a:rPr sz="160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600" b="1" spc="-11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600" b="1" spc="-26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600" b="1" spc="11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600" b="1" spc="-15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600" b="1" spc="21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-23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600" b="1" spc="131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spc="4" dirty="0" err="1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r>
              <a:rPr lang="ru-RU" sz="1600" b="1" spc="4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dirty="0" err="1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600" dirty="0">
              <a:latin typeface="Georgia"/>
              <a:cs typeface="Georgia"/>
            </a:endParaRPr>
          </a:p>
          <a:p>
            <a:pPr marL="476" algn="ctr"/>
            <a:r>
              <a:rPr sz="1600" b="1" dirty="0" err="1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600" y="260578"/>
            <a:ext cx="2853214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b="0" spc="-6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spc="-7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2400" i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400" i="1" spc="-32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spc="-6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48F987B-A2C0-4ED1-BF18-8595370E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Номер слайда 2">
            <a:extLst>
              <a:ext uri="{FF2B5EF4-FFF2-40B4-BE49-F238E27FC236}">
                <a16:creationId xmlns:a16="http://schemas.microsoft.com/office/drawing/2014/main" id="{6FC19030-5DA2-46CE-A891-0C3AAD7F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3320" y="3587593"/>
            <a:ext cx="1183005" cy="1615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0D561C-15C1-4B00-BD7E-7010CFF0C60B}" type="slidenum">
              <a:rPr lang="ru-RU" altLang="ru-RU" sz="105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05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5124" name="Picture 2" descr="http://85.sochi-schools.ru/wp-content/uploads/2016/03/GIA.jpg">
            <a:extLst>
              <a:ext uri="{FF2B5EF4-FFF2-40B4-BE49-F238E27FC236}">
                <a16:creationId xmlns:a16="http://schemas.microsoft.com/office/drawing/2014/main" id="{A19BAC17-9DBD-4156-8F0B-688EE8C9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438" y="195486"/>
            <a:ext cx="777686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4">
            <a:extLst>
              <a:ext uri="{FF2B5EF4-FFF2-40B4-BE49-F238E27FC236}">
                <a16:creationId xmlns:a16="http://schemas.microsoft.com/office/drawing/2014/main" id="{2909EFA9-23E1-47A3-BDDF-B21D3E122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7" y="465535"/>
            <a:ext cx="52923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итоговой аттестации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9 классов в 2026 году</a:t>
            </a:r>
            <a:endParaRPr lang="ru-RU" altLang="ru-RU" sz="2400" dirty="0">
              <a:solidFill>
                <a:srgbClr val="240A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133350"/>
            <a:ext cx="6858000" cy="63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57200" y="243150"/>
            <a:ext cx="6024086" cy="5225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22058" algn="ctr">
              <a:lnSpc>
                <a:spcPts val="1980"/>
              </a:lnSpc>
              <a:spcBef>
                <a:spcPts val="75"/>
              </a:spcBef>
            </a:pPr>
            <a:r>
              <a:rPr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b="1" spc="-79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12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b="1" spc="-12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266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6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b="1" spc="-68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21581" algn="ctr">
              <a:lnSpc>
                <a:spcPts val="1980"/>
              </a:lnSpc>
            </a:pPr>
            <a:r>
              <a:rPr spc="-45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6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b="1" spc="-184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184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10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57200" y="1037240"/>
            <a:ext cx="6261211" cy="38876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ru-RU" sz="2800" b="1" spc="-38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вие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lang="ru-RU" sz="2800" b="1" spc="-8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ния   ат</a:t>
            </a:r>
            <a:r>
              <a:rPr lang="ru-RU" sz="2800" b="1" spc="-4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а об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основном общем образовани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 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lang="ru-RU" sz="2800" b="1" spc="-11" dirty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lang="ru-RU" sz="2800" b="1" spc="4" dirty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lang="ru-RU" sz="2800" b="1" spc="-4" dirty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я – </a:t>
            </a:r>
            <a:r>
              <a:rPr lang="ru-RU" sz="2800" b="1" spc="-38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спешное </a:t>
            </a:r>
            <a:r>
              <a:rPr sz="2800" b="1" spc="-11" dirty="0" err="1">
                <a:solidFill>
                  <a:srgbClr val="000713"/>
                </a:solidFill>
                <a:latin typeface="Cambria"/>
                <a:cs typeface="Cambria"/>
              </a:rPr>
              <a:t>прохождение</a:t>
            </a:r>
            <a:r>
              <a:rPr sz="28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800" b="1" spc="-4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учебным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9" dirty="0">
                <a:solidFill>
                  <a:srgbClr val="000713"/>
                </a:solidFill>
                <a:latin typeface="Cambria"/>
                <a:cs typeface="Cambria"/>
              </a:rPr>
              <a:t>(русскому 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000713"/>
                </a:solidFill>
                <a:latin typeface="Cambria"/>
                <a:cs typeface="Cambria"/>
              </a:rPr>
              <a:t>языку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8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),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4" dirty="0" err="1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spc="-1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 err="1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800" b="1" spc="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8" dirty="0">
                <a:solidFill>
                  <a:srgbClr val="000713"/>
                </a:solidFill>
                <a:latin typeface="Cambria"/>
                <a:cs typeface="Cambria"/>
              </a:rPr>
              <a:t>обучающегося.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89" y="121947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56861" y="971550"/>
            <a:ext cx="6286500" cy="2908008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pPr marL="9525">
              <a:spcBef>
                <a:spcPts val="1316"/>
              </a:spcBef>
            </a:pPr>
            <a:r>
              <a:rPr sz="2800" b="1" spc="-56" dirty="0">
                <a:latin typeface="Georgia"/>
                <a:cs typeface="Georgia"/>
              </a:rPr>
              <a:t>Цель: </a:t>
            </a:r>
            <a:r>
              <a:rPr sz="2800" spc="113" dirty="0">
                <a:latin typeface="Georgia"/>
                <a:cs typeface="Georgia"/>
              </a:rPr>
              <a:t>допуск </a:t>
            </a:r>
            <a:r>
              <a:rPr sz="2800" spc="158" dirty="0">
                <a:latin typeface="Georgia"/>
                <a:cs typeface="Georgia"/>
              </a:rPr>
              <a:t>к</a:t>
            </a:r>
            <a:r>
              <a:rPr sz="2800" spc="-23" dirty="0">
                <a:latin typeface="Georgia"/>
                <a:cs typeface="Georgia"/>
              </a:rPr>
              <a:t> </a:t>
            </a:r>
            <a:r>
              <a:rPr sz="2800" spc="-19" dirty="0">
                <a:latin typeface="Georgia"/>
                <a:cs typeface="Georgia"/>
              </a:rPr>
              <a:t>ГИА</a:t>
            </a:r>
            <a:endParaRPr sz="2800" dirty="0">
              <a:latin typeface="Georgia"/>
              <a:cs typeface="Georgia"/>
            </a:endParaRPr>
          </a:p>
          <a:p>
            <a:pPr marL="9525">
              <a:spcBef>
                <a:spcPts val="1241"/>
              </a:spcBef>
            </a:pPr>
            <a:r>
              <a:rPr sz="2800" b="1" spc="19" dirty="0" err="1">
                <a:latin typeface="Georgia"/>
                <a:cs typeface="Georgia"/>
              </a:rPr>
              <a:t>Результат</a:t>
            </a:r>
            <a:r>
              <a:rPr sz="2800" b="1" spc="19" dirty="0">
                <a:latin typeface="Georgia"/>
                <a:cs typeface="Georgia"/>
              </a:rPr>
              <a:t>: </a:t>
            </a:r>
            <a:r>
              <a:rPr sz="2800" spc="94" dirty="0">
                <a:latin typeface="Georgia"/>
                <a:cs typeface="Georgia"/>
              </a:rPr>
              <a:t>зачет </a:t>
            </a:r>
            <a:r>
              <a:rPr sz="2800" dirty="0" err="1">
                <a:latin typeface="Georgia"/>
                <a:cs typeface="Georgia"/>
              </a:rPr>
              <a:t>или</a:t>
            </a:r>
            <a:r>
              <a:rPr sz="2800" spc="416" dirty="0">
                <a:latin typeface="Georgia"/>
                <a:cs typeface="Georgia"/>
              </a:rPr>
              <a:t> </a:t>
            </a:r>
            <a:r>
              <a:rPr sz="2800" spc="90" dirty="0" err="1">
                <a:latin typeface="Georgia"/>
                <a:cs typeface="Georgia"/>
              </a:rPr>
              <a:t>незачет</a:t>
            </a:r>
            <a:endParaRPr sz="2800" dirty="0">
              <a:latin typeface="Georgia"/>
              <a:cs typeface="Georgia"/>
            </a:endParaRPr>
          </a:p>
          <a:p>
            <a:pPr marL="9525" marR="493871">
              <a:spcBef>
                <a:spcPts val="4"/>
              </a:spcBef>
            </a:pPr>
            <a:r>
              <a:rPr sz="2800" b="1" spc="60" dirty="0">
                <a:latin typeface="Georgia"/>
                <a:cs typeface="Georgia"/>
              </a:rPr>
              <a:t>Дата </a:t>
            </a:r>
            <a:r>
              <a:rPr sz="2800" b="1" dirty="0">
                <a:latin typeface="Georgia"/>
                <a:cs typeface="Georgia"/>
              </a:rPr>
              <a:t>проведения: </a:t>
            </a: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11 февраля </a:t>
            </a:r>
            <a:r>
              <a:rPr sz="2800" b="1" spc="161" dirty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26 г0да</a:t>
            </a:r>
          </a:p>
          <a:p>
            <a:pPr marL="9525" marR="493871">
              <a:spcBef>
                <a:spcPts val="4"/>
              </a:spcBef>
            </a:pPr>
            <a:r>
              <a:rPr lang="ru-RU" sz="2800" b="1" spc="16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800" b="1" spc="-19" dirty="0">
                <a:latin typeface="Georgia"/>
                <a:cs typeface="Georgia"/>
              </a:rPr>
              <a:t>Дополнительные сроки: </a:t>
            </a:r>
            <a:r>
              <a:rPr lang="ru-RU" sz="2800" b="1" spc="-19" dirty="0">
                <a:solidFill>
                  <a:srgbClr val="FF0000"/>
                </a:solidFill>
                <a:latin typeface="Georgia"/>
                <a:cs typeface="Georgia"/>
              </a:rPr>
              <a:t>11</a:t>
            </a:r>
            <a:r>
              <a:rPr lang="ru-RU" sz="2800" b="1" spc="-19" dirty="0">
                <a:latin typeface="Georgia"/>
                <a:cs typeface="Georgia"/>
              </a:rPr>
              <a:t> </a:t>
            </a:r>
            <a:r>
              <a:rPr lang="ru-RU" sz="2800" b="1" spc="-19" dirty="0">
                <a:solidFill>
                  <a:srgbClr val="FF0000"/>
                </a:solidFill>
                <a:latin typeface="Georgia"/>
                <a:cs typeface="Georgia"/>
              </a:rPr>
              <a:t>марта и 20 апреля 2026 года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4748" y="243144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" y="120188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81000" y="885331"/>
            <a:ext cx="6312947" cy="4046781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r>
              <a:rPr lang="ru-RU" alt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  направлено на проверку навыков спонтанной речи –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участнику будет даваться 1-2 минуты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Модель собеседования включает следующие типы заданий: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 с привлечением дополнительной информации(включение цитаты);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монологическое высказывание по одной из выбранных тем; 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 с экзаменатором-собеседником.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тексты для чтения, которые будут предложены участникам собеседования, - это тексты о выдающихся людях России.</a:t>
            </a:r>
            <a:endParaRPr lang="ru-RU" altLang="ru-RU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9954" y="241385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102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04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71450" y="923751"/>
            <a:ext cx="6515100" cy="3554339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каждому участнику будет отводиться около 15 минут. В процессе проведения собеседования будет вестись аудиозапись. 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выполнения заданий работы будет осуществляться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Планируется, что итоговое собеседование выпускники 9 классов будут проходить </a:t>
            </a: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школах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оно будет по системе 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7351" y="279805"/>
            <a:ext cx="5200649" cy="40155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550" b="0" spc="-754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83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550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2550" spc="-79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НИЕ:</a:t>
            </a:r>
            <a:endParaRPr sz="25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445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" y="112639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04572" y="990403"/>
            <a:ext cx="6151244" cy="1228381"/>
          </a:xfrm>
          <a:prstGeom prst="rect">
            <a:avLst/>
          </a:prstGeom>
        </p:spPr>
        <p:txBody>
          <a:bodyPr vert="horz" wrap="square" lIns="0" tIns="55721" rIns="0" bIns="0" rtlCol="0">
            <a:spAutoFit/>
          </a:bodyPr>
          <a:lstStyle/>
          <a:p>
            <a:pPr marL="106680" marR="104775" algn="ctr">
              <a:spcBef>
                <a:spcPts val="450"/>
              </a:spcBef>
            </a:pPr>
            <a:r>
              <a:rPr sz="2400" spc="4" dirty="0">
                <a:latin typeface="Georgia"/>
                <a:cs typeface="Georgia"/>
              </a:rPr>
              <a:t>Для </a:t>
            </a:r>
            <a:r>
              <a:rPr sz="2400" spc="131" dirty="0">
                <a:latin typeface="Georgia"/>
                <a:cs typeface="Georgia"/>
              </a:rPr>
              <a:t>участия </a:t>
            </a:r>
            <a:r>
              <a:rPr sz="2400" spc="221" dirty="0">
                <a:latin typeface="Georgia"/>
                <a:cs typeface="Georgia"/>
              </a:rPr>
              <a:t>в </a:t>
            </a:r>
            <a:r>
              <a:rPr lang="ru-RU" sz="2400" spc="127" dirty="0">
                <a:latin typeface="Georgia"/>
                <a:cs typeface="Georgia"/>
              </a:rPr>
              <a:t>О</a:t>
            </a:r>
            <a:r>
              <a:rPr sz="2400" spc="127" dirty="0">
                <a:latin typeface="Georgia"/>
                <a:cs typeface="Georgia"/>
              </a:rPr>
              <a:t>ГЭ </a:t>
            </a:r>
            <a:r>
              <a:rPr sz="2400" spc="113" dirty="0">
                <a:latin typeface="Georgia"/>
                <a:cs typeface="Georgia"/>
              </a:rPr>
              <a:t>обучающемуся  </a:t>
            </a:r>
            <a:r>
              <a:rPr sz="2400" spc="86" dirty="0" err="1">
                <a:latin typeface="Georgia"/>
                <a:cs typeface="Georgia"/>
              </a:rPr>
              <a:t>необходимо</a:t>
            </a:r>
            <a:r>
              <a:rPr sz="2400" spc="191" dirty="0">
                <a:latin typeface="Georgia"/>
                <a:cs typeface="Georgia"/>
              </a:rPr>
              <a:t> </a:t>
            </a:r>
            <a:r>
              <a:rPr lang="ru-RU" sz="2400" spc="191" dirty="0">
                <a:latin typeface="Georgia"/>
                <a:cs typeface="Georgia"/>
              </a:rPr>
              <a:t>подать заявление в</a:t>
            </a:r>
            <a:endParaRPr sz="2400" dirty="0">
              <a:latin typeface="Georgia"/>
              <a:cs typeface="Georgia"/>
            </a:endParaRPr>
          </a:p>
          <a:p>
            <a:pPr algn="ctr">
              <a:spcBef>
                <a:spcPts val="450"/>
              </a:spcBef>
            </a:pPr>
            <a:r>
              <a:rPr sz="2400" b="1" spc="-26" dirty="0">
                <a:latin typeface="Georgia"/>
                <a:cs typeface="Georgia"/>
              </a:rPr>
              <a:t>СРОК </a:t>
            </a:r>
            <a:r>
              <a:rPr sz="2400" b="1" spc="26" dirty="0">
                <a:latin typeface="Georgia"/>
                <a:cs typeface="Georgia"/>
              </a:rPr>
              <a:t>ДО </a:t>
            </a:r>
            <a:r>
              <a:rPr sz="2400" b="1" spc="458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2400" b="1" spc="458" dirty="0">
                <a:latin typeface="Georgia"/>
                <a:cs typeface="Georgia"/>
              </a:rPr>
              <a:t> </a:t>
            </a:r>
            <a:r>
              <a:rPr lang="ru-RU" sz="2400" b="1" spc="-101" dirty="0">
                <a:latin typeface="Georgia"/>
                <a:cs typeface="Georgia"/>
              </a:rPr>
              <a:t>МАРТА</a:t>
            </a:r>
            <a:r>
              <a:rPr sz="2400" b="1" spc="-101" dirty="0">
                <a:latin typeface="Georgia"/>
                <a:cs typeface="Georg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2400" b="1" spc="-15" dirty="0">
                <a:solidFill>
                  <a:srgbClr val="C00000"/>
                </a:solidFill>
                <a:latin typeface="Georgia"/>
                <a:cs typeface="Georgia"/>
              </a:rPr>
              <a:t>6</a:t>
            </a:r>
            <a:r>
              <a:rPr sz="2400" b="1" spc="146" dirty="0">
                <a:latin typeface="Georgia"/>
                <a:cs typeface="Georgia"/>
              </a:rPr>
              <a:t> </a:t>
            </a:r>
            <a:r>
              <a:rPr sz="2400" b="1" spc="-11" dirty="0">
                <a:latin typeface="Georgia"/>
                <a:cs typeface="Georgia"/>
              </a:rPr>
              <a:t>ГОДА</a:t>
            </a:r>
            <a:r>
              <a:rPr lang="ru-RU" sz="2400" b="1" spc="-11" dirty="0">
                <a:latin typeface="Georgia"/>
                <a:cs typeface="Georgia"/>
              </a:rPr>
              <a:t> 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1918" y="216288"/>
            <a:ext cx="4972050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09" dirty="0">
                <a:solidFill>
                  <a:schemeClr val="bg1"/>
                </a:solidFill>
                <a:latin typeface="Times New Roman"/>
                <a:cs typeface="Times New Roman"/>
              </a:rPr>
              <a:t>РЕГИСТРАЦИЯ </a:t>
            </a:r>
            <a:r>
              <a:rPr sz="3300" spc="-38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3300" spc="-25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33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104906" y="2379318"/>
            <a:ext cx="3366135" cy="1431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6"/>
          <p:cNvSpPr/>
          <p:nvPr/>
        </p:nvSpPr>
        <p:spPr>
          <a:xfrm>
            <a:off x="130054" y="2514192"/>
            <a:ext cx="3038093" cy="1092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7"/>
          <p:cNvSpPr/>
          <p:nvPr/>
        </p:nvSpPr>
        <p:spPr>
          <a:xfrm>
            <a:off x="149107" y="2590608"/>
            <a:ext cx="3294365" cy="1361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8"/>
          <p:cNvSpPr/>
          <p:nvPr/>
        </p:nvSpPr>
        <p:spPr>
          <a:xfrm>
            <a:off x="145466" y="2580084"/>
            <a:ext cx="3294698" cy="1361123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9"/>
          <p:cNvSpPr txBox="1"/>
          <p:nvPr/>
        </p:nvSpPr>
        <p:spPr>
          <a:xfrm>
            <a:off x="149108" y="2575782"/>
            <a:ext cx="3356477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54869">
              <a:spcBef>
                <a:spcPts val="75"/>
              </a:spcBef>
            </a:pPr>
            <a:r>
              <a:rPr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3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b="1" u="heavy" spc="-11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19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dirty="0">
              <a:latin typeface="Arial"/>
              <a:cs typeface="Arial"/>
            </a:endParaRPr>
          </a:p>
          <a:p>
            <a:pPr marL="9525">
              <a:spcBef>
                <a:spcPts val="23"/>
              </a:spcBef>
            </a:pPr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b="1" i="1" spc="-94" dirty="0" err="1">
                <a:latin typeface="Trebuchet MS"/>
                <a:cs typeface="Trebuchet MS"/>
              </a:rPr>
              <a:t>сведения</a:t>
            </a:r>
            <a:r>
              <a:rPr b="1" i="1" spc="-94" dirty="0">
                <a:latin typeface="Trebuchet MS"/>
                <a:cs typeface="Trebuchet MS"/>
              </a:rPr>
              <a:t> </a:t>
            </a:r>
            <a:r>
              <a:rPr b="1" i="1" spc="-75" dirty="0">
                <a:latin typeface="Trebuchet MS"/>
                <a:cs typeface="Trebuchet MS"/>
              </a:rPr>
              <a:t>об</a:t>
            </a:r>
            <a:r>
              <a:rPr b="1" i="1" spc="-146" dirty="0">
                <a:latin typeface="Trebuchet MS"/>
                <a:cs typeface="Trebuchet MS"/>
              </a:rPr>
              <a:t> </a:t>
            </a:r>
            <a:r>
              <a:rPr b="1" i="1" spc="-90" dirty="0">
                <a:latin typeface="Trebuchet MS"/>
                <a:cs typeface="Trebuchet MS"/>
              </a:rPr>
              <a:t>участнике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b="1" i="1" spc="-94" dirty="0" err="1">
                <a:latin typeface="Trebuchet MS"/>
                <a:cs typeface="Trebuchet MS"/>
              </a:rPr>
              <a:t>сведения</a:t>
            </a:r>
            <a:r>
              <a:rPr b="1" i="1" spc="-94" dirty="0">
                <a:latin typeface="Trebuchet MS"/>
                <a:cs typeface="Trebuchet MS"/>
              </a:rPr>
              <a:t> </a:t>
            </a:r>
            <a:r>
              <a:rPr b="1" i="1" spc="-75" dirty="0">
                <a:latin typeface="Trebuchet MS"/>
                <a:cs typeface="Trebuchet MS"/>
              </a:rPr>
              <a:t>об</a:t>
            </a:r>
            <a:r>
              <a:rPr b="1" i="1" spc="-146" dirty="0">
                <a:latin typeface="Trebuchet MS"/>
                <a:cs typeface="Trebuchet MS"/>
              </a:rPr>
              <a:t> </a:t>
            </a:r>
            <a:r>
              <a:rPr b="1" i="1" spc="-83" dirty="0">
                <a:latin typeface="Trebuchet MS"/>
                <a:cs typeface="Trebuchet MS"/>
              </a:rPr>
              <a:t>образовательной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b="1" i="1" spc="-75" dirty="0">
                <a:latin typeface="Trebuchet MS"/>
                <a:cs typeface="Trebuchet MS"/>
              </a:rPr>
              <a:t>организации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3561339" y="2461538"/>
            <a:ext cx="3257549" cy="1435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11"/>
          <p:cNvSpPr/>
          <p:nvPr/>
        </p:nvSpPr>
        <p:spPr>
          <a:xfrm>
            <a:off x="3628166" y="2592847"/>
            <a:ext cx="3024378" cy="136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12"/>
          <p:cNvSpPr/>
          <p:nvPr/>
        </p:nvSpPr>
        <p:spPr>
          <a:xfrm>
            <a:off x="3614413" y="2599782"/>
            <a:ext cx="3186398" cy="1365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13"/>
          <p:cNvSpPr/>
          <p:nvPr/>
        </p:nvSpPr>
        <p:spPr>
          <a:xfrm>
            <a:off x="3614413" y="2590608"/>
            <a:ext cx="3161084" cy="1399321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14"/>
          <p:cNvSpPr txBox="1"/>
          <p:nvPr/>
        </p:nvSpPr>
        <p:spPr>
          <a:xfrm>
            <a:off x="3771900" y="2590608"/>
            <a:ext cx="2683916" cy="10714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02030">
              <a:spcBef>
                <a:spcPts val="75"/>
              </a:spcBef>
            </a:pPr>
            <a:r>
              <a:rPr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72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b="1" u="heavy" spc="-172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9525">
              <a:spcBef>
                <a:spcPts val="23"/>
              </a:spcBef>
            </a:pPr>
            <a:r>
              <a:rPr lang="ru-RU" b="1" i="1" spc="-131" dirty="0">
                <a:latin typeface="Trebuchet MS"/>
                <a:cs typeface="Trebuchet MS"/>
              </a:rPr>
              <a:t>- </a:t>
            </a:r>
            <a:r>
              <a:rPr lang="ru-RU" b="1" i="1" spc="-94" dirty="0">
                <a:latin typeface="Trebuchet MS"/>
                <a:cs typeface="Trebuchet MS"/>
              </a:rPr>
              <a:t>подписывает заявление участника</a:t>
            </a:r>
            <a:endParaRPr dirty="0">
              <a:latin typeface="Trebuchet MS"/>
              <a:cs typeface="Trebuchet MS"/>
            </a:endParaRPr>
          </a:p>
          <a:p>
            <a:pPr marL="9525" marR="3810"/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" y="113091"/>
            <a:ext cx="6858000" cy="6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/>
          <p:nvPr/>
        </p:nvSpPr>
        <p:spPr>
          <a:xfrm>
            <a:off x="5120640" y="1213295"/>
            <a:ext cx="569213" cy="555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1589401" y="1025834"/>
            <a:ext cx="3969068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2700" b="1" spc="94" dirty="0">
                <a:latin typeface="Georgia"/>
                <a:cs typeface="Georgia"/>
              </a:rPr>
              <a:t>3</a:t>
            </a:r>
            <a:r>
              <a:rPr sz="2700" b="1" spc="94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периода </a:t>
            </a:r>
            <a:r>
              <a:rPr sz="2700" b="1" spc="41" dirty="0" err="1">
                <a:latin typeface="Georgia"/>
                <a:cs typeface="Georgia"/>
              </a:rPr>
              <a:t>сдачи</a:t>
            </a:r>
            <a:r>
              <a:rPr sz="2700" b="1" spc="-139" dirty="0">
                <a:latin typeface="Georgia"/>
                <a:cs typeface="Georgia"/>
              </a:rPr>
              <a:t> </a:t>
            </a:r>
            <a:r>
              <a:rPr lang="ru-RU" sz="2700" b="1" spc="11" dirty="0">
                <a:latin typeface="Georgia"/>
                <a:cs typeface="Georgia"/>
              </a:rPr>
              <a:t>О</a:t>
            </a:r>
            <a:r>
              <a:rPr sz="2700" b="1" spc="11" dirty="0">
                <a:latin typeface="Georgia"/>
                <a:cs typeface="Georgia"/>
              </a:rPr>
              <a:t>ГЭ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4600" y="167375"/>
            <a:ext cx="4082948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43" dirty="0">
                <a:solidFill>
                  <a:schemeClr val="bg1"/>
                </a:solidFill>
                <a:latin typeface="Times New Roman"/>
                <a:cs typeface="Times New Roman"/>
              </a:rPr>
              <a:t>РАСПИСАНИЕ</a:t>
            </a:r>
            <a:r>
              <a:rPr sz="3300" spc="-23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3300" spc="-75" dirty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33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599" y="1875034"/>
            <a:ext cx="1514892" cy="676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709221" y="1851031"/>
            <a:ext cx="1045191" cy="661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340356" y="1895703"/>
            <a:ext cx="1470731" cy="627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340356" y="1895703"/>
            <a:ext cx="1470755" cy="627434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 txBox="1"/>
          <p:nvPr/>
        </p:nvSpPr>
        <p:spPr>
          <a:xfrm>
            <a:off x="370465" y="1927611"/>
            <a:ext cx="141051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21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u="heavy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b="1" i="1" spc="-101" dirty="0">
                <a:latin typeface="Trebuchet MS"/>
                <a:cs typeface="Trebuchet MS"/>
              </a:rPr>
              <a:t>(</a:t>
            </a:r>
            <a:r>
              <a:rPr lang="ru-RU" sz="1200" b="1" i="1" spc="-101" dirty="0">
                <a:latin typeface="Trebuchet MS"/>
                <a:cs typeface="Trebuchet MS"/>
              </a:rPr>
              <a:t>апрель-май</a:t>
            </a:r>
            <a:r>
              <a:rPr sz="1200" b="1" i="1" spc="-101" dirty="0">
                <a:latin typeface="Trebuchet MS"/>
                <a:cs typeface="Trebuchet MS"/>
              </a:rPr>
              <a:t>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03016" y="1904615"/>
            <a:ext cx="1509955" cy="655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3083076" y="1865753"/>
            <a:ext cx="981718" cy="6618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2638165" y="1925284"/>
            <a:ext cx="1466228" cy="6060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2638164" y="1925284"/>
            <a:ext cx="1466346" cy="606323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 txBox="1"/>
          <p:nvPr/>
        </p:nvSpPr>
        <p:spPr>
          <a:xfrm>
            <a:off x="3010628" y="1936387"/>
            <a:ext cx="72141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2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i="1" spc="-94" dirty="0">
                <a:latin typeface="Trebuchet MS"/>
                <a:cs typeface="Trebuchet MS"/>
              </a:rPr>
              <a:t>(</a:t>
            </a:r>
            <a:r>
              <a:rPr sz="1200" b="1" i="1" spc="-94" dirty="0" err="1">
                <a:latin typeface="Trebuchet MS"/>
                <a:cs typeface="Trebuchet MS"/>
              </a:rPr>
              <a:t>июль</a:t>
            </a:r>
            <a:r>
              <a:rPr sz="1200" b="1" i="1" spc="-94" dirty="0">
                <a:latin typeface="Trebuchet MS"/>
                <a:cs typeface="Trebuchet MS"/>
              </a:rPr>
              <a:t>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18756" y="1941551"/>
            <a:ext cx="1514892" cy="6217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4974764" y="1970450"/>
            <a:ext cx="1474692" cy="5414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4954475" y="1958270"/>
            <a:ext cx="1470695" cy="5814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4954475" y="1958282"/>
            <a:ext cx="1470755" cy="581586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 txBox="1"/>
          <p:nvPr/>
        </p:nvSpPr>
        <p:spPr>
          <a:xfrm>
            <a:off x="5052490" y="1976251"/>
            <a:ext cx="124742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200" dirty="0">
              <a:latin typeface="Arial"/>
              <a:cs typeface="Arial"/>
            </a:endParaRPr>
          </a:p>
          <a:p>
            <a:pPr marL="953" algn="ctr"/>
            <a:r>
              <a:rPr sz="1200" b="1" i="1" spc="-105" dirty="0">
                <a:latin typeface="Trebuchet MS"/>
                <a:cs typeface="Trebuchet MS"/>
              </a:rPr>
              <a:t>(сентябрь)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400050" y="2800351"/>
            <a:ext cx="6108772" cy="20375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ОГЭ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1" dirty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400" b="1" spc="-8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sz="2400" b="1" spc="-1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пройдет</a:t>
            </a:r>
            <a:r>
              <a:rPr sz="240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три </a:t>
            </a:r>
            <a:r>
              <a:rPr sz="2400" b="1" spc="-416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sz="2400" dirty="0"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досрочный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 , </a:t>
            </a:r>
            <a:endParaRPr lang="ru-RU" sz="2400" b="1" spc="-4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основной</a:t>
            </a:r>
            <a:r>
              <a:rPr sz="2400" b="1" spc="-34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endParaRPr lang="ru-RU" sz="2400" dirty="0">
              <a:latin typeface="Cambria"/>
              <a:cs typeface="Cambria"/>
            </a:endParaRPr>
          </a:p>
          <a:p>
            <a:pPr marL="266700" marR="1309688" indent="-257175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4" dirty="0" err="1">
                <a:solidFill>
                  <a:srgbClr val="000713"/>
                </a:solidFill>
                <a:latin typeface="Cambria"/>
                <a:cs typeface="Cambria"/>
              </a:rPr>
              <a:t>дополнительный</a:t>
            </a:r>
            <a:r>
              <a:rPr sz="24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041" y="957739"/>
            <a:ext cx="674695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июня (вторник) — математика;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июня (пятница) — по всем учебным предметам (кроме русского языка и математики);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июня (суббота) — иностранные языки (английский, испанский, немецкий, французский), информатика;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июня (вторник) — русский язык;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 июня (вторник) — по всем учебным предметам (кроме русского языка и математики);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 июня (пятница) — по всем учебным предметам (кроме русского языка и математики).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Резервные дни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 июня (понедельник) — математика;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июля (четверг) — русский язык;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июля (пятница) — по всем учебным предметам (кроме русского языка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математики);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июля (понедельник) — по всем учебным предметам (кроме русского языка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математики).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5000" y="228361"/>
            <a:ext cx="3429000" cy="8194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5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Основной период ОГЭ 2026</a:t>
            </a:r>
          </a:p>
          <a:p>
            <a:pPr algn="ctr"/>
            <a:r>
              <a:rPr lang="ru-RU" sz="15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(проект)</a:t>
            </a:r>
            <a:br>
              <a:rPr lang="ru-RU" sz="157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75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8361"/>
            <a:ext cx="956810" cy="52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8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5D602E-EE10-4155-A130-648664F0F386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c48e722-e5ee-4bb4-abb8-2d4075f5b3d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1527</Words>
  <Application>Microsoft Office PowerPoint</Application>
  <PresentationFormat>Произвольный</PresentationFormat>
  <Paragraphs>159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Book Antiqua</vt:lpstr>
      <vt:lpstr>Calibri</vt:lpstr>
      <vt:lpstr>Cambria</vt:lpstr>
      <vt:lpstr>Georgia</vt:lpstr>
      <vt:lpstr>Microsoft Sans Serif</vt:lpstr>
      <vt:lpstr>Times New Roman</vt:lpstr>
      <vt:lpstr>Trebuchet MS</vt:lpstr>
      <vt:lpstr>Wingdings</vt:lpstr>
      <vt:lpstr>Office Theme</vt:lpstr>
      <vt:lpstr>Презентация PowerPoint</vt:lpstr>
      <vt:lpstr> Приказ Минпросвещения России и Рособрнадзора</vt:lpstr>
      <vt:lpstr>Презентация PowerPoint</vt:lpstr>
      <vt:lpstr> ИТОГОВОЕ СОБЕСЕДОВАНИЕ:</vt:lpstr>
      <vt:lpstr> ИТОГОВОЕ СОБЕСЕДОВАНИЕ:</vt:lpstr>
      <vt:lpstr> ИТОГОВОЕ СОБЕСЕДОВАНИЕ:</vt:lpstr>
      <vt:lpstr>РЕГИСТРАЦИЯ НА ОГЭ</vt:lpstr>
      <vt:lpstr>РАСПИСАНИЕ ОГЭ</vt:lpstr>
      <vt:lpstr>Презентация PowerPoint</vt:lpstr>
      <vt:lpstr>Презентация PowerPoint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ИТОГОВЫЕ ОТМЕТКИ</vt:lpstr>
      <vt:lpstr> АТТЕСТАТ С ОТЛИЧИЕМ</vt:lpstr>
      <vt:lpstr> САЙТЫ В ПОМОЩЬ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User</cp:lastModifiedBy>
  <cp:revision>102</cp:revision>
  <dcterms:created xsi:type="dcterms:W3CDTF">2019-10-15T10:38:01Z</dcterms:created>
  <dcterms:modified xsi:type="dcterms:W3CDTF">2025-12-03T08:49:08Z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