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3051A7-055E-4ABD-BC91-5ED6487B48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C403D-58C2-4A3C-8F77-C01DC3945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3051A7-055E-4ABD-BC91-5ED6487B48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C403D-58C2-4A3C-8F77-C01DC3945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3051A7-055E-4ABD-BC91-5ED6487B48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C403D-58C2-4A3C-8F77-C01DC3945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3051A7-055E-4ABD-BC91-5ED6487B48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C403D-58C2-4A3C-8F77-C01DC3945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3051A7-055E-4ABD-BC91-5ED6487B48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C403D-58C2-4A3C-8F77-C01DC3945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3051A7-055E-4ABD-BC91-5ED6487B48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C403D-58C2-4A3C-8F77-C01DC3945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3051A7-055E-4ABD-BC91-5ED6487B48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C403D-58C2-4A3C-8F77-C01DC3945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3051A7-055E-4ABD-BC91-5ED6487B48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C403D-58C2-4A3C-8F77-C01DC3945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3051A7-055E-4ABD-BC91-5ED6487B48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C403D-58C2-4A3C-8F77-C01DC3945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3051A7-055E-4ABD-BC91-5ED6487B48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C403D-58C2-4A3C-8F77-C01DC3945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33051A7-055E-4ABD-BC91-5ED6487B48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6C403D-58C2-4A3C-8F77-C01DC39456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33051A7-055E-4ABD-BC91-5ED6487B4842}" type="datetimeFigureOut">
              <a:rPr lang="ru-RU" smtClean="0"/>
              <a:pPr/>
              <a:t>12.05.2021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96C403D-58C2-4A3C-8F77-C01DC39456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2856"/>
            <a:ext cx="8062664" cy="23042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3600" dirty="0" smtClean="0">
                <a:solidFill>
                  <a:srgbClr val="7030A0"/>
                </a:solidFill>
              </a:rPr>
              <a:t/>
            </a:r>
            <a:br>
              <a:rPr lang="ru-RU" sz="3600" dirty="0" smtClean="0">
                <a:solidFill>
                  <a:srgbClr val="7030A0"/>
                </a:solidFill>
              </a:rPr>
            </a:br>
            <a:r>
              <a:rPr lang="ru-RU" sz="3600" dirty="0" smtClean="0">
                <a:solidFill>
                  <a:srgbClr val="7030A0"/>
                </a:solidFill>
              </a:rPr>
              <a:t/>
            </a:r>
            <a:br>
              <a:rPr lang="ru-RU" sz="3600" dirty="0" smtClean="0">
                <a:solidFill>
                  <a:srgbClr val="7030A0"/>
                </a:solidFill>
              </a:rPr>
            </a:br>
            <a:r>
              <a:rPr lang="ru-RU" sz="3600" dirty="0" smtClean="0">
                <a:solidFill>
                  <a:srgbClr val="7030A0"/>
                </a:solidFill>
              </a:rPr>
              <a:t>Урок </a:t>
            </a:r>
            <a:r>
              <a:rPr lang="ru-RU" sz="3600" dirty="0" smtClean="0">
                <a:solidFill>
                  <a:srgbClr val="7030A0"/>
                </a:solidFill>
              </a:rPr>
              <a:t>русского языка в 1 классе</a:t>
            </a:r>
            <a:br>
              <a:rPr lang="ru-RU" sz="3600" dirty="0" smtClean="0">
                <a:solidFill>
                  <a:srgbClr val="7030A0"/>
                </a:solidFill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>
                <a:solidFill>
                  <a:srgbClr val="C00000"/>
                </a:solidFill>
              </a:rPr>
              <a:t>Тема: </a:t>
            </a:r>
            <a:r>
              <a:rPr lang="ru-RU" sz="3600" b="1" dirty="0" smtClean="0">
                <a:solidFill>
                  <a:srgbClr val="C00000"/>
                </a:solidFill>
              </a:rPr>
              <a:t>«Правописание </a:t>
            </a:r>
            <a:r>
              <a:rPr lang="ru-RU" sz="3600" b="1" dirty="0" smtClean="0">
                <a:solidFill>
                  <a:srgbClr val="C00000"/>
                </a:solidFill>
              </a:rPr>
              <a:t>букв, обозначающих парные согласные звуки на конце </a:t>
            </a:r>
            <a:r>
              <a:rPr lang="ru-RU" sz="3600" b="1" dirty="0" smtClean="0">
                <a:solidFill>
                  <a:srgbClr val="C00000"/>
                </a:solidFill>
              </a:rPr>
              <a:t>слов»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4653136"/>
            <a:ext cx="5112568" cy="1656184"/>
          </a:xfrm>
        </p:spPr>
        <p:txBody>
          <a:bodyPr>
            <a:normAutofit/>
          </a:bodyPr>
          <a:lstStyle/>
          <a:p>
            <a:r>
              <a:rPr lang="ru-RU" b="1" dirty="0" err="1" smtClean="0"/>
              <a:t>Колмакова</a:t>
            </a:r>
            <a:r>
              <a:rPr lang="ru-RU" b="1" dirty="0" smtClean="0"/>
              <a:t> </a:t>
            </a:r>
          </a:p>
          <a:p>
            <a:r>
              <a:rPr lang="ru-RU" b="1" dirty="0" smtClean="0"/>
              <a:t>Светлана Николаевна,</a:t>
            </a:r>
            <a:endParaRPr lang="ru-RU" dirty="0" smtClean="0"/>
          </a:p>
          <a:p>
            <a:r>
              <a:rPr lang="ru-RU" b="1" dirty="0" smtClean="0"/>
              <a:t>учитель </a:t>
            </a:r>
            <a:r>
              <a:rPr lang="ru-RU" b="1" dirty="0" smtClean="0"/>
              <a:t>начальных классов</a:t>
            </a:r>
            <a:endParaRPr lang="ru-RU" dirty="0" smtClean="0"/>
          </a:p>
          <a:p>
            <a:r>
              <a:rPr lang="ru-RU" b="1" dirty="0" smtClean="0"/>
              <a:t>МАОУ СОШ № 44</a:t>
            </a:r>
            <a:endParaRPr lang="ru-RU" dirty="0" smtClean="0"/>
          </a:p>
          <a:p>
            <a:r>
              <a:rPr lang="ru-RU" b="1" dirty="0" smtClean="0"/>
              <a:t> г.Реж, 2021 г</a:t>
            </a:r>
            <a:endParaRPr lang="ru-RU" dirty="0" smtClean="0"/>
          </a:p>
          <a:p>
            <a:pPr algn="r"/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476672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VII</a:t>
            </a:r>
            <a:r>
              <a:rPr lang="ru-RU" b="1" dirty="0" smtClean="0"/>
              <a:t> методический  конкурс  компьютерных</a:t>
            </a:r>
            <a:br>
              <a:rPr lang="ru-RU" b="1" dirty="0" smtClean="0"/>
            </a:br>
            <a:r>
              <a:rPr lang="ru-RU" b="1" dirty="0" smtClean="0"/>
              <a:t> образовательных продуктов педагогов</a:t>
            </a:r>
            <a:br>
              <a:rPr lang="ru-RU" b="1" dirty="0" smtClean="0"/>
            </a:br>
            <a:r>
              <a:rPr lang="ru-RU" b="1" dirty="0" smtClean="0"/>
              <a:t> «Мозаика презентаций»</a:t>
            </a:r>
            <a:br>
              <a:rPr lang="ru-RU" b="1" dirty="0" smtClean="0"/>
            </a:b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260648"/>
            <a:ext cx="8183880" cy="648072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Актуализация знаний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7" name="Picture 3" descr="C:\Users\Светлана\Desktop\chefs-knif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196752"/>
            <a:ext cx="1935023" cy="1380861"/>
          </a:xfrm>
          <a:prstGeom prst="rect">
            <a:avLst/>
          </a:prstGeom>
          <a:noFill/>
        </p:spPr>
      </p:pic>
      <p:pic>
        <p:nvPicPr>
          <p:cNvPr id="1028" name="Picture 4" descr="C:\Users\Светлана\Desktop\kuhonnyj-nabor-iz-4-nozhej-polnyj-fars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1196752"/>
            <a:ext cx="2088232" cy="1443899"/>
          </a:xfrm>
          <a:prstGeom prst="rect">
            <a:avLst/>
          </a:prstGeom>
          <a:noFill/>
        </p:spPr>
      </p:pic>
      <p:pic>
        <p:nvPicPr>
          <p:cNvPr id="1029" name="Picture 5" descr="C:\Users\Светлана\Desktop\snow-656749_12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2996952"/>
            <a:ext cx="1944975" cy="1440160"/>
          </a:xfrm>
          <a:prstGeom prst="rect">
            <a:avLst/>
          </a:prstGeom>
          <a:noFill/>
        </p:spPr>
      </p:pic>
      <p:pic>
        <p:nvPicPr>
          <p:cNvPr id="1030" name="Picture 6" descr="C:\Users\Светлана\Desktop\sneg-3840x2160-4k-hd-oboi-apple-15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924944"/>
            <a:ext cx="1980728" cy="1440160"/>
          </a:xfrm>
          <a:prstGeom prst="rect">
            <a:avLst/>
          </a:prstGeom>
          <a:noFill/>
        </p:spPr>
      </p:pic>
      <p:pic>
        <p:nvPicPr>
          <p:cNvPr id="1031" name="Picture 7" descr="C:\Users\Светлана\Desktop\spelyj-arbuz-krasnaya-serdcevin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40" y="4797152"/>
            <a:ext cx="1957762" cy="1512168"/>
          </a:xfrm>
          <a:prstGeom prst="rect">
            <a:avLst/>
          </a:prstGeom>
          <a:noFill/>
        </p:spPr>
      </p:pic>
      <p:pic>
        <p:nvPicPr>
          <p:cNvPr id="1032" name="Picture 8" descr="C:\Users\Светлана\Desktop\Watermelons_Many_527947_2048x273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128" y="4797152"/>
            <a:ext cx="2088232" cy="14401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04664"/>
            <a:ext cx="8183880" cy="936104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err="1" smtClean="0"/>
              <a:t>Метаграмма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700808"/>
            <a:ext cx="8183880" cy="4536504"/>
          </a:xfrm>
        </p:spPr>
        <p:txBody>
          <a:bodyPr>
            <a:normAutofit/>
          </a:bodyPr>
          <a:lstStyle/>
          <a:p>
            <a:r>
              <a:rPr lang="ru-RU" b="1" dirty="0" smtClean="0"/>
              <a:t>Когда я с «</a:t>
            </a:r>
            <a:r>
              <a:rPr lang="ru-RU" b="1" dirty="0" err="1" smtClean="0"/>
              <a:t>д</a:t>
            </a:r>
            <a:r>
              <a:rPr lang="ru-RU" b="1" dirty="0" smtClean="0"/>
              <a:t>» – меня сорвут,</a:t>
            </a:r>
          </a:p>
          <a:p>
            <a:pPr>
              <a:buNone/>
            </a:pPr>
            <a:r>
              <a:rPr lang="ru-RU" b="1" dirty="0" smtClean="0"/>
              <a:t>  Когда я с «т» – на мне плывут.</a:t>
            </a:r>
          </a:p>
          <a:p>
            <a:pPr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sz="6600" b="1" dirty="0" smtClean="0"/>
              <a:t>пло</a:t>
            </a:r>
            <a:r>
              <a:rPr lang="ru-RU" sz="6600" b="1" dirty="0" smtClean="0">
                <a:solidFill>
                  <a:srgbClr val="00B050"/>
                </a:solidFill>
              </a:rPr>
              <a:t>д</a:t>
            </a:r>
            <a:r>
              <a:rPr lang="ru-RU" sz="6600" b="1" dirty="0" smtClean="0">
                <a:solidFill>
                  <a:srgbClr val="C00000"/>
                </a:solidFill>
              </a:rPr>
              <a:t> </a:t>
            </a:r>
            <a:r>
              <a:rPr lang="ru-RU" sz="6600" b="1" dirty="0" smtClean="0"/>
              <a:t> -  пло</a:t>
            </a:r>
            <a:r>
              <a:rPr lang="ru-RU" sz="6600" b="1" dirty="0" smtClean="0">
                <a:solidFill>
                  <a:srgbClr val="0070C0"/>
                </a:solidFill>
              </a:rPr>
              <a:t>т</a:t>
            </a:r>
          </a:p>
          <a:p>
            <a:pPr algn="ctr">
              <a:buNone/>
            </a:pPr>
            <a:r>
              <a:rPr lang="ru-RU" sz="6600" b="1" dirty="0" smtClean="0"/>
              <a:t>пло</a:t>
            </a:r>
            <a:r>
              <a:rPr lang="ru-RU" sz="6600" b="1" dirty="0" smtClean="0">
                <a:solidFill>
                  <a:srgbClr val="00B050"/>
                </a:solidFill>
              </a:rPr>
              <a:t>д</a:t>
            </a:r>
            <a:r>
              <a:rPr lang="ru-RU" sz="6600" b="1" dirty="0" smtClean="0">
                <a:solidFill>
                  <a:srgbClr val="C00000"/>
                </a:solidFill>
              </a:rPr>
              <a:t>ы</a:t>
            </a:r>
            <a:r>
              <a:rPr lang="ru-RU" sz="6600" b="1" dirty="0" smtClean="0"/>
              <a:t>  -  пло</a:t>
            </a:r>
            <a:r>
              <a:rPr lang="ru-RU" sz="6600" b="1" dirty="0" smtClean="0">
                <a:solidFill>
                  <a:srgbClr val="0070C0"/>
                </a:solidFill>
              </a:rPr>
              <a:t>т</a:t>
            </a:r>
            <a:r>
              <a:rPr lang="ru-RU" sz="6600" b="1" dirty="0" smtClean="0">
                <a:solidFill>
                  <a:srgbClr val="C00000"/>
                </a:solidFill>
              </a:rPr>
              <a:t>ы</a:t>
            </a:r>
            <a:endParaRPr lang="ru-RU" sz="6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183880" cy="1051560"/>
          </a:xfrm>
        </p:spPr>
        <p:txBody>
          <a:bodyPr/>
          <a:lstStyle/>
          <a:p>
            <a:r>
              <a:rPr lang="ru-RU" dirty="0" smtClean="0"/>
              <a:t>Работа по учебнику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556792"/>
            <a:ext cx="8183880" cy="460851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Упражнение 16, стр. 101</a:t>
            </a:r>
            <a:endParaRPr lang="ru-RU" sz="3200" b="1" dirty="0"/>
          </a:p>
        </p:txBody>
      </p:sp>
      <p:pic>
        <p:nvPicPr>
          <p:cNvPr id="2050" name="Picture 2" descr="C:\Users\Светлана\Desktop\20210509_1141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420888"/>
            <a:ext cx="8028384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32656"/>
            <a:ext cx="8183880" cy="864096"/>
          </a:xfrm>
        </p:spPr>
        <p:txBody>
          <a:bodyPr/>
          <a:lstStyle/>
          <a:p>
            <a:r>
              <a:rPr lang="ru-RU" dirty="0" smtClean="0"/>
              <a:t>Сравнение групп слов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2636912"/>
            <a:ext cx="8183880" cy="34563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тетрадь       гриб         глаз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тетрадка     грибы      глазки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тетради       грибки     глаза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04664"/>
            <a:ext cx="8183880" cy="1008112"/>
          </a:xfrm>
        </p:spPr>
        <p:txBody>
          <a:bodyPr/>
          <a:lstStyle/>
          <a:p>
            <a:r>
              <a:rPr lang="ru-RU" dirty="0" err="1" smtClean="0"/>
              <a:t>Физминутка</a:t>
            </a:r>
            <a:endParaRPr lang="ru-RU" dirty="0"/>
          </a:p>
        </p:txBody>
      </p:sp>
      <p:pic>
        <p:nvPicPr>
          <p:cNvPr id="3074" name="Picture 2" descr="C:\Users\Светлана\Desktop\24820204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556792"/>
            <a:ext cx="5952067" cy="4464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32656"/>
            <a:ext cx="8183880" cy="864096"/>
          </a:xfrm>
        </p:spPr>
        <p:txBody>
          <a:bodyPr/>
          <a:lstStyle/>
          <a:p>
            <a:r>
              <a:rPr lang="ru-RU" dirty="0" smtClean="0"/>
              <a:t>Работа по учебнику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412776"/>
            <a:ext cx="8183880" cy="4824536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Упражнение 19, стр.103</a:t>
            </a:r>
          </a:p>
          <a:p>
            <a:endParaRPr lang="ru-RU" sz="3200" b="1" dirty="0" smtClean="0"/>
          </a:p>
          <a:p>
            <a:pPr>
              <a:buNone/>
            </a:pPr>
            <a:endParaRPr lang="ru-RU" sz="3200" b="1" dirty="0"/>
          </a:p>
        </p:txBody>
      </p:sp>
      <p:pic>
        <p:nvPicPr>
          <p:cNvPr id="4098" name="Picture 2" descr="C:\Users\Светлана\Desktop\20210509_1156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780928"/>
            <a:ext cx="7992888" cy="33267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76" y="548680"/>
            <a:ext cx="7772400" cy="936104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208912" cy="5003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00811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Спасибо за урок!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556792"/>
            <a:ext cx="6467475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76</TotalTime>
  <Words>86</Words>
  <Application>Microsoft Office PowerPoint</Application>
  <PresentationFormat>Экран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          Урок русского языка в 1 классе  Тема: «Правописание букв, обозначающих парные согласные звуки на конце слов»</vt:lpstr>
      <vt:lpstr>Актуализация знаний</vt:lpstr>
      <vt:lpstr> Метаграмма</vt:lpstr>
      <vt:lpstr>Работа по учебнику</vt:lpstr>
      <vt:lpstr>Сравнение групп слов</vt:lpstr>
      <vt:lpstr>Физминутка</vt:lpstr>
      <vt:lpstr>Работа по учебнику</vt:lpstr>
      <vt:lpstr>Рефлексия</vt:lpstr>
      <vt:lpstr>Спасибо за урок!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Завуч</cp:lastModifiedBy>
  <cp:revision>9</cp:revision>
  <dcterms:created xsi:type="dcterms:W3CDTF">2021-05-09T06:04:36Z</dcterms:created>
  <dcterms:modified xsi:type="dcterms:W3CDTF">2021-05-12T08:52:24Z</dcterms:modified>
</cp:coreProperties>
</file>