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051A7-055E-4ABD-BC91-5ED6487B4842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403D-58C2-4A3C-8F77-C01DC3945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051A7-055E-4ABD-BC91-5ED6487B4842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403D-58C2-4A3C-8F77-C01DC3945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051A7-055E-4ABD-BC91-5ED6487B4842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403D-58C2-4A3C-8F77-C01DC3945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051A7-055E-4ABD-BC91-5ED6487B4842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403D-58C2-4A3C-8F77-C01DC3945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051A7-055E-4ABD-BC91-5ED6487B4842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403D-58C2-4A3C-8F77-C01DC3945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051A7-055E-4ABD-BC91-5ED6487B4842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403D-58C2-4A3C-8F77-C01DC3945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051A7-055E-4ABD-BC91-5ED6487B4842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403D-58C2-4A3C-8F77-C01DC3945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051A7-055E-4ABD-BC91-5ED6487B4842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403D-58C2-4A3C-8F77-C01DC3945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051A7-055E-4ABD-BC91-5ED6487B4842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403D-58C2-4A3C-8F77-C01DC3945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051A7-055E-4ABD-BC91-5ED6487B4842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403D-58C2-4A3C-8F77-C01DC3945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051A7-055E-4ABD-BC91-5ED6487B4842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C403D-58C2-4A3C-8F77-C01DC39456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33051A7-055E-4ABD-BC91-5ED6487B4842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96C403D-58C2-4A3C-8F77-C01DC3945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8062664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Урок </a:t>
            </a:r>
            <a:r>
              <a:rPr lang="ru-RU" sz="3600" dirty="0" smtClean="0">
                <a:solidFill>
                  <a:srgbClr val="7030A0"/>
                </a:solidFill>
              </a:rPr>
              <a:t>русского языка в 1 классе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Тема: </a:t>
            </a:r>
            <a:r>
              <a:rPr lang="ru-RU" sz="3600" b="1" dirty="0" smtClean="0">
                <a:solidFill>
                  <a:srgbClr val="C00000"/>
                </a:solidFill>
              </a:rPr>
              <a:t>«Правописание </a:t>
            </a:r>
            <a:r>
              <a:rPr lang="ru-RU" sz="3600" b="1" dirty="0" smtClean="0">
                <a:solidFill>
                  <a:srgbClr val="C00000"/>
                </a:solidFill>
              </a:rPr>
              <a:t>букв, обозначающих парные согласные звуки на конце </a:t>
            </a:r>
            <a:r>
              <a:rPr lang="ru-RU" sz="3600" b="1" dirty="0" smtClean="0">
                <a:solidFill>
                  <a:srgbClr val="C00000"/>
                </a:solidFill>
              </a:rPr>
              <a:t>слов»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653136"/>
            <a:ext cx="5112568" cy="1656184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Колмакова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Светлана Николаевна,</a:t>
            </a:r>
            <a:endParaRPr lang="ru-RU" dirty="0" smtClean="0"/>
          </a:p>
          <a:p>
            <a:r>
              <a:rPr lang="ru-RU" b="1" dirty="0" smtClean="0"/>
              <a:t>учитель </a:t>
            </a:r>
            <a:r>
              <a:rPr lang="ru-RU" b="1" dirty="0" smtClean="0"/>
              <a:t>начальных классов</a:t>
            </a:r>
            <a:endParaRPr lang="ru-RU" dirty="0" smtClean="0"/>
          </a:p>
          <a:p>
            <a:r>
              <a:rPr lang="ru-RU" b="1" dirty="0" smtClean="0"/>
              <a:t>МАОУ СОШ № 44</a:t>
            </a:r>
            <a:endParaRPr lang="ru-RU" dirty="0" smtClean="0"/>
          </a:p>
          <a:p>
            <a:r>
              <a:rPr lang="ru-RU" b="1" dirty="0" smtClean="0"/>
              <a:t> г.Реж, 2021 г</a:t>
            </a:r>
            <a:endParaRPr lang="ru-RU" dirty="0" smtClean="0"/>
          </a:p>
          <a:p>
            <a:pPr algn="r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76672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VII</a:t>
            </a:r>
            <a:r>
              <a:rPr lang="ru-RU" b="1" dirty="0" smtClean="0"/>
              <a:t> методический  конкурс  компьютерных</a:t>
            </a:r>
            <a:br>
              <a:rPr lang="ru-RU" b="1" dirty="0" smtClean="0"/>
            </a:br>
            <a:r>
              <a:rPr lang="ru-RU" b="1" dirty="0" smtClean="0"/>
              <a:t> образовательных продуктов педагогов</a:t>
            </a:r>
            <a:br>
              <a:rPr lang="ru-RU" b="1" dirty="0" smtClean="0"/>
            </a:br>
            <a:r>
              <a:rPr lang="ru-RU" b="1" dirty="0" smtClean="0"/>
              <a:t> «Мозаика презентаций»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60648"/>
            <a:ext cx="8183880" cy="64807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Актуализация знаний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Светлана\Desktop\chefs-knif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1935023" cy="1380861"/>
          </a:xfrm>
          <a:prstGeom prst="rect">
            <a:avLst/>
          </a:prstGeom>
          <a:noFill/>
        </p:spPr>
      </p:pic>
      <p:pic>
        <p:nvPicPr>
          <p:cNvPr id="1028" name="Picture 4" descr="C:\Users\Светлана\Desktop\kuhonnyj-nabor-iz-4-nozhej-polnyj-far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96752"/>
            <a:ext cx="2088232" cy="1443899"/>
          </a:xfrm>
          <a:prstGeom prst="rect">
            <a:avLst/>
          </a:prstGeom>
          <a:noFill/>
        </p:spPr>
      </p:pic>
      <p:pic>
        <p:nvPicPr>
          <p:cNvPr id="1029" name="Picture 5" descr="C:\Users\Светлана\Desktop\snow-656749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996952"/>
            <a:ext cx="1944975" cy="1440160"/>
          </a:xfrm>
          <a:prstGeom prst="rect">
            <a:avLst/>
          </a:prstGeom>
          <a:noFill/>
        </p:spPr>
      </p:pic>
      <p:pic>
        <p:nvPicPr>
          <p:cNvPr id="1030" name="Picture 6" descr="C:\Users\Светлана\Desktop\sneg-3840x2160-4k-hd-oboi-apple-1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924944"/>
            <a:ext cx="1980728" cy="1440160"/>
          </a:xfrm>
          <a:prstGeom prst="rect">
            <a:avLst/>
          </a:prstGeom>
          <a:noFill/>
        </p:spPr>
      </p:pic>
      <p:pic>
        <p:nvPicPr>
          <p:cNvPr id="1031" name="Picture 7" descr="C:\Users\Светлана\Desktop\spelyj-arbuz-krasnaya-serdcevi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797152"/>
            <a:ext cx="1957762" cy="1512168"/>
          </a:xfrm>
          <a:prstGeom prst="rect">
            <a:avLst/>
          </a:prstGeom>
          <a:noFill/>
        </p:spPr>
      </p:pic>
      <p:pic>
        <p:nvPicPr>
          <p:cNvPr id="1032" name="Picture 8" descr="C:\Users\Светлана\Desktop\Watermelons_Many_527947_2048x27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797152"/>
            <a:ext cx="2088232" cy="1440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93610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Метаграмма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00808"/>
            <a:ext cx="8183880" cy="4536504"/>
          </a:xfrm>
        </p:spPr>
        <p:txBody>
          <a:bodyPr>
            <a:normAutofit/>
          </a:bodyPr>
          <a:lstStyle/>
          <a:p>
            <a:r>
              <a:rPr lang="ru-RU" b="1" dirty="0" smtClean="0"/>
              <a:t>Когда я с «</a:t>
            </a:r>
            <a:r>
              <a:rPr lang="ru-RU" b="1" dirty="0" err="1" smtClean="0"/>
              <a:t>д</a:t>
            </a:r>
            <a:r>
              <a:rPr lang="ru-RU" b="1" dirty="0" smtClean="0"/>
              <a:t>» – меня сорвут,</a:t>
            </a:r>
          </a:p>
          <a:p>
            <a:pPr>
              <a:buNone/>
            </a:pPr>
            <a:r>
              <a:rPr lang="ru-RU" b="1" dirty="0" smtClean="0"/>
              <a:t>  Когда я с «т» – на мне плывут.</a:t>
            </a:r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6600" b="1" dirty="0" smtClean="0"/>
              <a:t>пло</a:t>
            </a:r>
            <a:r>
              <a:rPr lang="ru-RU" sz="6600" b="1" dirty="0" smtClean="0">
                <a:solidFill>
                  <a:srgbClr val="00B050"/>
                </a:solidFill>
              </a:rPr>
              <a:t>д</a:t>
            </a:r>
            <a:r>
              <a:rPr lang="ru-RU" sz="6600" b="1" dirty="0" smtClean="0">
                <a:solidFill>
                  <a:srgbClr val="C00000"/>
                </a:solidFill>
              </a:rPr>
              <a:t> </a:t>
            </a:r>
            <a:r>
              <a:rPr lang="ru-RU" sz="6600" b="1" dirty="0" smtClean="0"/>
              <a:t> -  пло</a:t>
            </a:r>
            <a:r>
              <a:rPr lang="ru-RU" sz="6600" b="1" dirty="0" smtClean="0">
                <a:solidFill>
                  <a:srgbClr val="0070C0"/>
                </a:solidFill>
              </a:rPr>
              <a:t>т</a:t>
            </a:r>
          </a:p>
          <a:p>
            <a:pPr algn="ctr">
              <a:buNone/>
            </a:pPr>
            <a:r>
              <a:rPr lang="ru-RU" sz="6600" b="1" dirty="0" smtClean="0"/>
              <a:t>пло</a:t>
            </a:r>
            <a:r>
              <a:rPr lang="ru-RU" sz="6600" b="1" dirty="0" smtClean="0">
                <a:solidFill>
                  <a:srgbClr val="00B050"/>
                </a:solidFill>
              </a:rPr>
              <a:t>д</a:t>
            </a:r>
            <a:r>
              <a:rPr lang="ru-RU" sz="6600" b="1" dirty="0" smtClean="0">
                <a:solidFill>
                  <a:srgbClr val="C00000"/>
                </a:solidFill>
              </a:rPr>
              <a:t>ы</a:t>
            </a:r>
            <a:r>
              <a:rPr lang="ru-RU" sz="6600" b="1" dirty="0" smtClean="0"/>
              <a:t>  -  пло</a:t>
            </a:r>
            <a:r>
              <a:rPr lang="ru-RU" sz="6600" b="1" dirty="0" smtClean="0">
                <a:solidFill>
                  <a:srgbClr val="0070C0"/>
                </a:solidFill>
              </a:rPr>
              <a:t>т</a:t>
            </a:r>
            <a:r>
              <a:rPr lang="ru-RU" sz="6600" b="1" dirty="0" smtClean="0">
                <a:solidFill>
                  <a:srgbClr val="C00000"/>
                </a:solidFill>
              </a:rPr>
              <a:t>ы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183880" cy="1051560"/>
          </a:xfrm>
        </p:spPr>
        <p:txBody>
          <a:bodyPr/>
          <a:lstStyle/>
          <a:p>
            <a:r>
              <a:rPr lang="ru-RU" dirty="0" smtClean="0"/>
              <a:t>Работа по учебнику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56792"/>
            <a:ext cx="8183880" cy="460851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Упражнение 16, стр. 101</a:t>
            </a:r>
            <a:endParaRPr lang="ru-RU" sz="3200" b="1" dirty="0"/>
          </a:p>
        </p:txBody>
      </p:sp>
      <p:pic>
        <p:nvPicPr>
          <p:cNvPr id="2050" name="Picture 2" descr="C:\Users\Светлана\Desktop\20210509_114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802838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864096"/>
          </a:xfrm>
        </p:spPr>
        <p:txBody>
          <a:bodyPr/>
          <a:lstStyle/>
          <a:p>
            <a:r>
              <a:rPr lang="ru-RU" dirty="0" smtClean="0"/>
              <a:t>Сравнение групп слов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636912"/>
            <a:ext cx="8183880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тетрадь       гриб         глаз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тетрадка     грибы      глазки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тетради       грибки     глаза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008112"/>
          </a:xfrm>
        </p:spPr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3074" name="Picture 2" descr="C:\Users\Светлана\Desktop\24820204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5952067" cy="446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864096"/>
          </a:xfrm>
        </p:spPr>
        <p:txBody>
          <a:bodyPr/>
          <a:lstStyle/>
          <a:p>
            <a:r>
              <a:rPr lang="ru-RU" dirty="0" smtClean="0"/>
              <a:t>Работа по учебнику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82453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Упражнение 19, стр.103</a:t>
            </a:r>
          </a:p>
          <a:p>
            <a:endParaRPr lang="ru-RU" sz="3200" b="1" dirty="0" smtClean="0"/>
          </a:p>
          <a:p>
            <a:pPr>
              <a:buNone/>
            </a:pPr>
            <a:endParaRPr lang="ru-RU" sz="3200" b="1" dirty="0"/>
          </a:p>
        </p:txBody>
      </p:sp>
      <p:pic>
        <p:nvPicPr>
          <p:cNvPr id="4098" name="Picture 2" descr="C:\Users\Светлана\Desktop\20210509_115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7992888" cy="3326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48680"/>
            <a:ext cx="7772400" cy="93610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2" cy="500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Спасибо за урок!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4674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76</TotalTime>
  <Words>86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          Урок русского языка в 1 классе  Тема: «Правописание букв, обозначающих парные согласные звуки на конце слов»</vt:lpstr>
      <vt:lpstr>Актуализация знаний</vt:lpstr>
      <vt:lpstr> Метаграмма</vt:lpstr>
      <vt:lpstr>Работа по учебнику</vt:lpstr>
      <vt:lpstr>Сравнение групп слов</vt:lpstr>
      <vt:lpstr>Физминутка</vt:lpstr>
      <vt:lpstr>Работа по учебнику</vt:lpstr>
      <vt:lpstr>Рефлексия</vt:lpstr>
      <vt:lpstr>Спасибо за урок!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Завуч</cp:lastModifiedBy>
  <cp:revision>9</cp:revision>
  <dcterms:created xsi:type="dcterms:W3CDTF">2021-05-09T06:04:36Z</dcterms:created>
  <dcterms:modified xsi:type="dcterms:W3CDTF">2021-05-12T08:52:24Z</dcterms:modified>
</cp:coreProperties>
</file>