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08CD0-28F3-4D99-B0D7-8B0D040B8EFA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360C-69AE-4E5A-B700-7F3202201D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88640"/>
            <a:ext cx="7458100" cy="1240095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Школьный методический конкурс компьютерных образовательных продуктов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педагогов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Мозаика презентаций»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748464" cy="343393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4400" dirty="0" smtClean="0"/>
              <a:t>Понятие   о сложном предложении</a:t>
            </a:r>
          </a:p>
          <a:p>
            <a:pPr algn="l"/>
            <a:endParaRPr lang="ru-RU" sz="3600" dirty="0"/>
          </a:p>
          <a:p>
            <a:pPr algn="l"/>
            <a:endParaRPr lang="ru-RU" sz="3600" dirty="0" smtClean="0"/>
          </a:p>
          <a:p>
            <a:pPr algn="l"/>
            <a:r>
              <a:rPr lang="ru-RU" sz="3600" dirty="0" smtClean="0"/>
              <a:t> </a:t>
            </a:r>
          </a:p>
          <a:p>
            <a:pPr algn="l"/>
            <a:r>
              <a:rPr lang="ru-RU" sz="2800" dirty="0" smtClean="0">
                <a:cs typeface="Browallia New" pitchFamily="34" charset="-34"/>
              </a:rPr>
              <a:t>Жуйкова Светлана Васильевна</a:t>
            </a:r>
          </a:p>
          <a:p>
            <a:pPr algn="l"/>
            <a:r>
              <a:rPr lang="ru-RU" sz="2800" dirty="0" smtClean="0">
                <a:cs typeface="Browallia New" pitchFamily="34" charset="-34"/>
              </a:rPr>
              <a:t>МАОУ СОШ №44 </a:t>
            </a:r>
          </a:p>
          <a:p>
            <a:pPr algn="l"/>
            <a:r>
              <a:rPr lang="ru-RU" sz="2800" dirty="0">
                <a:cs typeface="Browallia New" pitchFamily="34" charset="-34"/>
              </a:rPr>
              <a:t>у</a:t>
            </a:r>
            <a:r>
              <a:rPr lang="ru-RU" sz="2800" dirty="0" smtClean="0">
                <a:cs typeface="Browallia New" pitchFamily="34" charset="-34"/>
              </a:rPr>
              <a:t>читель русского языка и литературы,</a:t>
            </a:r>
          </a:p>
          <a:p>
            <a:pPr algn="l"/>
            <a:r>
              <a:rPr lang="ru-RU" sz="2800" dirty="0" smtClean="0">
                <a:cs typeface="Browallia New" pitchFamily="34" charset="-34"/>
              </a:rPr>
              <a:t> первая квалификационная категория.</a:t>
            </a:r>
            <a:endParaRPr lang="ru-RU" sz="2800" dirty="0">
              <a:cs typeface="Browallia New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Список используемой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Алгоритмы и таблицы по русскому языку.   Челябинск, 2006 г.</a:t>
            </a:r>
          </a:p>
          <a:p>
            <a:r>
              <a:rPr lang="ru-RU" sz="2800" dirty="0" smtClean="0"/>
              <a:t>Богданова Г.А.   Уроки русского языка в 9 классе.  Москва «Просвещение» 2010 г.</a:t>
            </a:r>
          </a:p>
          <a:p>
            <a:r>
              <a:rPr lang="ru-RU" sz="2800" dirty="0" smtClean="0"/>
              <a:t>Тростенцова Л.А.  Ладыженская Т.А.  Русский язык, 9 класс   Москва «Просвещение» 2009 г.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358246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607223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Сложные предложения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/>
              <a:t>с</a:t>
            </a:r>
            <a:r>
              <a:rPr lang="ru-RU" dirty="0" smtClean="0"/>
              <a:t>оюзные                                   бессоюзные</a:t>
            </a:r>
          </a:p>
          <a:p>
            <a:pPr>
              <a:buNone/>
            </a:pPr>
            <a:r>
              <a:rPr lang="ru-RU" dirty="0" smtClean="0"/>
              <a:t>*сложносочиненные</a:t>
            </a:r>
          </a:p>
          <a:p>
            <a:pPr>
              <a:buNone/>
            </a:pPr>
            <a:r>
              <a:rPr lang="ru-RU" sz="2000" dirty="0" smtClean="0"/>
              <a:t>(предложения соединяются                                         части бессоюзного сложного</a:t>
            </a:r>
          </a:p>
          <a:p>
            <a:pPr>
              <a:buNone/>
            </a:pPr>
            <a:r>
              <a:rPr lang="ru-RU" sz="2000" dirty="0" smtClean="0"/>
              <a:t>с помощью сочинительных союзов                            предложения соединяются</a:t>
            </a:r>
          </a:p>
          <a:p>
            <a:pPr>
              <a:buNone/>
            </a:pPr>
            <a:r>
              <a:rPr lang="ru-RU" sz="2000" dirty="0" smtClean="0"/>
              <a:t>и  интонации )                                                                   посредством интонации </a:t>
            </a:r>
          </a:p>
          <a:p>
            <a:pPr>
              <a:buNone/>
            </a:pPr>
            <a:r>
              <a:rPr lang="ru-RU" dirty="0" smtClean="0"/>
              <a:t>*сложноподчиненные</a:t>
            </a:r>
          </a:p>
          <a:p>
            <a:pPr>
              <a:buNone/>
            </a:pPr>
            <a:r>
              <a:rPr lang="ru-RU" sz="2000" dirty="0" smtClean="0"/>
              <a:t>(предложения соединяются </a:t>
            </a:r>
          </a:p>
          <a:p>
            <a:pPr>
              <a:buNone/>
            </a:pPr>
            <a:r>
              <a:rPr lang="ru-RU" sz="2000" dirty="0"/>
              <a:t>п</a:t>
            </a:r>
            <a:r>
              <a:rPr lang="ru-RU" sz="2000" dirty="0" smtClean="0"/>
              <a:t>осредством подчинительных союзов</a:t>
            </a:r>
          </a:p>
          <a:p>
            <a:pPr>
              <a:buNone/>
            </a:pPr>
            <a:r>
              <a:rPr lang="ru-RU" sz="2000" dirty="0"/>
              <a:t>и</a:t>
            </a:r>
            <a:r>
              <a:rPr lang="ru-RU" sz="2000" dirty="0" smtClean="0"/>
              <a:t>ли союзных слов и интонации)</a:t>
            </a:r>
            <a:endParaRPr lang="ru-RU" sz="2000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2000232" y="1000108"/>
            <a:ext cx="257176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643438" y="1000108"/>
            <a:ext cx="214314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285852" y="-428653"/>
            <a:ext cx="7085794" cy="1357323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Знаки  препинания в сложных предложениях.</a:t>
            </a:r>
            <a:endParaRPr lang="ru-RU" sz="24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283" y="1285861"/>
          <a:ext cx="8715408" cy="4572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52"/>
                <a:gridCol w="2178852"/>
                <a:gridCol w="1980787"/>
                <a:gridCol w="2376917"/>
              </a:tblGrid>
              <a:tr h="736773">
                <a:tc>
                  <a:txBody>
                    <a:bodyPr/>
                    <a:lstStyle/>
                    <a:p>
                      <a:r>
                        <a:rPr lang="ru-RU" dirty="0" smtClean="0"/>
                        <a:t>Знаки препинания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                     Вид  сложного  предложения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677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сложносочиненное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бессоюзное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Сложноподчиненное</a:t>
                      </a:r>
                      <a:endParaRPr lang="ru-RU" dirty="0"/>
                    </a:p>
                  </a:txBody>
                  <a:tcPr/>
                </a:tc>
              </a:tr>
              <a:tr h="236171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,</a:t>
                      </a:r>
                    </a:p>
                    <a:p>
                      <a:pPr algn="ctr"/>
                      <a:r>
                        <a:rPr lang="ru-RU" b="1" dirty="0" smtClean="0"/>
                        <a:t>;</a:t>
                      </a:r>
                    </a:p>
                    <a:p>
                      <a:pPr algn="ctr"/>
                      <a:r>
                        <a:rPr lang="ru-RU" b="1" dirty="0" smtClean="0"/>
                        <a:t>:</a:t>
                      </a:r>
                    </a:p>
                    <a:p>
                      <a:pPr algn="ctr"/>
                      <a:r>
                        <a:rPr lang="ru-RU" b="1" dirty="0" smtClean="0"/>
                        <a:t>--</a:t>
                      </a:r>
                      <a:r>
                        <a:rPr lang="ru-RU" b="1" baseline="0" dirty="0" smtClean="0"/>
                        <a:t> 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dirty="0" smtClean="0"/>
                        <a:t>+(редко)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+(редко)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</a:p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736773">
                <a:tc>
                  <a:txBody>
                    <a:bodyPr/>
                    <a:lstStyle/>
                    <a:p>
                      <a:r>
                        <a:rPr lang="ru-RU" dirty="0" smtClean="0"/>
                        <a:t>Функция  знака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 разделительная 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выделительная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Разновидности смысловых отношений                                                        между частями сложносочиненного  предложения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Сочинительные союзы</a:t>
            </a:r>
          </a:p>
          <a:p>
            <a:pPr algn="ctr">
              <a:buNone/>
            </a:pPr>
            <a:endParaRPr lang="ru-RU" sz="2400" dirty="0"/>
          </a:p>
          <a:p>
            <a:pPr algn="ctr">
              <a:buNone/>
            </a:pPr>
            <a:endParaRPr lang="ru-RU" sz="2400" dirty="0" smtClean="0"/>
          </a:p>
          <a:p>
            <a:pPr>
              <a:buNone/>
            </a:pPr>
            <a:r>
              <a:rPr lang="ru-RU" sz="1600" dirty="0"/>
              <a:t>о</a:t>
            </a:r>
            <a:r>
              <a:rPr lang="ru-RU" sz="1600" dirty="0" smtClean="0"/>
              <a:t>дновременность                           чередование                                   сопоставление  </a:t>
            </a:r>
          </a:p>
          <a:p>
            <a:pPr>
              <a:buNone/>
            </a:pPr>
            <a:r>
              <a:rPr lang="ru-RU" sz="1600" dirty="0" smtClean="0"/>
              <a:t>Последовательность                      взаимоисключение                        противопоставление</a:t>
            </a:r>
          </a:p>
          <a:p>
            <a:pPr>
              <a:buNone/>
            </a:pPr>
            <a:r>
              <a:rPr lang="ru-RU" sz="1600" dirty="0"/>
              <a:t>п</a:t>
            </a:r>
            <a:r>
              <a:rPr lang="ru-RU" sz="1600" dirty="0" smtClean="0"/>
              <a:t>ричина</a:t>
            </a:r>
          </a:p>
          <a:p>
            <a:pPr>
              <a:buNone/>
            </a:pPr>
            <a:r>
              <a:rPr lang="ru-RU" sz="1600" dirty="0" smtClean="0"/>
              <a:t>И                                                         ТО…ТО                                                 А</a:t>
            </a:r>
          </a:p>
          <a:p>
            <a:pPr>
              <a:buNone/>
            </a:pPr>
            <a:r>
              <a:rPr lang="ru-RU" sz="1600" dirty="0" smtClean="0"/>
              <a:t>ДА(=И)                                                ИЛИ                                                     НЕ   ТОЛЬКО…  НО  И</a:t>
            </a:r>
          </a:p>
          <a:p>
            <a:pPr>
              <a:buNone/>
            </a:pPr>
            <a:r>
              <a:rPr lang="ru-RU" sz="1600" dirty="0" smtClean="0"/>
              <a:t> НИ…НИ                                              ЛИБО                                                   НО</a:t>
            </a:r>
          </a:p>
          <a:p>
            <a:pPr>
              <a:buNone/>
            </a:pPr>
            <a:r>
              <a:rPr lang="ru-RU" sz="1600" dirty="0" smtClean="0"/>
              <a:t>ТОЖЕ                                                 ТО   ЛИ…  ТО   ЛИ                               ДА  (=   НО )</a:t>
            </a:r>
          </a:p>
          <a:p>
            <a:pPr>
              <a:buNone/>
            </a:pPr>
            <a:r>
              <a:rPr lang="ru-RU" sz="1600" dirty="0" smtClean="0"/>
              <a:t>ТАКЖЕ                                                НЕ   ТО …   НЕ   ТО                             ОДНАКО  </a:t>
            </a:r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                      ЗАТО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14480" y="1643050"/>
            <a:ext cx="278608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00562" y="1643050"/>
            <a:ext cx="200026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115196" cy="214314"/>
          </a:xfrm>
        </p:spPr>
        <p:txBody>
          <a:bodyPr>
            <a:noAutofit/>
          </a:bodyPr>
          <a:lstStyle/>
          <a:p>
            <a:r>
              <a:rPr lang="ru-RU" sz="1600" dirty="0" smtClean="0"/>
              <a:t>Сложноподчинённые предложения с придаточными обстоятельственными</a:t>
            </a:r>
            <a:endParaRPr lang="ru-RU" sz="1600" dirty="0"/>
          </a:p>
        </p:txBody>
      </p:sp>
      <p:pic>
        <p:nvPicPr>
          <p:cNvPr id="4" name="Содержимое 3" descr="hello_html_6bb6a08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55413" y="285728"/>
            <a:ext cx="6783603" cy="657227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3571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Бессоюзные сложные предложения</a:t>
            </a:r>
            <a:endParaRPr lang="ru-RU" dirty="0"/>
          </a:p>
        </p:txBody>
      </p:sp>
      <p:pic>
        <p:nvPicPr>
          <p:cNvPr id="6" name="Содержимое 5" descr="img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594894"/>
            <a:ext cx="9144000" cy="62686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7437" y="0"/>
            <a:ext cx="9151437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3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214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Школьный методический конкурс компьютерных образовательных продуктов педагогов  «Мозаика презентаций»</vt:lpstr>
      <vt:lpstr>Слайд 2</vt:lpstr>
      <vt:lpstr>Знаки  препинания в сложных предложениях.</vt:lpstr>
      <vt:lpstr>Разновидности смысловых отношений                                                        между частями сложносочиненного  предложения</vt:lpstr>
      <vt:lpstr>Слайд 5</vt:lpstr>
      <vt:lpstr>Сложноподчинённые предложения с придаточными обстоятельственными</vt:lpstr>
      <vt:lpstr>Бессоюзные сложные предложения</vt:lpstr>
      <vt:lpstr>Слайд 8</vt:lpstr>
      <vt:lpstr>Слайд 9</vt:lpstr>
      <vt:lpstr>Список используемой литературы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 конкурс «Мозаика презентаций»</dc:title>
  <dc:creator>ASSA</dc:creator>
  <cp:lastModifiedBy>Завуч</cp:lastModifiedBy>
  <cp:revision>12</cp:revision>
  <dcterms:created xsi:type="dcterms:W3CDTF">2017-03-13T11:21:11Z</dcterms:created>
  <dcterms:modified xsi:type="dcterms:W3CDTF">2017-04-12T03:37:24Z</dcterms:modified>
</cp:coreProperties>
</file>