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notesMasterIdLst>
    <p:notesMasterId r:id="rId30"/>
  </p:notesMasterIdLst>
  <p:sldIdLst>
    <p:sldId id="288" r:id="rId2"/>
    <p:sldId id="259" r:id="rId3"/>
    <p:sldId id="261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9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02" autoAdjust="0"/>
    <p:restoredTop sz="94554" autoAdjust="0"/>
  </p:normalViewPr>
  <p:slideViewPr>
    <p:cSldViewPr>
      <p:cViewPr>
        <p:scale>
          <a:sx n="81" d="100"/>
          <a:sy n="81" d="100"/>
        </p:scale>
        <p:origin x="-960" y="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E0132-708A-41BC-A119-B30CA157E406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E1D0EE-9D28-4649-9108-3854B555D7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214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B4D326-471F-4EB5-A35A-E5B7C085B4C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395BC-F4C1-43E1-AF3F-54B8048CC90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F020A1-D7C8-4EF9-B11C-099A3200BC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5FA7A6-D638-473B-BF9E-9EFC442FDE8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DA760E-EE4B-4877-B965-A488A51A69C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A2B236-8855-4E85-ABEE-CE2EEA1809C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D6C8A2-50E5-4C10-AE3C-E4EB30CAFE9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978FC-0E7A-4DFE-8FFC-852AB97EB86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BBBBED-CB2E-4FCA-9F30-7651BA0F196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6ED5F-0581-4E52-ABD7-EC15976F88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95AA5B-BB88-4C86-9367-B7D70FC4CD5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B4316-1CCE-4351-8C42-151E08FF33C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74DD3A-89D9-4C8E-BAA9-C08E73A0E32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8D9B3C-9349-4045-BC98-E231C05866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612E70-3FE3-41BE-B92E-D3A859505D8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78248B-0A65-4EFF-8BA9-B4F1643C69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FF0792-312A-49B6-A88C-985CCF64FFD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D7D981-8088-4361-A03F-E300778FB0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326D1B-D773-457F-90E7-13EDFF0E566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A04D7-EA1F-45A5-94DE-6A087DB1179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9FD244-51AE-4048-915B-FA7DAAFDCA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D6CC46-30C8-4871-BAD5-020E8427FD5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64C52A20-E829-4402-BFD8-F54EADB2C18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786F47A2-FDE3-4BB0-98FE-BC62DF976C6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transition spd="med">
    <p:wedge/>
  </p:transition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20.xml"/><Relationship Id="rId18" Type="http://schemas.openxmlformats.org/officeDocument/2006/relationships/slide" Target="slide14.xml"/><Relationship Id="rId26" Type="http://schemas.openxmlformats.org/officeDocument/2006/relationships/slide" Target="slide25.xml"/><Relationship Id="rId3" Type="http://schemas.openxmlformats.org/officeDocument/2006/relationships/slide" Target="slide7.xml"/><Relationship Id="rId21" Type="http://schemas.openxmlformats.org/officeDocument/2006/relationships/slide" Target="slide19.xml"/><Relationship Id="rId7" Type="http://schemas.openxmlformats.org/officeDocument/2006/relationships/slide" Target="slide11.xml"/><Relationship Id="rId12" Type="http://schemas.openxmlformats.org/officeDocument/2006/relationships/slide" Target="slide8.xml"/><Relationship Id="rId17" Type="http://schemas.openxmlformats.org/officeDocument/2006/relationships/slide" Target="slide13.xml"/><Relationship Id="rId25" Type="http://schemas.openxmlformats.org/officeDocument/2006/relationships/slide" Target="slide24.xml"/><Relationship Id="rId2" Type="http://schemas.openxmlformats.org/officeDocument/2006/relationships/image" Target="../media/image3.jpeg"/><Relationship Id="rId16" Type="http://schemas.openxmlformats.org/officeDocument/2006/relationships/slide" Target="slide12.xml"/><Relationship Id="rId20" Type="http://schemas.openxmlformats.org/officeDocument/2006/relationships/slide" Target="slide17.xml"/><Relationship Id="rId29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11" Type="http://schemas.openxmlformats.org/officeDocument/2006/relationships/slide" Target="slide18.xml"/><Relationship Id="rId24" Type="http://schemas.openxmlformats.org/officeDocument/2006/relationships/slide" Target="slide23.xml"/><Relationship Id="rId5" Type="http://schemas.openxmlformats.org/officeDocument/2006/relationships/slide" Target="slide9.xml"/><Relationship Id="rId15" Type="http://schemas.openxmlformats.org/officeDocument/2006/relationships/slide" Target="slide26.xml"/><Relationship Id="rId23" Type="http://schemas.openxmlformats.org/officeDocument/2006/relationships/slide" Target="slide22.xml"/><Relationship Id="rId28" Type="http://schemas.openxmlformats.org/officeDocument/2006/relationships/slide" Target="slide2.xml"/><Relationship Id="rId10" Type="http://schemas.openxmlformats.org/officeDocument/2006/relationships/slide" Target="slide15.xml"/><Relationship Id="rId19" Type="http://schemas.openxmlformats.org/officeDocument/2006/relationships/slide" Target="slide16.xml"/><Relationship Id="rId4" Type="http://schemas.openxmlformats.org/officeDocument/2006/relationships/slide" Target="slide3.xml"/><Relationship Id="rId9" Type="http://schemas.openxmlformats.org/officeDocument/2006/relationships/slide" Target="slide6.xml"/><Relationship Id="rId14" Type="http://schemas.openxmlformats.org/officeDocument/2006/relationships/slide" Target="slide10.xml"/><Relationship Id="rId22" Type="http://schemas.openxmlformats.org/officeDocument/2006/relationships/slide" Target="slide21.xml"/><Relationship Id="rId27" Type="http://schemas.openxmlformats.org/officeDocument/2006/relationships/slide" Target="slide27.xml"/><Relationship Id="rId30" Type="http://schemas.openxmlformats.org/officeDocument/2006/relationships/slide" Target="slide2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2.jpeg"/><Relationship Id="rId3" Type="http://schemas.openxmlformats.org/officeDocument/2006/relationships/image" Target="../media/image3.jpeg"/><Relationship Id="rId7" Type="http://schemas.openxmlformats.org/officeDocument/2006/relationships/image" Target="../media/image5.png"/><Relationship Id="rId12" Type="http://schemas.openxmlformats.org/officeDocument/2006/relationships/slide" Target="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2" name="Picture 4" descr="http://andreeva-406.ucoz.ru/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8604"/>
            <a:ext cx="9210333" cy="557216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5572140"/>
            <a:ext cx="9286908" cy="12858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Декада  математики, информатики, физики.  </a:t>
            </a:r>
          </a:p>
          <a:p>
            <a:pPr algn="ctr"/>
            <a:r>
              <a:rPr lang="ru-RU" dirty="0" smtClean="0"/>
              <a:t> МАОУ СОШ №44, г.Реж, 2017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Бояркина Валентина Анатольевна,</a:t>
            </a:r>
          </a:p>
          <a:p>
            <a:pPr algn="ctr"/>
            <a:r>
              <a:rPr lang="ru-RU" b="1" dirty="0" err="1" smtClean="0">
                <a:solidFill>
                  <a:srgbClr val="002060"/>
                </a:solidFill>
              </a:rPr>
              <a:t>Шиянова</a:t>
            </a:r>
            <a:r>
              <a:rPr lang="ru-RU" b="1" dirty="0" smtClean="0">
                <a:solidFill>
                  <a:srgbClr val="002060"/>
                </a:solidFill>
              </a:rPr>
              <a:t> Любовь Борисовна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27654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0" y="5643554"/>
            <a:ext cx="1493308" cy="12144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9396941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3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572000" y="4941168"/>
            <a:ext cx="3744416" cy="1224136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i="1" dirty="0" smtClean="0"/>
              <a:t>абак</a:t>
            </a:r>
            <a:endParaRPr lang="ru-RU" sz="6600" b="1" i="1" dirty="0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683568" y="1770494"/>
            <a:ext cx="7272808" cy="2592288"/>
          </a:xfrm>
          <a:prstGeom prst="wedgeRoundRectCallout">
            <a:avLst>
              <a:gd name="adj1" fmla="val -31149"/>
              <a:gd name="adj2" fmla="val 79685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</a:rPr>
              <a:t>Так называлась первая счетная доска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059832" y="116632"/>
            <a:ext cx="37444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информатика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4941168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33326491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>
                <a:latin typeface="Times New Roman" pitchFamily="18" charset="0"/>
              </a:rPr>
              <a:t>4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323529" y="1484784"/>
            <a:ext cx="8544245" cy="3456384"/>
          </a:xfrm>
          <a:prstGeom prst="wedgeRoundRectCallout">
            <a:avLst/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>
                <a:solidFill>
                  <a:schemeClr val="tx1"/>
                </a:solidFill>
              </a:rPr>
              <a:t>Существуют специально написанные небольшие по размерам программы, которые могут «приписывать» себя к другим программам, а также выполнять различные нежелательные действия на компьютере. Как называются такие программы?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059832" y="5404048"/>
            <a:ext cx="5688632" cy="576064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b="1" dirty="0" smtClean="0"/>
              <a:t>Компьютерные вирусы</a:t>
            </a:r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059832" y="116632"/>
            <a:ext cx="37444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информатика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0" y="5085184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80984149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836712"/>
            <a:ext cx="77866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5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323528" y="1412776"/>
            <a:ext cx="8544247" cy="4025606"/>
          </a:xfrm>
          <a:prstGeom prst="wedgeRoundRectCallout">
            <a:avLst/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>
                <a:solidFill>
                  <a:schemeClr val="tx1"/>
                </a:solidFill>
              </a:rPr>
              <a:t>Первый ПК «APPLE», согласно легенде, появился на свет в гараже Силиконовой долины (США) в 1977 году. Однако в 1981 году одна фирма выпустила более удачную модель ПК, которая на ближайшее время стала эталоном и завоевала рынки на всех континентах. Назовите ее марку 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436096" y="5898913"/>
            <a:ext cx="2339752" cy="720080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/>
              <a:t>IBM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059832" y="116632"/>
            <a:ext cx="37444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информатика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5438382"/>
            <a:ext cx="1611426" cy="131050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65943505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836712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>
                <a:latin typeface="Times New Roman" pitchFamily="18" charset="0"/>
              </a:rPr>
              <a:t>1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707904" y="116633"/>
            <a:ext cx="22322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физика</a:t>
            </a:r>
            <a:endParaRPr lang="ru-RU" sz="4000" b="1" dirty="0">
              <a:latin typeface="+mj-lt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687615" y="5103186"/>
            <a:ext cx="5040560" cy="1188132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i="1" dirty="0" smtClean="0"/>
              <a:t>туча</a:t>
            </a:r>
            <a:endParaRPr lang="ru-RU" sz="6000" b="1" i="1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827584" y="1700808"/>
            <a:ext cx="7632848" cy="2736304"/>
          </a:xfrm>
          <a:prstGeom prst="wedgeRoundRectCallout">
            <a:avLst>
              <a:gd name="adj1" fmla="val -34025"/>
              <a:gd name="adj2" fmla="val 75842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</a:rPr>
              <a:t>Сильнее солнца, слабее ветра, ног нет, а идет, глаз нет, а плачет. </a:t>
            </a:r>
          </a:p>
        </p:txBody>
      </p:sp>
      <p:pic>
        <p:nvPicPr>
          <p:cNvPr id="11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4941168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51263263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836712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>
                <a:latin typeface="Times New Roman" pitchFamily="18" charset="0"/>
              </a:rPr>
              <a:t>2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419872" y="4653136"/>
            <a:ext cx="5292080" cy="1008112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Архимед</a:t>
            </a:r>
            <a:endParaRPr lang="ru-RU" sz="6000" b="1" dirty="0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323529" y="1700808"/>
            <a:ext cx="8136903" cy="2376264"/>
          </a:xfrm>
          <a:prstGeom prst="wedgeRoundRectCallout">
            <a:avLst>
              <a:gd name="adj1" fmla="val -29189"/>
              <a:gd name="adj2" fmla="val 99501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</a:rPr>
              <a:t>Кто сформулировал законы плавания тел ?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707904" y="116633"/>
            <a:ext cx="22322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физика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4941168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79196215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14524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3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dirty="0" smtClean="0"/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467544" y="1484784"/>
            <a:ext cx="7776864" cy="2880320"/>
          </a:xfrm>
          <a:prstGeom prst="wedgeRoundRectCallout">
            <a:avLst>
              <a:gd name="adj1" fmla="val -29576"/>
              <a:gd name="adj2" fmla="val 75524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При выходе из воды животные встряхиваются. Какой закон физики используется ими при этом? 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699792" y="4869160"/>
            <a:ext cx="6048672" cy="992088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 закон инерции</a:t>
            </a:r>
            <a:endParaRPr lang="ru-RU" sz="6000" b="1" i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707904" y="116633"/>
            <a:ext cx="22322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физика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4941168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2583508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836712"/>
            <a:ext cx="7786687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>
                <a:latin typeface="Times New Roman" pitchFamily="18" charset="0"/>
              </a:rPr>
              <a:t>4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</a:t>
            </a:r>
            <a:r>
              <a:rPr lang="ru-RU" sz="3200" b="1" i="1" dirty="0" smtClean="0">
                <a:latin typeface="Times New Roman" pitchFamily="18" charset="0"/>
              </a:rPr>
              <a:t>.</a:t>
            </a:r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395536" y="1484784"/>
            <a:ext cx="8748464" cy="2592288"/>
          </a:xfrm>
          <a:prstGeom prst="wedgeRoundRectCallout">
            <a:avLst>
              <a:gd name="adj1" fmla="val -30481"/>
              <a:gd name="adj2" fmla="val 88729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chemeClr val="tx1"/>
                </a:solidFill>
              </a:rPr>
              <a:t>Зависит ли сила тяжести от высоты подъема над землей?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419872" y="4516941"/>
            <a:ext cx="4960095" cy="1116124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000" b="1" dirty="0" smtClean="0"/>
              <a:t>Нет, она зависит от массы</a:t>
            </a:r>
            <a:endParaRPr lang="ru-RU" sz="40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707904" y="116633"/>
            <a:ext cx="22322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физика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4941168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29951316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5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eaLnBrk="1" hangingPunct="1"/>
            <a:r>
              <a:rPr lang="ru-RU" sz="2800" dirty="0">
                <a:latin typeface="Times New Roman" pitchFamily="18" charset="0"/>
              </a:rPr>
              <a:t>         </a:t>
            </a:r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539552" y="1484784"/>
            <a:ext cx="7704856" cy="1872208"/>
          </a:xfrm>
          <a:prstGeom prst="wedgeRoundRectCallout">
            <a:avLst>
              <a:gd name="adj1" fmla="val -31484"/>
              <a:gd name="adj2" fmla="val 145780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chemeClr val="tx1"/>
                </a:solidFill>
              </a:rPr>
              <a:t>Почему, плавая на спине, легче держаться на воде?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75856" y="3769178"/>
            <a:ext cx="5400600" cy="2612150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так как увеличивается объем погруженной части тела, увеличивается выталкивающая сила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707904" y="116633"/>
            <a:ext cx="22322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физика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4941168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50523014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>
                <a:latin typeface="Times New Roman" pitchFamily="18" charset="0"/>
              </a:rPr>
              <a:t>1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59832" y="116632"/>
            <a:ext cx="40324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Наука в жизни</a:t>
            </a:r>
            <a:endParaRPr lang="ru-RU" sz="4000" b="1" dirty="0">
              <a:latin typeface="+mj-lt"/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467544" y="1412776"/>
            <a:ext cx="7848872" cy="3096344"/>
          </a:xfrm>
          <a:prstGeom prst="wedgeRoundRectCallout">
            <a:avLst>
              <a:gd name="adj1" fmla="val -29347"/>
              <a:gd name="adj2" fmla="val 70451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</a:rPr>
              <a:t>Щука весит больше, чем карась, а карась больше, чем вьюн. Кто самый лёгкий? 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75856" y="4941168"/>
            <a:ext cx="5760640" cy="792088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i="1" dirty="0" smtClean="0"/>
              <a:t>вьюн</a:t>
            </a:r>
            <a:endParaRPr lang="ru-RU" sz="6000" b="1" i="1" dirty="0"/>
          </a:p>
        </p:txBody>
      </p:sp>
      <p:pic>
        <p:nvPicPr>
          <p:cNvPr id="10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4941168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57517976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2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995936" y="5013176"/>
            <a:ext cx="4968552" cy="720080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6000" b="1" dirty="0" smtClean="0"/>
              <a:t>в 3 раза</a:t>
            </a:r>
            <a:endParaRPr lang="ru-RU" sz="6000" b="1" dirty="0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395536" y="1556792"/>
            <a:ext cx="7776864" cy="2952328"/>
          </a:xfrm>
          <a:prstGeom prst="wedgeRoundRectCallout">
            <a:avLst>
              <a:gd name="adj1" fmla="val -28069"/>
              <a:gd name="adj2" fmla="val 69647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Во сколько раз лестница на четвертый этаж в школе длиннее лестницы на второй этаж? 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59832" y="116632"/>
            <a:ext cx="40324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Наука в жизни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4941168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78389151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Прямоугольник 36">
            <a:hlinkClick r:id="rId3" action="ppaction://hlinksldjump"/>
          </p:cNvPr>
          <p:cNvSpPr/>
          <p:nvPr/>
        </p:nvSpPr>
        <p:spPr>
          <a:xfrm>
            <a:off x="3888432" y="1124744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4" action="ppaction://hlinksldjump"/>
              </a:rPr>
              <a:t>10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38" name="Прямоугольник 37">
            <a:hlinkClick r:id="rId5" action="ppaction://hlinksldjump"/>
          </p:cNvPr>
          <p:cNvSpPr/>
          <p:nvPr/>
        </p:nvSpPr>
        <p:spPr>
          <a:xfrm>
            <a:off x="4896544" y="1124744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6" action="ppaction://hlinksldjump"/>
              </a:rPr>
              <a:t>20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39" name="Прямоугольник 38">
            <a:hlinkClick r:id="rId7" action="ppaction://hlinksldjump"/>
          </p:cNvPr>
          <p:cNvSpPr/>
          <p:nvPr/>
        </p:nvSpPr>
        <p:spPr>
          <a:xfrm>
            <a:off x="5904656" y="1124744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8" action="ppaction://hlinksldjump"/>
              </a:rPr>
              <a:t>30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40" name="Прямоугольник 39">
            <a:hlinkClick r:id="rId9" action="ppaction://hlinksldjump"/>
          </p:cNvPr>
          <p:cNvSpPr/>
          <p:nvPr/>
        </p:nvSpPr>
        <p:spPr>
          <a:xfrm>
            <a:off x="6912768" y="1124744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9" action="ppaction://hlinksldjump"/>
              </a:rPr>
              <a:t>40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41" name="Прямоугольник 40">
            <a:hlinkClick r:id="rId10" action="ppaction://hlinksldjump"/>
          </p:cNvPr>
          <p:cNvSpPr/>
          <p:nvPr/>
        </p:nvSpPr>
        <p:spPr>
          <a:xfrm>
            <a:off x="7920880" y="1124744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3" action="ppaction://hlinksldjump"/>
              </a:rPr>
              <a:t>50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42" name="Прямоугольник 41">
            <a:hlinkClick r:id="rId11" action="ppaction://hlinksldjump"/>
          </p:cNvPr>
          <p:cNvSpPr/>
          <p:nvPr/>
        </p:nvSpPr>
        <p:spPr>
          <a:xfrm>
            <a:off x="3888432" y="2060848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12" action="ppaction://hlinksldjump"/>
              </a:rPr>
              <a:t>10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43" name="Прямоугольник 42">
            <a:hlinkClick r:id="rId13" action="ppaction://hlinksldjump"/>
          </p:cNvPr>
          <p:cNvSpPr/>
          <p:nvPr/>
        </p:nvSpPr>
        <p:spPr>
          <a:xfrm>
            <a:off x="4896544" y="2060848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5" action="ppaction://hlinksldjump"/>
              </a:rPr>
              <a:t>20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44" name="Прямоугольник 43">
            <a:hlinkClick r:id="rId14" action="ppaction://hlinksldjump"/>
          </p:cNvPr>
          <p:cNvSpPr/>
          <p:nvPr/>
        </p:nvSpPr>
        <p:spPr>
          <a:xfrm>
            <a:off x="5904656" y="2060848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prstClr val="white"/>
                </a:solidFill>
                <a:hlinkClick r:id="rId14" action="ppaction://hlinksldjump"/>
              </a:rPr>
              <a:t>3</a:t>
            </a:r>
            <a:r>
              <a:rPr lang="en-US" sz="3600" b="1" dirty="0" smtClean="0">
                <a:solidFill>
                  <a:prstClr val="white"/>
                </a:solidFill>
                <a:hlinkClick r:id="rId14" action="ppaction://hlinksldjump"/>
              </a:rPr>
              <a:t>0</a:t>
            </a:r>
            <a:endParaRPr lang="en-US" sz="3600" b="1" dirty="0" smtClean="0">
              <a:solidFill>
                <a:prstClr val="white"/>
              </a:solidFill>
            </a:endParaRPr>
          </a:p>
        </p:txBody>
      </p:sp>
      <p:sp>
        <p:nvSpPr>
          <p:cNvPr id="45" name="Прямоугольник 44">
            <a:hlinkClick r:id="rId7" action="ppaction://hlinksldjump"/>
          </p:cNvPr>
          <p:cNvSpPr/>
          <p:nvPr/>
        </p:nvSpPr>
        <p:spPr>
          <a:xfrm>
            <a:off x="6912768" y="2060848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7" action="ppaction://hlinksldjump"/>
              </a:rPr>
              <a:t>40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46" name="Прямоугольник 45">
            <a:hlinkClick r:id="rId15" action="ppaction://hlinksldjump"/>
          </p:cNvPr>
          <p:cNvSpPr/>
          <p:nvPr/>
        </p:nvSpPr>
        <p:spPr>
          <a:xfrm>
            <a:off x="7920880" y="2060848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prstClr val="white"/>
                </a:solidFill>
                <a:hlinkClick r:id="rId16" action="ppaction://hlinksldjump"/>
              </a:rPr>
              <a:t>50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47" name="Прямоугольник 46">
            <a:hlinkClick r:id="" action="ppaction://noaction"/>
          </p:cNvPr>
          <p:cNvSpPr/>
          <p:nvPr/>
        </p:nvSpPr>
        <p:spPr>
          <a:xfrm>
            <a:off x="3888432" y="2996952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17" action="ppaction://hlinksldjump"/>
              </a:rPr>
              <a:t>10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48" name="Прямоугольник 47">
            <a:hlinkClick r:id="" action="ppaction://noaction"/>
          </p:cNvPr>
          <p:cNvSpPr/>
          <p:nvPr/>
        </p:nvSpPr>
        <p:spPr>
          <a:xfrm>
            <a:off x="4896544" y="2996952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18" action="ppaction://hlinksldjump"/>
              </a:rPr>
              <a:t>20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49" name="Прямоугольник 48">
            <a:hlinkClick r:id="" action="ppaction://noaction"/>
          </p:cNvPr>
          <p:cNvSpPr/>
          <p:nvPr/>
        </p:nvSpPr>
        <p:spPr>
          <a:xfrm>
            <a:off x="5904656" y="2996952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10" action="ppaction://hlinksldjump"/>
              </a:rPr>
              <a:t>30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0" name="Прямоугольник 49">
            <a:hlinkClick r:id="" action="ppaction://noaction"/>
          </p:cNvPr>
          <p:cNvSpPr/>
          <p:nvPr/>
        </p:nvSpPr>
        <p:spPr>
          <a:xfrm>
            <a:off x="6912768" y="2996952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19" action="ppaction://hlinksldjump"/>
              </a:rPr>
              <a:t>40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1" name="Прямоугольник 50">
            <a:hlinkClick r:id="" action="ppaction://noaction"/>
          </p:cNvPr>
          <p:cNvSpPr/>
          <p:nvPr/>
        </p:nvSpPr>
        <p:spPr>
          <a:xfrm>
            <a:off x="7920880" y="2996952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20" action="ppaction://hlinksldjump"/>
              </a:rPr>
              <a:t>50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2" name="Прямоугольник 51">
            <a:hlinkClick r:id="" action="ppaction://noaction"/>
          </p:cNvPr>
          <p:cNvSpPr/>
          <p:nvPr/>
        </p:nvSpPr>
        <p:spPr>
          <a:xfrm>
            <a:off x="3888432" y="3933056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11" action="ppaction://hlinksldjump"/>
              </a:rPr>
              <a:t>10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3" name="Прямоугольник 52">
            <a:hlinkClick r:id="" action="ppaction://noaction"/>
          </p:cNvPr>
          <p:cNvSpPr/>
          <p:nvPr/>
        </p:nvSpPr>
        <p:spPr>
          <a:xfrm>
            <a:off x="4896544" y="3933056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21" action="ppaction://hlinksldjump"/>
              </a:rPr>
              <a:t>20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4" name="Прямоугольник 53">
            <a:hlinkClick r:id="" action="ppaction://noaction"/>
          </p:cNvPr>
          <p:cNvSpPr/>
          <p:nvPr/>
        </p:nvSpPr>
        <p:spPr>
          <a:xfrm>
            <a:off x="5904656" y="3933056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13" action="ppaction://hlinksldjump"/>
              </a:rPr>
              <a:t>30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5" name="Прямоугольник 54">
            <a:hlinkClick r:id="" action="ppaction://noaction"/>
          </p:cNvPr>
          <p:cNvSpPr/>
          <p:nvPr/>
        </p:nvSpPr>
        <p:spPr>
          <a:xfrm>
            <a:off x="6912768" y="3933056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22" action="ppaction://hlinksldjump"/>
              </a:rPr>
              <a:t>40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6" name="Прямоугольник 55">
            <a:hlinkClick r:id="" action="ppaction://noaction"/>
          </p:cNvPr>
          <p:cNvSpPr/>
          <p:nvPr/>
        </p:nvSpPr>
        <p:spPr>
          <a:xfrm>
            <a:off x="7920880" y="3933056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23" action="ppaction://hlinksldjump"/>
              </a:rPr>
              <a:t>50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7" name="Прямоугольник 56">
            <a:hlinkClick r:id="" action="ppaction://noaction"/>
          </p:cNvPr>
          <p:cNvSpPr/>
          <p:nvPr/>
        </p:nvSpPr>
        <p:spPr>
          <a:xfrm>
            <a:off x="3888432" y="4869160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24" action="ppaction://hlinksldjump"/>
              </a:rPr>
              <a:t>10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8" name="Прямоугольник 57">
            <a:hlinkClick r:id="" action="ppaction://noaction"/>
          </p:cNvPr>
          <p:cNvSpPr/>
          <p:nvPr/>
        </p:nvSpPr>
        <p:spPr>
          <a:xfrm>
            <a:off x="4896544" y="4869160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25" action="ppaction://hlinksldjump"/>
              </a:rPr>
              <a:t>20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9" name="Прямоугольник 58">
            <a:hlinkClick r:id="" action="ppaction://noaction"/>
          </p:cNvPr>
          <p:cNvSpPr/>
          <p:nvPr/>
        </p:nvSpPr>
        <p:spPr>
          <a:xfrm>
            <a:off x="5886340" y="4869160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26" action="ppaction://hlinksldjump"/>
              </a:rPr>
              <a:t>30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60" name="Прямоугольник 59">
            <a:hlinkClick r:id="" action="ppaction://noaction"/>
          </p:cNvPr>
          <p:cNvSpPr/>
          <p:nvPr/>
        </p:nvSpPr>
        <p:spPr>
          <a:xfrm>
            <a:off x="6912768" y="4869160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15" action="ppaction://hlinksldjump"/>
              </a:rPr>
              <a:t>40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61" name="Прямоугольник 60">
            <a:hlinkClick r:id="" action="ppaction://noaction"/>
          </p:cNvPr>
          <p:cNvSpPr/>
          <p:nvPr/>
        </p:nvSpPr>
        <p:spPr>
          <a:xfrm>
            <a:off x="7920880" y="4869160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27" action="ppaction://hlinksldjump"/>
              </a:rPr>
              <a:t>50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360040" y="1124744"/>
            <a:ext cx="3240360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 smtClean="0">
                <a:solidFill>
                  <a:prstClr val="white"/>
                </a:solidFill>
              </a:rPr>
              <a:t> математика</a:t>
            </a:r>
            <a:endParaRPr lang="ru-RU" sz="3200" dirty="0">
              <a:solidFill>
                <a:prstClr val="white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60040" y="2060848"/>
            <a:ext cx="3240360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 smtClean="0">
                <a:solidFill>
                  <a:prstClr val="white"/>
                </a:solidFill>
              </a:rPr>
              <a:t> информатика</a:t>
            </a:r>
            <a:endParaRPr lang="ru-RU" sz="3200" dirty="0">
              <a:solidFill>
                <a:prstClr val="white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360040" y="2996952"/>
            <a:ext cx="3240360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 smtClean="0">
                <a:solidFill>
                  <a:prstClr val="white"/>
                </a:solidFill>
              </a:rPr>
              <a:t>физика</a:t>
            </a:r>
            <a:endParaRPr lang="ru-RU" sz="3200" b="1" dirty="0">
              <a:solidFill>
                <a:prstClr val="white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360040" y="3933056"/>
            <a:ext cx="3240360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 smtClean="0"/>
              <a:t>наука в жизни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360040" y="4869160"/>
            <a:ext cx="3240360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 smtClean="0">
                <a:solidFill>
                  <a:prstClr val="white"/>
                </a:solidFill>
              </a:rPr>
              <a:t>Это интересно</a:t>
            </a:r>
            <a:endParaRPr lang="ru-RU" sz="3200" b="1" dirty="0">
              <a:solidFill>
                <a:prstClr val="white"/>
              </a:solidFill>
            </a:endParaRPr>
          </a:p>
        </p:txBody>
      </p:sp>
      <p:sp>
        <p:nvSpPr>
          <p:cNvPr id="6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Своя игра 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34" name="Picture 6" descr="http://stihi.su/pics/2015/12/14/3297.jpg">
            <a:hlinkClick r:id="rId28" action="ppaction://hlinksldjump"/>
          </p:cNvPr>
          <p:cNvPicPr>
            <a:picLocks noChangeAspect="1" noChangeArrowheads="1"/>
          </p:cNvPicPr>
          <p:nvPr/>
        </p:nvPicPr>
        <p:blipFill>
          <a:blip r:embed="rId2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29535" y="5661248"/>
            <a:ext cx="1440160" cy="1171223"/>
          </a:xfrm>
          <a:prstGeom prst="rect">
            <a:avLst/>
          </a:prstGeom>
          <a:noFill/>
        </p:spPr>
      </p:pic>
      <p:sp>
        <p:nvSpPr>
          <p:cNvPr id="35" name="TextBox 34">
            <a:hlinkClick r:id="rId30" action="ppaction://hlinksldjump"/>
          </p:cNvPr>
          <p:cNvSpPr txBox="1"/>
          <p:nvPr/>
        </p:nvSpPr>
        <p:spPr>
          <a:xfrm>
            <a:off x="232611" y="6085509"/>
            <a:ext cx="118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hlinkClick r:id="rId30" action="ppaction://hlinksldjump"/>
              </a:rPr>
              <a:t>конец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62740236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67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8" fill="hold">
                      <p:stCondLst>
                        <p:cond delay="0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73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4" fill="hold">
                      <p:stCondLst>
                        <p:cond delay="0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79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0" fill="hold">
                      <p:stCondLst>
                        <p:cond delay="0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85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6" fill="hold">
                      <p:stCondLst>
                        <p:cond delay="0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9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8" fill="hold">
                      <p:stCondLst>
                        <p:cond delay="0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203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4" fill="hold">
                      <p:stCondLst>
                        <p:cond delay="0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09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0" fill="hold">
                      <p:stCondLst>
                        <p:cond delay="0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215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6" fill="hold">
                      <p:stCondLst>
                        <p:cond delay="0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221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2" fill="hold">
                      <p:stCondLst>
                        <p:cond delay="0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227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8" fill="hold">
                      <p:stCondLst>
                        <p:cond delay="0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33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4" fill="hold">
                      <p:stCondLst>
                        <p:cond delay="0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39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0" fill="hold">
                      <p:stCondLst>
                        <p:cond delay="0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245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6" fill="hold">
                      <p:stCondLst>
                        <p:cond delay="0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251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2" fill="hold">
                      <p:stCondLst>
                        <p:cond delay="0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57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8" fill="hold">
                      <p:stCondLst>
                        <p:cond delay="0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63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4" fill="hold">
                      <p:stCondLst>
                        <p:cond delay="0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69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0" fill="hold">
                      <p:stCondLst>
                        <p:cond delay="0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75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6" fill="hold">
                      <p:stCondLst>
                        <p:cond delay="0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28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2" fill="hold">
                      <p:stCondLst>
                        <p:cond delay="0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87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8" fill="hold">
                      <p:stCondLst>
                        <p:cond delay="0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293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4" fill="hold">
                      <p:stCondLst>
                        <p:cond delay="0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99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0" fill="hold">
                      <p:stCondLst>
                        <p:cond delay="0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</p:childTnLst>
        </p:cTn>
      </p:par>
    </p:tnLst>
    <p:bldLst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3" grpId="0" animBg="1"/>
      <p:bldP spid="64" grpId="0" animBg="1"/>
      <p:bldP spid="65" grpId="0" animBg="1"/>
      <p:bldP spid="6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>
                <a:latin typeface="Times New Roman" pitchFamily="18" charset="0"/>
              </a:rPr>
              <a:t>3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88024" y="5157192"/>
            <a:ext cx="3672408" cy="792088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i="1" dirty="0" smtClean="0"/>
              <a:t>59</a:t>
            </a:r>
            <a:endParaRPr lang="ru-RU" sz="6600" b="1" i="1" dirty="0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442839" y="1412776"/>
            <a:ext cx="8424936" cy="3312368"/>
          </a:xfrm>
          <a:prstGeom prst="wedgeRoundRectCallout">
            <a:avLst>
              <a:gd name="adj1" fmla="val -30156"/>
              <a:gd name="adj2" fmla="val 71702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Никому неизвестное число увеличилось вдвое, посмотрело на себя в зеркало и увидело там 811. Какое это число? 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59832" y="116632"/>
            <a:ext cx="40324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Наука в жизни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5157192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55424945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836712"/>
            <a:ext cx="7786687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4</a:t>
            </a:r>
            <a:r>
              <a:rPr lang="ru-RU" sz="3200" b="1" i="1" dirty="0" smtClean="0">
                <a:latin typeface="Times New Roman" pitchFamily="18" charset="0"/>
              </a:rPr>
              <a:t>0 баллов</a:t>
            </a:r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251520" y="1410326"/>
            <a:ext cx="8568952" cy="4178914"/>
          </a:xfrm>
          <a:prstGeom prst="wedgeRoundRectCallout">
            <a:avLst>
              <a:gd name="adj1" fmla="val -32051"/>
              <a:gd name="adj2" fmla="val 58573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1"/>
                </a:solidFill>
              </a:rPr>
              <a:t>Одна клетка кожи живет 1 месяц (30 дней), потом отпадает и ее заменяет новая. Сколько клеток сменится одна за другой на одном и том же месте за всю жизнь мужчины, если продолжительность его жизни составляет 60 лет?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622502" y="6021288"/>
            <a:ext cx="1469778" cy="597705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720</a:t>
            </a:r>
            <a:endParaRPr lang="ru-RU" sz="36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059832" y="116632"/>
            <a:ext cx="40324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Наука в жизни</a:t>
            </a:r>
            <a:endParaRPr lang="ru-RU" sz="4000" b="1" dirty="0">
              <a:latin typeface="+mj-lt"/>
            </a:endParaRPr>
          </a:p>
        </p:txBody>
      </p:sp>
      <p:pic>
        <p:nvPicPr>
          <p:cNvPr id="10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251520" y="5532890"/>
            <a:ext cx="1612740" cy="13115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1743249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836712"/>
            <a:ext cx="77866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>
                <a:latin typeface="Times New Roman" pitchFamily="18" charset="0"/>
              </a:rPr>
              <a:t>5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-1" y="1412776"/>
            <a:ext cx="8875870" cy="3960440"/>
          </a:xfrm>
          <a:prstGeom prst="wedgeRoundRectCallout">
            <a:avLst/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В природе очень много веществ. Об одном из них пойдёт сейчас речь. Что это за вещество? Из этого вещества на 65% состоит организм взрослого человека. Со всеми тремя его агрегатными состояниями мы довольно часто встречаемся. Его можно использовать для уменьшения трения. Его используют в системе нагрева и охлаждения. Это вещество называют «соком жизни» на Земле. 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716016" y="5805264"/>
            <a:ext cx="3168353" cy="792088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/>
              <a:t>вода</a:t>
            </a:r>
            <a:endParaRPr lang="ru-RU" sz="66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59832" y="116632"/>
            <a:ext cx="40324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Наука в жизни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23153" y="5345832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37984766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1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771800" y="116632"/>
            <a:ext cx="41044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Это интересно</a:t>
            </a:r>
            <a:endParaRPr lang="ru-RU" sz="4000" b="1" dirty="0">
              <a:latin typeface="+mj-lt"/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179512" y="1700808"/>
            <a:ext cx="8388424" cy="2664296"/>
          </a:xfrm>
          <a:prstGeom prst="wedgeRoundRectCallout">
            <a:avLst>
              <a:gd name="adj1" fmla="val -27401"/>
              <a:gd name="adj2" fmla="val 74820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Белая собака бежит за серым зайцем. Пробежав 2 км, собака перестала преследовать зайца. Кто больше вспотел?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03848" y="4797152"/>
            <a:ext cx="5760640" cy="936104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000" b="1" dirty="0" smtClean="0"/>
              <a:t>животные не потеют</a:t>
            </a:r>
            <a:endParaRPr lang="ru-RU" sz="4000" dirty="0"/>
          </a:p>
        </p:txBody>
      </p:sp>
      <p:pic>
        <p:nvPicPr>
          <p:cNvPr id="11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4941168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7620892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2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</a:t>
            </a:r>
            <a:r>
              <a:rPr lang="ru-RU" sz="3200" b="1" i="1" dirty="0" smtClean="0">
                <a:latin typeface="Times New Roman" pitchFamily="18" charset="0"/>
              </a:rPr>
              <a:t>.</a:t>
            </a:r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251520" y="1556792"/>
            <a:ext cx="7704856" cy="3024336"/>
          </a:xfrm>
          <a:prstGeom prst="wedgeRoundRectCallout">
            <a:avLst>
              <a:gd name="adj1" fmla="val -27071"/>
              <a:gd name="adj2" fmla="val 74516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</a:rPr>
              <a:t>Чем больше из неё берёшь, тем больше она становится. Что это?. 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03948" y="5331242"/>
            <a:ext cx="3528392" cy="792088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 smtClean="0"/>
              <a:t>яма</a:t>
            </a:r>
            <a:endParaRPr lang="ru-RU" sz="6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771800" y="116632"/>
            <a:ext cx="41044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Это интересно</a:t>
            </a:r>
            <a:endParaRPr lang="ru-RU" sz="4000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0" y="5085184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2049351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3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539552" y="1412776"/>
            <a:ext cx="8064896" cy="3528392"/>
          </a:xfrm>
          <a:prstGeom prst="wedgeRoundRectCallout">
            <a:avLst>
              <a:gd name="adj1" fmla="val -34206"/>
              <a:gd name="adj2" fmla="val 64493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Собака улавливает шорох травы под ногами идущего человека за 50 м, а сам человек на 45 м ближе. Во сколько раз лучше слышит шорох травы собака?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067944" y="5193196"/>
            <a:ext cx="3978576" cy="936104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6600" b="1" dirty="0" smtClean="0"/>
              <a:t>в 10 раз</a:t>
            </a:r>
            <a:endParaRPr lang="ru-RU" sz="66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771800" y="116632"/>
            <a:ext cx="41044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Это интересно</a:t>
            </a:r>
            <a:endParaRPr lang="ru-RU" sz="4000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0" y="5193196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68047172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4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251520" y="1556792"/>
            <a:ext cx="8352928" cy="2664296"/>
          </a:xfrm>
          <a:prstGeom prst="wedgeRoundRectCallout">
            <a:avLst>
              <a:gd name="adj1" fmla="val -29514"/>
              <a:gd name="adj2" fmla="val 87375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В какой стране впервые появились отрицательные числа? 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067944" y="4653136"/>
            <a:ext cx="4824536" cy="2016224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6600" dirty="0" smtClean="0"/>
              <a:t>Древний Китай</a:t>
            </a:r>
            <a:endParaRPr lang="ru-RU" sz="6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771800" y="116632"/>
            <a:ext cx="41044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Это интересно</a:t>
            </a:r>
            <a:endParaRPr lang="ru-RU" sz="4000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4941168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1841939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5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251520" y="1412776"/>
            <a:ext cx="8352928" cy="3168352"/>
          </a:xfrm>
          <a:prstGeom prst="wedgeRoundRectCallout">
            <a:avLst>
              <a:gd name="adj1" fmla="val -28131"/>
              <a:gd name="adj2" fmla="val 65830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Еще </a:t>
            </a:r>
            <a:r>
              <a:rPr lang="ru-RU" sz="2800" b="1" dirty="0">
                <a:solidFill>
                  <a:schemeClr val="tx1"/>
                </a:solidFill>
              </a:rPr>
              <a:t>в школе, на одном из уроков </a:t>
            </a:r>
            <a:r>
              <a:rPr lang="ru-RU" sz="2800" b="1" dirty="0" smtClean="0">
                <a:solidFill>
                  <a:schemeClr val="tx1"/>
                </a:solidFill>
              </a:rPr>
              <a:t>информатики он </a:t>
            </a:r>
            <a:r>
              <a:rPr lang="ru-RU" sz="2800" b="1" dirty="0">
                <a:solidFill>
                  <a:schemeClr val="tx1"/>
                </a:solidFill>
              </a:rPr>
              <a:t>взломал школьный сервер с секретной информацией. Его, конечно, вычислили, но не наказали. А даже наоборот, ему предложили работать в отделе информационной безопасности в компьютерном центре в Сиэтле.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184115" y="4971238"/>
            <a:ext cx="5688632" cy="1152128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>
                <a:solidFill>
                  <a:schemeClr val="bg1"/>
                </a:solidFill>
              </a:rPr>
              <a:t>Билл Гейтс</a:t>
            </a:r>
            <a:endParaRPr lang="ru-RU" sz="6000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771800" y="116632"/>
            <a:ext cx="41044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Это интересно</a:t>
            </a:r>
            <a:endParaRPr lang="ru-RU" sz="4000" dirty="0">
              <a:latin typeface="+mj-lt"/>
            </a:endParaRPr>
          </a:p>
        </p:txBody>
      </p:sp>
      <p:pic>
        <p:nvPicPr>
          <p:cNvPr id="10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4941168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93587467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5357826"/>
            <a:ext cx="9286908" cy="1500174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marL="45720" indent="0" algn="ctr">
              <a:buNone/>
            </a:pPr>
            <a:r>
              <a:rPr lang="ru-RU" sz="9000" b="1" dirty="0" smtClean="0">
                <a:solidFill>
                  <a:schemeClr val="tx1"/>
                </a:solidFill>
              </a:rPr>
              <a:t>КОНЕЦ</a:t>
            </a:r>
            <a:endParaRPr lang="ru-RU" sz="9000" b="1" dirty="0">
              <a:solidFill>
                <a:schemeClr val="tx1"/>
              </a:solidFill>
            </a:endParaRPr>
          </a:p>
        </p:txBody>
      </p:sp>
      <p:pic>
        <p:nvPicPr>
          <p:cNvPr id="5" name="Picture 4" descr="http://andreeva-406.ucoz.ru/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10333" cy="55721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98132674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3200" b="1" i="1" dirty="0">
                <a:latin typeface="Times New Roman" pitchFamily="18" charset="0"/>
              </a:rPr>
              <a:t>10 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eaLnBrk="1" hangingPunct="1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915816" y="188640"/>
            <a:ext cx="51125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     математика</a:t>
            </a:r>
            <a:endParaRPr lang="ru-RU" sz="4000" b="1" dirty="0">
              <a:latin typeface="+mj-lt"/>
            </a:endParaRP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539552" y="1755159"/>
            <a:ext cx="8276354" cy="2808312"/>
          </a:xfrm>
          <a:prstGeom prst="wedgeRoundRectCallout">
            <a:avLst>
              <a:gd name="adj1" fmla="val -31465"/>
              <a:gd name="adj2" fmla="val 71266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Я задумал число, прибавил к нему 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ru-RU" sz="3600" b="1" dirty="0" smtClean="0">
                <a:solidFill>
                  <a:schemeClr val="tx1"/>
                </a:solidFill>
              </a:rPr>
              <a:t>, умножил на 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ru-RU" sz="3600" b="1" dirty="0" smtClean="0">
                <a:solidFill>
                  <a:schemeClr val="tx1"/>
                </a:solidFill>
              </a:rPr>
              <a:t>, разделил на 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ru-RU" sz="3600" b="1" dirty="0" smtClean="0">
                <a:solidFill>
                  <a:schemeClr val="tx1"/>
                </a:solidFill>
              </a:rPr>
              <a:t> и отнял от результата 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ru-RU" sz="3600" b="1" dirty="0" smtClean="0">
                <a:solidFill>
                  <a:schemeClr val="tx1"/>
                </a:solidFill>
              </a:rPr>
              <a:t>.Получилось 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6</a:t>
            </a:r>
            <a:r>
              <a:rPr lang="ru-RU" sz="3600" b="1" dirty="0" smtClean="0">
                <a:solidFill>
                  <a:schemeClr val="tx1"/>
                </a:solidFill>
              </a:rPr>
              <a:t>. Какое число я задумал? 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857194" y="5366411"/>
            <a:ext cx="5040560" cy="936104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2400" dirty="0" smtClean="0"/>
          </a:p>
          <a:p>
            <a:pPr algn="ctr"/>
            <a:r>
              <a:rPr lang="ru-RU" sz="8000" b="1" i="1" dirty="0" smtClean="0"/>
              <a:t>14</a:t>
            </a:r>
          </a:p>
          <a:p>
            <a:pPr lvl="0" algn="ctr"/>
            <a:endParaRPr lang="ru-RU" sz="2400" dirty="0" smtClean="0"/>
          </a:p>
        </p:txBody>
      </p:sp>
      <p:pic>
        <p:nvPicPr>
          <p:cNvPr id="11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4941168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31804989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836712"/>
            <a:ext cx="77866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3200" b="1" i="1" dirty="0" smtClean="0">
                <a:latin typeface="Times New Roman" pitchFamily="18" charset="0"/>
              </a:rPr>
              <a:t>20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eaLnBrk="1" hangingPunct="1"/>
            <a:r>
              <a:rPr lang="ru-RU" sz="2800" dirty="0">
                <a:latin typeface="Times New Roman" pitchFamily="18" charset="0"/>
              </a:rPr>
              <a:t>        </a:t>
            </a:r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67336" y="5013176"/>
            <a:ext cx="5653136" cy="792088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i="1" dirty="0" smtClean="0"/>
              <a:t>запятую (2,3)</a:t>
            </a:r>
            <a:endParaRPr lang="ru-RU" sz="6000" b="1" i="1" dirty="0"/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323528" y="1556792"/>
            <a:ext cx="8208912" cy="3096344"/>
          </a:xfrm>
          <a:prstGeom prst="wedgeRoundRectCallout">
            <a:avLst>
              <a:gd name="adj1" fmla="val -27973"/>
              <a:gd name="adj2" fmla="val 65529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 </a:t>
            </a:r>
            <a:r>
              <a:rPr lang="ru-RU" sz="4000" b="1" dirty="0" smtClean="0">
                <a:solidFill>
                  <a:schemeClr val="tx1"/>
                </a:solidFill>
              </a:rPr>
              <a:t>Какой знак нужно поставить между цифрами 2 и 3, чтобы получить число больше двух, но меньше трех?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915816" y="188640"/>
            <a:ext cx="51125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     </a:t>
            </a:r>
            <a:r>
              <a:rPr lang="ru-RU" sz="4000" b="1" dirty="0" smtClean="0"/>
              <a:t> математика</a:t>
            </a:r>
            <a:endParaRPr lang="ru-RU" sz="4000" b="1" dirty="0">
              <a:latin typeface="+mj-lt"/>
            </a:endParaRPr>
          </a:p>
        </p:txBody>
      </p:sp>
      <p:pic>
        <p:nvPicPr>
          <p:cNvPr id="10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4941168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62661251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836712"/>
            <a:ext cx="7786687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3200" b="1" i="1" dirty="0" smtClean="0">
                <a:latin typeface="Times New Roman" pitchFamily="18" charset="0"/>
              </a:rPr>
              <a:t>30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915816" y="188640"/>
            <a:ext cx="51125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     </a:t>
            </a:r>
            <a:r>
              <a:rPr lang="ru-RU" sz="4000" b="1" dirty="0" smtClean="0"/>
              <a:t> математика</a:t>
            </a:r>
            <a:endParaRPr lang="ru-RU" sz="4000" b="1" dirty="0">
              <a:latin typeface="+mj-lt"/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107504" y="1412776"/>
            <a:ext cx="8424936" cy="3312368"/>
          </a:xfrm>
          <a:prstGeom prst="wedgeRoundRectCallout">
            <a:avLst>
              <a:gd name="adj1" fmla="val -26955"/>
              <a:gd name="adj2" fmla="val 63916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Коля шел половину пути от А до В со скоростью 4 км/час, а вторую половину пути со скоростью 6 км/час. А Витя весь этот путь прошел со скоростью 5 км/час. Кто прошел этот путь быстрее?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599384" y="5085184"/>
            <a:ext cx="4645024" cy="792088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i="1" dirty="0" smtClean="0"/>
              <a:t>одинаково</a:t>
            </a:r>
            <a:endParaRPr lang="ru-RU" sz="4800" b="1" i="1" dirty="0"/>
          </a:p>
        </p:txBody>
      </p:sp>
      <p:pic>
        <p:nvPicPr>
          <p:cNvPr id="11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4941168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79558223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3200" b="1" i="1" dirty="0" smtClean="0">
                <a:latin typeface="Times New Roman" pitchFamily="18" charset="0"/>
              </a:rPr>
              <a:t>40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eaLnBrk="1" hangingPunct="1"/>
            <a:r>
              <a:rPr lang="ru-RU" sz="2800" dirty="0">
                <a:latin typeface="Times New Roman" pitchFamily="18" charset="0"/>
              </a:rPr>
              <a:t>         </a:t>
            </a:r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915816" y="44624"/>
            <a:ext cx="51125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     </a:t>
            </a:r>
            <a:r>
              <a:rPr lang="ru-RU" sz="4000" b="1" dirty="0" smtClean="0"/>
              <a:t> математика</a:t>
            </a:r>
            <a:endParaRPr lang="ru-RU" sz="4000" b="1" dirty="0">
              <a:latin typeface="+mj-lt"/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467544" y="1700808"/>
            <a:ext cx="8028384" cy="2592288"/>
          </a:xfrm>
          <a:prstGeom prst="wedgeRoundRectCallout">
            <a:avLst>
              <a:gd name="adj1" fmla="val -30470"/>
              <a:gd name="adj2" fmla="val 82398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</a:rPr>
              <a:t>Сумма каких трех цифр равна их произведению?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779912" y="4653136"/>
            <a:ext cx="4608512" cy="936104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i="1" dirty="0" smtClean="0"/>
              <a:t>1, 2, 3</a:t>
            </a:r>
            <a:endParaRPr lang="ru-RU" sz="6000" b="1" i="1" dirty="0"/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4941168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54054232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27584" y="836712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3200" b="1" i="1" dirty="0">
                <a:latin typeface="Times New Roman" pitchFamily="18" charset="0"/>
              </a:rPr>
              <a:t>5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eaLnBrk="1" hangingPunct="1"/>
            <a:r>
              <a:rPr lang="ru-RU" sz="2800" dirty="0">
                <a:latin typeface="Times New Roman" pitchFamily="18" charset="0"/>
              </a:rPr>
              <a:t>         </a:t>
            </a:r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915816" y="44624"/>
            <a:ext cx="51125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     </a:t>
            </a:r>
            <a:r>
              <a:rPr lang="ru-RU" sz="4000" b="1" dirty="0" smtClean="0"/>
              <a:t> математика</a:t>
            </a:r>
            <a:endParaRPr lang="ru-RU" sz="4000" b="1" dirty="0">
              <a:latin typeface="+mj-lt"/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400447" y="1484784"/>
            <a:ext cx="8640960" cy="3312368"/>
          </a:xfrm>
          <a:prstGeom prst="wedgeRoundRectCallout">
            <a:avLst>
              <a:gd name="adj1" fmla="val -31201"/>
              <a:gd name="adj2" fmla="val 67692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Красная шапочка несла бабушке пироги: 7- с капустой, 6- с яблоками, 3- с мясом. По дороге она съела 2 пирога. Что могло при этом получиться?</a:t>
            </a:r>
          </a:p>
          <a:p>
            <a:r>
              <a:rPr lang="ru-RU" sz="2400" b="1" dirty="0" smtClean="0">
                <a:solidFill>
                  <a:schemeClr val="tx1"/>
                </a:solidFill>
              </a:rPr>
              <a:t>А. Бабушке не досталось пирогов с мясом. </a:t>
            </a:r>
          </a:p>
          <a:p>
            <a:r>
              <a:rPr lang="ru-RU" sz="2400" b="1" dirty="0" smtClean="0">
                <a:solidFill>
                  <a:schemeClr val="tx1"/>
                </a:solidFill>
              </a:rPr>
              <a:t>Б. Пирогов с яблоками стало меньше, чем с мясом. </a:t>
            </a:r>
          </a:p>
          <a:p>
            <a:r>
              <a:rPr lang="ru-RU" sz="2400" b="1" dirty="0" smtClean="0">
                <a:solidFill>
                  <a:schemeClr val="tx1"/>
                </a:solidFill>
              </a:rPr>
              <a:t>В. Пирогов всех видов стало поровну. </a:t>
            </a:r>
          </a:p>
          <a:p>
            <a:r>
              <a:rPr lang="ru-RU" sz="2400" b="1" dirty="0" smtClean="0">
                <a:solidFill>
                  <a:schemeClr val="tx1"/>
                </a:solidFill>
              </a:rPr>
              <a:t>Г. Пирогов двух видов стало поровну. </a:t>
            </a:r>
          </a:p>
          <a:p>
            <a:r>
              <a:rPr lang="ru-RU" sz="2400" b="1" dirty="0" smtClean="0">
                <a:solidFill>
                  <a:schemeClr val="tx1"/>
                </a:solidFill>
              </a:rPr>
              <a:t>Д. Пирогов с капустой стало больше, чем остальных вместе взятых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40152" y="5614192"/>
            <a:ext cx="2016224" cy="695128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 </a:t>
            </a:r>
            <a:r>
              <a:rPr lang="ru-RU" sz="5400" b="1" dirty="0" smtClean="0"/>
              <a:t>г</a:t>
            </a:r>
            <a:endParaRPr lang="ru-RU" sz="5400" b="1" i="1" dirty="0"/>
          </a:p>
        </p:txBody>
      </p:sp>
      <p:pic>
        <p:nvPicPr>
          <p:cNvPr id="10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5049180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32527341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836712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3200" b="1" i="1" dirty="0" smtClean="0">
                <a:latin typeface="Times New Roman" pitchFamily="18" charset="0"/>
              </a:rPr>
              <a:t>10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59832" y="116632"/>
            <a:ext cx="37444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информатика</a:t>
            </a:r>
            <a:endParaRPr lang="ru-RU" sz="4000" b="1" dirty="0">
              <a:latin typeface="+mj-lt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087216" y="5445224"/>
            <a:ext cx="7056784" cy="720080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/>
              <a:t>1-рыжий, 2-белый, 3-черный</a:t>
            </a:r>
            <a:endParaRPr lang="ru-RU" sz="3600" b="1" i="1" dirty="0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179512" y="1628800"/>
            <a:ext cx="8424936" cy="3384376"/>
          </a:xfrm>
          <a:prstGeom prst="wedgeRoundRectCallout">
            <a:avLst>
              <a:gd name="adj1" fmla="val -35743"/>
              <a:gd name="adj2" fmla="val 59770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В квартирах №№ 1,2,3 живут три котенка – белый, рыжий, черный. В 1 и 2 квартирах живут не черные котята. Белый котенок живет не в квартире №1. В какой квартире, какой котенок живет?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0" y="5289558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2413215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27584" y="836712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>
                <a:latin typeface="Times New Roman" pitchFamily="18" charset="0"/>
              </a:rPr>
              <a:t>2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eaLnBrk="1" hangingPunct="1"/>
            <a:r>
              <a:rPr lang="ru-RU" sz="2800" dirty="0">
                <a:latin typeface="Times New Roman" pitchFamily="18" charset="0"/>
              </a:rPr>
              <a:t>         </a:t>
            </a:r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364088" y="5445224"/>
            <a:ext cx="2016224" cy="648072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i="1" dirty="0" smtClean="0"/>
              <a:t>2</a:t>
            </a:r>
            <a:endParaRPr lang="ru-RU" sz="6000" b="1" i="1" dirty="0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467544" y="1412776"/>
            <a:ext cx="8064896" cy="3888432"/>
          </a:xfrm>
          <a:prstGeom prst="wedgeRoundRectCallout">
            <a:avLst/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Какая фигура останется после выполнения логической операции И над двумя фигурами:</a:t>
            </a:r>
          </a:p>
          <a:p>
            <a:r>
              <a:rPr lang="ru-RU" sz="3600" b="1" dirty="0" smtClean="0">
                <a:solidFill>
                  <a:schemeClr val="tx1"/>
                </a:solidFill>
              </a:rPr>
              <a:t> </a:t>
            </a:r>
          </a:p>
          <a:p>
            <a:r>
              <a:rPr lang="ru-RU" sz="3600" b="1" dirty="0" smtClean="0">
                <a:solidFill>
                  <a:schemeClr val="tx1"/>
                </a:solidFill>
              </a:rPr>
              <a:t>1) 	    2) 	  3) 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59832" y="116632"/>
            <a:ext cx="37444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информатика</a:t>
            </a:r>
            <a:endParaRPr lang="ru-RU" sz="4000" b="1" dirty="0">
              <a:latin typeface="+mj-lt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6084168" y="2852936"/>
          <a:ext cx="2235696" cy="13817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2" r:id="rId4" imgW="1375431" imgH="847843" progId="CorelXARA.Document">
                  <p:embed/>
                </p:oleObj>
              </mc:Choice>
              <mc:Fallback>
                <p:oleObj r:id="rId4" imgW="1375431" imgH="847843" progId="CorelXARA.Document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2852936"/>
                        <a:ext cx="2235696" cy="13817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1259632" y="4144716"/>
          <a:ext cx="458341" cy="9305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3" r:id="rId6" imgW="313539" imgH="634403" progId="CorelXARA.Document">
                  <p:embed/>
                </p:oleObj>
              </mc:Choice>
              <mc:Fallback>
                <p:oleObj r:id="rId6" imgW="313539" imgH="634403" progId="CorelXARA.Document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4144716"/>
                        <a:ext cx="458341" cy="93057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2771800" y="4242862"/>
          <a:ext cx="792088" cy="8895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4" r:id="rId8" imgW="617740" imgH="699122" progId="CorelXARA.Document">
                  <p:embed/>
                </p:oleObj>
              </mc:Choice>
              <mc:Fallback>
                <p:oleObj r:id="rId8" imgW="617740" imgH="699122" progId="CorelXARA.Document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4242862"/>
                        <a:ext cx="792088" cy="8895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4283968" y="4221088"/>
          <a:ext cx="727767" cy="8869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5" r:id="rId10" imgW="611952" imgH="746610" progId="CorelXARA.Document">
                  <p:embed/>
                </p:oleObj>
              </mc:Choice>
              <mc:Fallback>
                <p:oleObj r:id="rId10" imgW="611952" imgH="746610" progId="CorelXARA.Document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4221088"/>
                        <a:ext cx="727767" cy="8869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" name="Picture 6" descr="http://stihi.su/pics/2015/12/14/3297.jpg">
            <a:hlinkClick r:id="rId12" action="ppaction://hlinksldjump"/>
          </p:cNvPr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3593" y="5301208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78122182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1196</TotalTime>
  <Words>919</Words>
  <Application>Microsoft Office PowerPoint</Application>
  <PresentationFormat>Экран (4:3)</PresentationFormat>
  <Paragraphs>178</Paragraphs>
  <Slides>28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0" baseType="lpstr">
      <vt:lpstr>Воздушный поток</vt:lpstr>
      <vt:lpstr>CorelXARA.Document</vt:lpstr>
      <vt:lpstr>Презентация PowerPoint</vt:lpstr>
      <vt:lpstr>Своя игра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Acer</cp:lastModifiedBy>
  <cp:revision>80</cp:revision>
  <dcterms:created xsi:type="dcterms:W3CDTF">2015-04-02T16:04:45Z</dcterms:created>
  <dcterms:modified xsi:type="dcterms:W3CDTF">2017-03-15T16:37:58Z</dcterms:modified>
</cp:coreProperties>
</file>