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71" r:id="rId4"/>
    <p:sldId id="257" r:id="rId5"/>
    <p:sldId id="273" r:id="rId6"/>
    <p:sldId id="274" r:id="rId7"/>
    <p:sldId id="275" r:id="rId8"/>
    <p:sldId id="258" r:id="rId9"/>
    <p:sldId id="259" r:id="rId10"/>
    <p:sldId id="260" r:id="rId11"/>
    <p:sldId id="261" r:id="rId12"/>
    <p:sldId id="264" r:id="rId13"/>
    <p:sldId id="263" r:id="rId14"/>
    <p:sldId id="262" r:id="rId15"/>
    <p:sldId id="265" r:id="rId16"/>
    <p:sldId id="266" r:id="rId17"/>
    <p:sldId id="267" r:id="rId18"/>
    <p:sldId id="268" r:id="rId19"/>
    <p:sldId id="269" r:id="rId20"/>
    <p:sldId id="270"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04.02.2022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340769"/>
            <a:ext cx="8460432" cy="2259682"/>
          </a:xfrm>
        </p:spPr>
        <p:txBody>
          <a:bodyPr>
            <a:normAutofit fontScale="90000"/>
          </a:bodyPr>
          <a:lstStyle/>
          <a:p>
            <a:r>
              <a:rPr lang="ru-RU" b="1" dirty="0" smtClean="0"/>
              <a:t>Русский язык </a:t>
            </a:r>
            <a:r>
              <a:rPr lang="ru-RU" b="1" dirty="0" smtClean="0"/>
              <a:t>6 класс</a:t>
            </a:r>
            <a:br>
              <a:rPr lang="ru-RU" b="1" dirty="0" smtClean="0"/>
            </a:br>
            <a:r>
              <a:rPr lang="ru-RU" b="1" dirty="0" smtClean="0"/>
              <a:t>Обобщение изученного по теме "Морфология. Имя прилагательное"</a:t>
            </a:r>
            <a:endParaRPr lang="ru-RU" b="1" dirty="0"/>
          </a:p>
        </p:txBody>
      </p:sp>
      <p:sp>
        <p:nvSpPr>
          <p:cNvPr id="3" name="Подзаголовок 2"/>
          <p:cNvSpPr>
            <a:spLocks noGrp="1"/>
          </p:cNvSpPr>
          <p:nvPr>
            <p:ph type="subTitle" idx="1"/>
          </p:nvPr>
        </p:nvSpPr>
        <p:spPr>
          <a:xfrm>
            <a:off x="4139952" y="4221088"/>
            <a:ext cx="4320480" cy="1417712"/>
          </a:xfrm>
        </p:spPr>
        <p:txBody>
          <a:bodyPr>
            <a:normAutofit fontScale="70000" lnSpcReduction="20000"/>
          </a:bodyPr>
          <a:lstStyle/>
          <a:p>
            <a:pPr algn="r"/>
            <a:r>
              <a:rPr lang="ru-RU" b="1" dirty="0" smtClean="0">
                <a:solidFill>
                  <a:schemeClr val="tx1"/>
                </a:solidFill>
              </a:rPr>
              <a:t>Якимова Галина Юрьевна</a:t>
            </a:r>
            <a:r>
              <a:rPr lang="ru-RU" b="1" dirty="0" smtClean="0">
                <a:solidFill>
                  <a:schemeClr val="tx1"/>
                </a:solidFill>
              </a:rPr>
              <a:t>,</a:t>
            </a:r>
            <a:endParaRPr lang="ru-RU" dirty="0" smtClean="0">
              <a:solidFill>
                <a:schemeClr val="tx1"/>
              </a:solidFill>
            </a:endParaRPr>
          </a:p>
          <a:p>
            <a:pPr algn="r"/>
            <a:r>
              <a:rPr lang="ru-RU" b="1" dirty="0" smtClean="0">
                <a:solidFill>
                  <a:schemeClr val="tx1"/>
                </a:solidFill>
              </a:rPr>
              <a:t>учитель</a:t>
            </a:r>
            <a:endParaRPr lang="ru-RU" dirty="0" smtClean="0">
              <a:solidFill>
                <a:schemeClr val="tx1"/>
              </a:solidFill>
            </a:endParaRPr>
          </a:p>
          <a:p>
            <a:pPr algn="r"/>
            <a:r>
              <a:rPr lang="ru-RU" b="1" dirty="0" smtClean="0">
                <a:solidFill>
                  <a:schemeClr val="tx1"/>
                </a:solidFill>
              </a:rPr>
              <a:t>МАОУ СОШ № 44</a:t>
            </a:r>
            <a:endParaRPr lang="ru-RU" dirty="0" smtClean="0">
              <a:solidFill>
                <a:schemeClr val="tx1"/>
              </a:solidFill>
            </a:endParaRPr>
          </a:p>
          <a:p>
            <a:pPr algn="r"/>
            <a:r>
              <a:rPr lang="ru-RU" b="1" dirty="0" smtClean="0">
                <a:solidFill>
                  <a:schemeClr val="tx1"/>
                </a:solidFill>
              </a:rPr>
              <a:t> г.Реж, 2022 г</a:t>
            </a:r>
            <a:endParaRPr lang="ru-RU" dirty="0" smtClean="0">
              <a:solidFill>
                <a:schemeClr val="tx1"/>
              </a:solidFill>
            </a:endParaRPr>
          </a:p>
          <a:p>
            <a:endParaRPr lang="ru-RU" dirty="0"/>
          </a:p>
        </p:txBody>
      </p:sp>
      <p:sp>
        <p:nvSpPr>
          <p:cNvPr id="4" name="TextBox 3"/>
          <p:cNvSpPr txBox="1"/>
          <p:nvPr/>
        </p:nvSpPr>
        <p:spPr>
          <a:xfrm>
            <a:off x="755576" y="332656"/>
            <a:ext cx="7128792" cy="923330"/>
          </a:xfrm>
          <a:prstGeom prst="rect">
            <a:avLst/>
          </a:prstGeom>
          <a:noFill/>
        </p:spPr>
        <p:txBody>
          <a:bodyPr wrap="square" rtlCol="0">
            <a:spAutoFit/>
          </a:bodyPr>
          <a:lstStyle/>
          <a:p>
            <a:pPr algn="ctr"/>
            <a:r>
              <a:rPr lang="en-US" b="1" dirty="0" smtClean="0"/>
              <a:t>VII  </a:t>
            </a:r>
            <a:r>
              <a:rPr lang="ru-RU" b="1" dirty="0" smtClean="0"/>
              <a:t>методический  конкурс  компьютерных</a:t>
            </a:r>
            <a:br>
              <a:rPr lang="ru-RU" b="1" dirty="0" smtClean="0"/>
            </a:br>
            <a:r>
              <a:rPr lang="ru-RU" b="1" dirty="0" smtClean="0"/>
              <a:t> образовательных продуктов педагогов</a:t>
            </a:r>
            <a:br>
              <a:rPr lang="ru-RU" b="1" dirty="0" smtClean="0"/>
            </a:br>
            <a:r>
              <a:rPr lang="ru-RU" b="1" dirty="0" smtClean="0"/>
              <a:t> «Мозаика презентаций»</a:t>
            </a:r>
            <a:endParaRPr lang="ru-RU"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lnSpcReduction="10000"/>
          </a:bodyPr>
          <a:lstStyle/>
          <a:p>
            <a:pPr>
              <a:buNone/>
            </a:pPr>
            <a:r>
              <a:rPr lang="ru-RU" b="1" dirty="0" smtClean="0">
                <a:solidFill>
                  <a:schemeClr val="accent1">
                    <a:lumMod val="75000"/>
                  </a:schemeClr>
                </a:solidFill>
              </a:rPr>
              <a:t>3.Укажите предложения в составе которого имеется притяжательное прилагательное. </a:t>
            </a:r>
            <a:r>
              <a:rPr lang="ru-RU" b="1" dirty="0" smtClean="0"/>
              <a:t>1)Война не убила в душах моих ровесников лучезарных довоенных лет. </a:t>
            </a:r>
          </a:p>
          <a:p>
            <a:pPr>
              <a:buNone/>
            </a:pPr>
            <a:r>
              <a:rPr lang="ru-RU" b="1" dirty="0" smtClean="0"/>
              <a:t> 2)В самые тяжкие дни войны мы хранили память о том пятачке земли, который каждый из нас исходил босыми ногами. 3)Шла война, мы были далеко от наших родных мест, но нам часто снился отчий дом.</a:t>
            </a:r>
          </a:p>
          <a:p>
            <a:pPr>
              <a:buNone/>
            </a:pPr>
            <a:r>
              <a:rPr lang="ru-RU" b="1" i="1" dirty="0" smtClean="0"/>
              <a:t>4)Самые высокие порывы человеческой </a:t>
            </a:r>
            <a:r>
              <a:rPr lang="ru-RU" b="1" dirty="0" smtClean="0"/>
              <a:t>души связаны с чувством Родины. </a:t>
            </a:r>
            <a:endParaRPr lang="ru-RU"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a:buNone/>
            </a:pPr>
            <a:r>
              <a:rPr lang="ru-RU" sz="4000" b="1" dirty="0" smtClean="0">
                <a:solidFill>
                  <a:schemeClr val="tx2"/>
                </a:solidFill>
              </a:rPr>
              <a:t>4.Укажите ряд, в котором оба прилагательных являются качественными. </a:t>
            </a:r>
          </a:p>
          <a:p>
            <a:pPr>
              <a:buNone/>
            </a:pPr>
            <a:r>
              <a:rPr lang="ru-RU" sz="4000" b="1" dirty="0" smtClean="0"/>
              <a:t>1)стеклянный шар, широкая река</a:t>
            </a:r>
          </a:p>
          <a:p>
            <a:pPr>
              <a:buNone/>
            </a:pPr>
            <a:r>
              <a:rPr lang="ru-RU" sz="4000" b="1" dirty="0" smtClean="0"/>
              <a:t>2)масляное пятно, румяное лицо</a:t>
            </a:r>
          </a:p>
          <a:p>
            <a:pPr>
              <a:buNone/>
            </a:pPr>
            <a:r>
              <a:rPr lang="ru-RU" sz="4000" b="1" dirty="0" smtClean="0"/>
              <a:t>3)ранняя осень, мышиная нора</a:t>
            </a:r>
          </a:p>
          <a:p>
            <a:pPr>
              <a:buNone/>
            </a:pPr>
            <a:r>
              <a:rPr lang="ru-RU" sz="4000" b="1" dirty="0" smtClean="0"/>
              <a:t>4)красивая кукла, высокая гора</a:t>
            </a:r>
            <a:endParaRPr lang="ru-RU" sz="40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92500"/>
          </a:bodyPr>
          <a:lstStyle/>
          <a:p>
            <a:pPr>
              <a:buNone/>
            </a:pPr>
            <a:r>
              <a:rPr lang="ru-RU" b="1" dirty="0" smtClean="0">
                <a:solidFill>
                  <a:schemeClr val="tx2"/>
                </a:solidFill>
              </a:rPr>
              <a:t>5. В каком предложении имеется прилагательное, употребленное в форме составной сравнительной степени?</a:t>
            </a:r>
          </a:p>
          <a:p>
            <a:pPr>
              <a:buNone/>
            </a:pPr>
            <a:r>
              <a:rPr lang="ru-RU" b="1" dirty="0" smtClean="0"/>
              <a:t> 1)Перед нами расстилалась красивейшая местность.</a:t>
            </a:r>
          </a:p>
          <a:p>
            <a:pPr>
              <a:buNone/>
            </a:pPr>
            <a:r>
              <a:rPr lang="ru-RU" b="1" dirty="0" smtClean="0"/>
              <a:t>2)Вчера смотрела на ребенка и думала, что никогда не видела более милого создания. </a:t>
            </a:r>
          </a:p>
          <a:p>
            <a:pPr>
              <a:buNone/>
            </a:pPr>
            <a:r>
              <a:rPr lang="ru-RU" b="1" dirty="0" smtClean="0"/>
              <a:t>3) Вы нашли наиболее правильное решение данной проблемы. </a:t>
            </a:r>
          </a:p>
          <a:p>
            <a:pPr>
              <a:buNone/>
            </a:pPr>
            <a:r>
              <a:rPr lang="ru-RU" b="1" dirty="0" smtClean="0"/>
              <a:t>4)Мальчик поднял самый тяжелый камень и отнес его в сторону</a:t>
            </a:r>
            <a:endParaRPr lang="ru-RU"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3600" b="1" dirty="0" smtClean="0">
                <a:solidFill>
                  <a:schemeClr val="tx2"/>
                </a:solidFill>
              </a:rPr>
              <a:t>6. В каком словосочетании имя прилагательное употреблено в форме творительного падежа единственного числа женского рода?</a:t>
            </a:r>
          </a:p>
          <a:p>
            <a:pPr>
              <a:buNone/>
            </a:pPr>
            <a:r>
              <a:rPr lang="ru-RU" sz="3600" b="1" dirty="0" smtClean="0"/>
              <a:t>1)в январские сумерки</a:t>
            </a:r>
          </a:p>
          <a:p>
            <a:pPr>
              <a:buNone/>
            </a:pPr>
            <a:r>
              <a:rPr lang="ru-RU" sz="3600" b="1" dirty="0" smtClean="0"/>
              <a:t>2)майской ночью</a:t>
            </a:r>
          </a:p>
          <a:p>
            <a:pPr>
              <a:buNone/>
            </a:pPr>
            <a:r>
              <a:rPr lang="ru-RU" sz="3600" b="1" dirty="0" smtClean="0"/>
              <a:t>3)возле каменного забора </a:t>
            </a:r>
          </a:p>
          <a:p>
            <a:pPr>
              <a:buNone/>
            </a:pPr>
            <a:r>
              <a:rPr lang="ru-RU" sz="3600" b="1" dirty="0" smtClean="0"/>
              <a:t>4) через широкую реку</a:t>
            </a:r>
            <a:endParaRPr lang="ru-RU" sz="36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a:bodyPr>
          <a:lstStyle/>
          <a:p>
            <a:pPr>
              <a:buNone/>
            </a:pPr>
            <a:r>
              <a:rPr lang="ru-RU" sz="4000" b="1" dirty="0" smtClean="0">
                <a:solidFill>
                  <a:schemeClr val="tx2"/>
                </a:solidFill>
              </a:rPr>
              <a:t>7.В каком слове неправильно выделена буква, обозначающая ударный гласный звук? </a:t>
            </a:r>
          </a:p>
          <a:p>
            <a:pPr>
              <a:buNone/>
            </a:pPr>
            <a:r>
              <a:rPr lang="ru-RU" sz="4000" b="1" dirty="0" smtClean="0"/>
              <a:t>1)</a:t>
            </a:r>
            <a:r>
              <a:rPr lang="ru-RU" sz="4000" b="1" dirty="0" err="1" smtClean="0"/>
              <a:t>вернА</a:t>
            </a:r>
            <a:r>
              <a:rPr lang="ru-RU" sz="4000" b="1" dirty="0" smtClean="0"/>
              <a:t> </a:t>
            </a:r>
          </a:p>
          <a:p>
            <a:pPr>
              <a:buNone/>
            </a:pPr>
            <a:r>
              <a:rPr lang="ru-RU" sz="4000" b="1" dirty="0" smtClean="0"/>
              <a:t>2)</a:t>
            </a:r>
            <a:r>
              <a:rPr lang="ru-RU" sz="4000" b="1" dirty="0" err="1" smtClean="0"/>
              <a:t>кУхонный</a:t>
            </a:r>
            <a:r>
              <a:rPr lang="ru-RU" sz="4000" b="1" dirty="0" smtClean="0"/>
              <a:t> </a:t>
            </a:r>
          </a:p>
          <a:p>
            <a:pPr>
              <a:buNone/>
            </a:pPr>
            <a:r>
              <a:rPr lang="ru-RU" sz="4000" b="1" dirty="0" smtClean="0"/>
              <a:t>3) </a:t>
            </a:r>
            <a:r>
              <a:rPr lang="ru-RU" sz="4000" b="1" dirty="0" err="1" smtClean="0"/>
              <a:t>грОмкий</a:t>
            </a:r>
            <a:r>
              <a:rPr lang="ru-RU" sz="4000" b="1" dirty="0" smtClean="0"/>
              <a:t> </a:t>
            </a:r>
          </a:p>
          <a:p>
            <a:pPr>
              <a:buNone/>
            </a:pPr>
            <a:r>
              <a:rPr lang="ru-RU" sz="4000" b="1" dirty="0" smtClean="0"/>
              <a:t>4)</a:t>
            </a:r>
            <a:r>
              <a:rPr lang="ru-RU" sz="4000" b="1" dirty="0" err="1" smtClean="0"/>
              <a:t>сливОвый</a:t>
            </a:r>
            <a:endParaRPr lang="ru-RU" sz="40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472518" cy="5768997"/>
          </a:xfrm>
        </p:spPr>
        <p:txBody>
          <a:bodyPr>
            <a:normAutofit lnSpcReduction="10000"/>
          </a:bodyPr>
          <a:lstStyle/>
          <a:p>
            <a:pPr>
              <a:buNone/>
            </a:pPr>
            <a:r>
              <a:rPr lang="ru-RU" sz="3600" b="1" dirty="0" smtClean="0">
                <a:solidFill>
                  <a:schemeClr val="tx2"/>
                </a:solidFill>
              </a:rPr>
              <a:t>8. Укажите, в каком предложении НЕ с прилагательными пишется раздельно. </a:t>
            </a:r>
          </a:p>
          <a:p>
            <a:pPr>
              <a:buNone/>
            </a:pPr>
            <a:r>
              <a:rPr lang="ru-RU" sz="3600" b="1" dirty="0" smtClean="0"/>
              <a:t>1)Мы вышли на (не)большую поляну, покрытую ковром цветов. </a:t>
            </a:r>
          </a:p>
          <a:p>
            <a:pPr>
              <a:buNone/>
            </a:pPr>
            <a:r>
              <a:rPr lang="ru-RU" sz="3600" b="1" dirty="0" smtClean="0"/>
              <a:t>2) Маша и Катя долго блуждали по (не)знакомому лесу. </a:t>
            </a:r>
          </a:p>
          <a:p>
            <a:pPr>
              <a:buNone/>
            </a:pPr>
            <a:r>
              <a:rPr lang="ru-RU" sz="3600" b="1" dirty="0" smtClean="0"/>
              <a:t>3) Я люблю слушать (не)грустные песни, а веселую музыку. </a:t>
            </a:r>
          </a:p>
          <a:p>
            <a:pPr>
              <a:buNone/>
            </a:pPr>
            <a:r>
              <a:rPr lang="ru-RU" sz="3600" b="1" dirty="0" smtClean="0"/>
              <a:t>4) Набегая на берег, поют свою (не)громкую песню волны.</a:t>
            </a:r>
            <a:endParaRPr lang="ru-RU" sz="36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786874" cy="5768997"/>
          </a:xfrm>
        </p:spPr>
        <p:txBody>
          <a:bodyPr>
            <a:normAutofit/>
          </a:bodyPr>
          <a:lstStyle/>
          <a:p>
            <a:pPr>
              <a:buNone/>
            </a:pPr>
            <a:r>
              <a:rPr lang="ru-RU" sz="3600" b="1" dirty="0" smtClean="0">
                <a:solidFill>
                  <a:schemeClr val="tx2"/>
                </a:solidFill>
              </a:rPr>
              <a:t>9.Укажите ряд, в котором правописание обоих прилагательных определяет правило: "Сложные прилагательные пишутся через дефис, если обозначают оттенки цветов" </a:t>
            </a:r>
            <a:endParaRPr lang="ru-RU" sz="3600" b="1" dirty="0" smtClean="0"/>
          </a:p>
          <a:p>
            <a:pPr>
              <a:buNone/>
            </a:pPr>
            <a:r>
              <a:rPr lang="ru-RU" sz="3600" b="1" dirty="0" smtClean="0"/>
              <a:t>1)бледно-розовый, северо-западный </a:t>
            </a:r>
          </a:p>
          <a:p>
            <a:pPr>
              <a:buNone/>
            </a:pPr>
            <a:r>
              <a:rPr lang="ru-RU" sz="3600" b="1" dirty="0" smtClean="0"/>
              <a:t>2)машинно-тракторный, светло-зеленый</a:t>
            </a:r>
          </a:p>
          <a:p>
            <a:pPr>
              <a:buNone/>
            </a:pPr>
            <a:r>
              <a:rPr lang="ru-RU" sz="3600" b="1" dirty="0" smtClean="0"/>
              <a:t>3)русско-английский, ярко-красный</a:t>
            </a:r>
          </a:p>
          <a:p>
            <a:pPr>
              <a:buNone/>
            </a:pPr>
            <a:r>
              <a:rPr lang="ru-RU" sz="3600" b="1" dirty="0" smtClean="0"/>
              <a:t>4)иссиня-черный, темно-фиолетовый</a:t>
            </a:r>
            <a:endParaRPr lang="ru-RU" sz="36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572560" cy="5840435"/>
          </a:xfrm>
        </p:spPr>
        <p:txBody>
          <a:bodyPr>
            <a:normAutofit lnSpcReduction="10000"/>
          </a:bodyPr>
          <a:lstStyle/>
          <a:p>
            <a:pPr>
              <a:buNone/>
            </a:pPr>
            <a:r>
              <a:rPr lang="ru-RU" sz="3600" b="1" dirty="0" smtClean="0">
                <a:solidFill>
                  <a:schemeClr val="tx2"/>
                </a:solidFill>
              </a:rPr>
              <a:t>10.В каком предложении в прилагательном на месте пропуска пишется НН? </a:t>
            </a:r>
          </a:p>
          <a:p>
            <a:pPr>
              <a:buNone/>
            </a:pPr>
            <a:r>
              <a:rPr lang="ru-RU" sz="3600" b="1" dirty="0" smtClean="0"/>
              <a:t>1) </a:t>
            </a:r>
            <a:r>
              <a:rPr lang="ru-RU" sz="3600" b="1" dirty="0" err="1" smtClean="0"/>
              <a:t>Песча</a:t>
            </a:r>
            <a:r>
              <a:rPr lang="ru-RU" sz="3600" b="1" dirty="0" smtClean="0"/>
              <a:t>..</a:t>
            </a:r>
            <a:r>
              <a:rPr lang="ru-RU" sz="3600" b="1" dirty="0" err="1" smtClean="0"/>
              <a:t>ая</a:t>
            </a:r>
            <a:r>
              <a:rPr lang="ru-RU" sz="3600" b="1" dirty="0" smtClean="0"/>
              <a:t> тропинка бежит средь зеленых лугов. </a:t>
            </a:r>
          </a:p>
          <a:p>
            <a:pPr>
              <a:buNone/>
            </a:pPr>
            <a:r>
              <a:rPr lang="ru-RU" sz="3600" b="1" dirty="0" smtClean="0"/>
              <a:t>2) Над крылечком отец прибил </a:t>
            </a:r>
            <a:r>
              <a:rPr lang="ru-RU" sz="3600" b="1" dirty="0" err="1" smtClean="0"/>
              <a:t>деревя</a:t>
            </a:r>
            <a:r>
              <a:rPr lang="ru-RU" sz="3600" b="1" dirty="0" smtClean="0"/>
              <a:t>..ого конька. </a:t>
            </a:r>
          </a:p>
          <a:p>
            <a:pPr>
              <a:buNone/>
            </a:pPr>
            <a:r>
              <a:rPr lang="ru-RU" sz="3600" b="1" dirty="0" smtClean="0"/>
              <a:t>3)  Высоко в небе летит лебеди..</a:t>
            </a:r>
            <a:r>
              <a:rPr lang="ru-RU" sz="3600" b="1" dirty="0" err="1" smtClean="0"/>
              <a:t>ая</a:t>
            </a:r>
            <a:r>
              <a:rPr lang="ru-RU" sz="3600" b="1" dirty="0" smtClean="0"/>
              <a:t> стая. </a:t>
            </a:r>
          </a:p>
          <a:p>
            <a:pPr>
              <a:buNone/>
            </a:pPr>
            <a:r>
              <a:rPr lang="ru-RU" sz="3600" b="1" dirty="0" smtClean="0"/>
              <a:t>4)  Между деревьями натянута серебря..</a:t>
            </a:r>
            <a:r>
              <a:rPr lang="ru-RU" sz="3600" b="1" dirty="0" err="1" smtClean="0"/>
              <a:t>ая</a:t>
            </a:r>
            <a:r>
              <a:rPr lang="ru-RU" sz="3600" b="1" dirty="0" smtClean="0"/>
              <a:t> паутина. </a:t>
            </a:r>
            <a:endParaRPr lang="ru-RU" sz="36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428604"/>
            <a:ext cx="8229600" cy="6126187"/>
          </a:xfrm>
        </p:spPr>
        <p:txBody>
          <a:bodyPr>
            <a:normAutofit/>
          </a:bodyPr>
          <a:lstStyle/>
          <a:p>
            <a:pPr>
              <a:buNone/>
            </a:pPr>
            <a:r>
              <a:rPr lang="ru-RU" sz="3600" b="1" dirty="0" smtClean="0">
                <a:solidFill>
                  <a:schemeClr val="tx2"/>
                </a:solidFill>
              </a:rPr>
              <a:t>11.В каком ряду в обоих прилагательных на месте пропуска пишется буква Е? </a:t>
            </a:r>
          </a:p>
          <a:p>
            <a:pPr>
              <a:buNone/>
            </a:pPr>
            <a:r>
              <a:rPr lang="ru-RU" sz="3600" b="1" dirty="0" smtClean="0"/>
              <a:t>1)вещ..вой мешок, </a:t>
            </a:r>
            <a:r>
              <a:rPr lang="ru-RU" sz="3600" b="1" dirty="0" err="1" smtClean="0"/>
              <a:t>чуж</a:t>
            </a:r>
            <a:r>
              <a:rPr lang="ru-RU" sz="3600" b="1" dirty="0" smtClean="0"/>
              <a:t>..</a:t>
            </a:r>
            <a:r>
              <a:rPr lang="ru-RU" sz="3600" b="1" dirty="0" err="1" smtClean="0"/>
              <a:t>й</a:t>
            </a:r>
            <a:r>
              <a:rPr lang="ru-RU" sz="3600" b="1" dirty="0" smtClean="0"/>
              <a:t> взгляд </a:t>
            </a:r>
          </a:p>
          <a:p>
            <a:pPr>
              <a:buNone/>
            </a:pPr>
            <a:r>
              <a:rPr lang="ru-RU" sz="3600" b="1" dirty="0" smtClean="0"/>
              <a:t>2) ландыш..вые капли, морж..вые клыки </a:t>
            </a:r>
          </a:p>
          <a:p>
            <a:pPr>
              <a:buNone/>
            </a:pPr>
            <a:r>
              <a:rPr lang="ru-RU" sz="3600" b="1" dirty="0" smtClean="0"/>
              <a:t>3) ключ..</a:t>
            </a:r>
            <a:r>
              <a:rPr lang="ru-RU" sz="3600" b="1" dirty="0" err="1" smtClean="0"/>
              <a:t>вая</a:t>
            </a:r>
            <a:r>
              <a:rPr lang="ru-RU" sz="3600" b="1" dirty="0" smtClean="0"/>
              <a:t> вода, </a:t>
            </a:r>
            <a:r>
              <a:rPr lang="ru-RU" sz="3600" b="1" dirty="0" err="1" smtClean="0"/>
              <a:t>ситц</a:t>
            </a:r>
            <a:r>
              <a:rPr lang="ru-RU" sz="3600" b="1" dirty="0" smtClean="0"/>
              <a:t>..</a:t>
            </a:r>
            <a:r>
              <a:rPr lang="ru-RU" sz="3600" b="1" dirty="0" err="1" smtClean="0"/>
              <a:t>вая</a:t>
            </a:r>
            <a:r>
              <a:rPr lang="ru-RU" sz="3600" b="1" dirty="0" smtClean="0"/>
              <a:t> ткань </a:t>
            </a:r>
          </a:p>
          <a:p>
            <a:pPr>
              <a:buNone/>
            </a:pPr>
            <a:r>
              <a:rPr lang="ru-RU" sz="3600" b="1" dirty="0" smtClean="0"/>
              <a:t>4) кварц..вое стекло, </a:t>
            </a:r>
            <a:r>
              <a:rPr lang="ru-RU" sz="3600" b="1" dirty="0" err="1" smtClean="0"/>
              <a:t>холщ</a:t>
            </a:r>
            <a:r>
              <a:rPr lang="ru-RU" sz="3600" b="1" dirty="0" smtClean="0"/>
              <a:t>..вый мешок</a:t>
            </a:r>
            <a:endParaRPr lang="ru-RU" sz="36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143668"/>
          </a:xfrm>
        </p:spPr>
        <p:txBody>
          <a:bodyPr>
            <a:normAutofit/>
          </a:bodyPr>
          <a:lstStyle/>
          <a:p>
            <a:pPr>
              <a:buNone/>
            </a:pPr>
            <a:r>
              <a:rPr lang="ru-RU" sz="3600" b="1" dirty="0" smtClean="0">
                <a:solidFill>
                  <a:schemeClr val="tx2"/>
                </a:solidFill>
              </a:rPr>
              <a:t>12.В каком варианте ответа указаны все слова, в которых на месте пропуска пишется Ь? </a:t>
            </a:r>
          </a:p>
          <a:p>
            <a:pPr>
              <a:buNone/>
            </a:pPr>
            <a:r>
              <a:rPr lang="ru-RU" sz="3600" b="1" dirty="0" smtClean="0"/>
              <a:t>А. </a:t>
            </a:r>
            <a:r>
              <a:rPr lang="ru-RU" sz="3600" b="1" dirty="0" err="1" smtClean="0"/>
              <a:t>Богатыр</a:t>
            </a:r>
            <a:r>
              <a:rPr lang="ru-RU" sz="3600" b="1" dirty="0" smtClean="0"/>
              <a:t>..</a:t>
            </a:r>
            <a:r>
              <a:rPr lang="ru-RU" sz="3600" b="1" dirty="0" err="1" smtClean="0"/>
              <a:t>ская</a:t>
            </a:r>
            <a:r>
              <a:rPr lang="ru-RU" sz="3600" b="1" dirty="0" smtClean="0"/>
              <a:t> сила.</a:t>
            </a:r>
          </a:p>
          <a:p>
            <a:pPr>
              <a:buNone/>
            </a:pPr>
            <a:r>
              <a:rPr lang="ru-RU" sz="3600" b="1" dirty="0" smtClean="0"/>
              <a:t>Б. Урал..</a:t>
            </a:r>
            <a:r>
              <a:rPr lang="ru-RU" sz="3600" b="1" dirty="0" err="1" smtClean="0"/>
              <a:t>ские</a:t>
            </a:r>
            <a:r>
              <a:rPr lang="ru-RU" sz="3600" b="1" dirty="0" smtClean="0"/>
              <a:t> горы. </a:t>
            </a:r>
          </a:p>
          <a:p>
            <a:pPr>
              <a:buNone/>
            </a:pPr>
            <a:r>
              <a:rPr lang="ru-RU" sz="3600" b="1" dirty="0" smtClean="0"/>
              <a:t>В. </a:t>
            </a:r>
            <a:r>
              <a:rPr lang="ru-RU" sz="3600" b="1" dirty="0" err="1" smtClean="0"/>
              <a:t>Рыбач</a:t>
            </a:r>
            <a:r>
              <a:rPr lang="ru-RU" sz="3600" b="1" dirty="0" smtClean="0"/>
              <a:t>..и лодки.</a:t>
            </a:r>
          </a:p>
          <a:p>
            <a:pPr>
              <a:buNone/>
            </a:pPr>
            <a:r>
              <a:rPr lang="ru-RU" sz="3600" b="1" dirty="0" smtClean="0"/>
              <a:t>Г. Дож..девой червь. </a:t>
            </a:r>
          </a:p>
          <a:p>
            <a:pPr>
              <a:buNone/>
            </a:pPr>
            <a:r>
              <a:rPr lang="ru-RU" sz="3600" b="1" dirty="0" smtClean="0"/>
              <a:t>1) АБВ       2)АВ        3)ВГ      4)БВ</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tx2"/>
                </a:solidFill>
              </a:rPr>
              <a:t>Полная и краткая форма </a:t>
            </a:r>
            <a:r>
              <a:rPr lang="ru-RU" b="1" dirty="0" smtClean="0">
                <a:solidFill>
                  <a:schemeClr val="tx2"/>
                </a:solidFill>
              </a:rPr>
              <a:t>прилагательных</a:t>
            </a:r>
            <a:endParaRPr lang="ru-RU" b="1" dirty="0">
              <a:solidFill>
                <a:schemeClr val="tx2"/>
              </a:solidFill>
            </a:endParaRPr>
          </a:p>
        </p:txBody>
      </p:sp>
      <p:sp>
        <p:nvSpPr>
          <p:cNvPr id="3" name="Содержимое 2"/>
          <p:cNvSpPr>
            <a:spLocks noGrp="1"/>
          </p:cNvSpPr>
          <p:nvPr>
            <p:ph idx="1"/>
          </p:nvPr>
        </p:nvSpPr>
        <p:spPr/>
        <p:txBody>
          <a:bodyPr>
            <a:normAutofit/>
          </a:bodyPr>
          <a:lstStyle/>
          <a:p>
            <a:r>
              <a:rPr lang="ru-RU" sz="4000" b="1" dirty="0" smtClean="0"/>
              <a:t>Огромный - ___________________</a:t>
            </a:r>
          </a:p>
          <a:p>
            <a:r>
              <a:rPr lang="ru-RU" sz="4000" b="1" dirty="0" smtClean="0"/>
              <a:t>Хорош - _______________________</a:t>
            </a:r>
          </a:p>
          <a:p>
            <a:r>
              <a:rPr lang="ru-RU" sz="4000" b="1" dirty="0" smtClean="0"/>
              <a:t>Узок - ___________________</a:t>
            </a:r>
          </a:p>
          <a:p>
            <a:r>
              <a:rPr lang="ru-RU" sz="4000" b="1" dirty="0" smtClean="0"/>
              <a:t>Великий - _________________</a:t>
            </a:r>
            <a:endParaRPr lang="ru-RU" sz="40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tx2"/>
                </a:solidFill>
              </a:rPr>
              <a:t>Степени сравнения</a:t>
            </a:r>
            <a:endParaRPr lang="ru-RU" b="1" dirty="0">
              <a:solidFill>
                <a:schemeClr val="tx2"/>
              </a:solidFill>
            </a:endParaRPr>
          </a:p>
        </p:txBody>
      </p:sp>
      <p:sp>
        <p:nvSpPr>
          <p:cNvPr id="3" name="Содержимое 2"/>
          <p:cNvSpPr>
            <a:spLocks noGrp="1"/>
          </p:cNvSpPr>
          <p:nvPr>
            <p:ph idx="1"/>
          </p:nvPr>
        </p:nvSpPr>
        <p:spPr/>
        <p:txBody>
          <a:bodyPr>
            <a:normAutofit/>
          </a:bodyPr>
          <a:lstStyle/>
          <a:p>
            <a:r>
              <a:rPr lang="ru-RU" sz="4000" b="1" dirty="0" smtClean="0"/>
              <a:t>Большой-</a:t>
            </a:r>
          </a:p>
          <a:p>
            <a:r>
              <a:rPr lang="ru-RU" sz="4000" b="1" dirty="0" smtClean="0"/>
              <a:t>Короткий –</a:t>
            </a:r>
          </a:p>
          <a:p>
            <a:r>
              <a:rPr lang="ru-RU" sz="4000" b="1" dirty="0" smtClean="0"/>
              <a:t>Смелый -</a:t>
            </a:r>
          </a:p>
          <a:p>
            <a:endParaRPr lang="ru-RU" sz="4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tx2"/>
                </a:solidFill>
              </a:rPr>
              <a:t>Разряды </a:t>
            </a:r>
            <a:r>
              <a:rPr lang="ru-RU" b="1" dirty="0" smtClean="0">
                <a:solidFill>
                  <a:schemeClr val="tx2"/>
                </a:solidFill>
              </a:rPr>
              <a:t>прил</a:t>
            </a:r>
            <a:r>
              <a:rPr lang="ru-RU" b="1" dirty="0" smtClean="0">
                <a:solidFill>
                  <a:schemeClr val="accent1">
                    <a:lumMod val="75000"/>
                  </a:schemeClr>
                </a:solidFill>
              </a:rPr>
              <a:t>агательных</a:t>
            </a:r>
            <a:r>
              <a:rPr lang="ru-RU" b="1" dirty="0" smtClean="0">
                <a:solidFill>
                  <a:schemeClr val="accent1">
                    <a:lumMod val="75000"/>
                  </a:schemeClr>
                </a:solidFill>
              </a:rPr>
              <a:t> </a:t>
            </a:r>
            <a:endParaRPr lang="ru-RU" b="1" dirty="0">
              <a:solidFill>
                <a:schemeClr val="accent1">
                  <a:lumMod val="75000"/>
                </a:schemeClr>
              </a:solidFill>
            </a:endParaRPr>
          </a:p>
        </p:txBody>
      </p:sp>
      <p:sp>
        <p:nvSpPr>
          <p:cNvPr id="3" name="Содержимое 2"/>
          <p:cNvSpPr>
            <a:spLocks noGrp="1"/>
          </p:cNvSpPr>
          <p:nvPr>
            <p:ph idx="1"/>
          </p:nvPr>
        </p:nvSpPr>
        <p:spPr>
          <a:xfrm>
            <a:off x="214282" y="1357298"/>
            <a:ext cx="8643998" cy="5072098"/>
          </a:xfrm>
        </p:spPr>
        <p:txBody>
          <a:bodyPr>
            <a:normAutofit/>
          </a:bodyPr>
          <a:lstStyle/>
          <a:p>
            <a:r>
              <a:rPr lang="ru-RU" b="1" dirty="0" smtClean="0"/>
              <a:t>Оловянный солдатик, холодный день, длинный поезд, собачий холод, глупый вопрос, московский метрополитен, собачья конура, сердечные мышцы, каменное лицо, толстый мальчик, детская литература, шерстяной костюм, тяжёлый портфель, тяжёлая промышленность, глухой старик,  каменный дом, городской парк, добрый человек, Катюшин велосипед</a:t>
            </a:r>
            <a:endParaRPr lang="ru-RU"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tx2"/>
                </a:solidFill>
              </a:rPr>
              <a:t>О или Е в суффиксах прил.</a:t>
            </a:r>
            <a:endParaRPr lang="ru-RU" b="1" dirty="0">
              <a:solidFill>
                <a:schemeClr val="tx2"/>
              </a:solidFill>
            </a:endParaRPr>
          </a:p>
        </p:txBody>
      </p:sp>
      <p:sp>
        <p:nvSpPr>
          <p:cNvPr id="3" name="Содержимое 2"/>
          <p:cNvSpPr>
            <a:spLocks noGrp="1"/>
          </p:cNvSpPr>
          <p:nvPr>
            <p:ph idx="1"/>
          </p:nvPr>
        </p:nvSpPr>
        <p:spPr/>
        <p:txBody>
          <a:bodyPr>
            <a:normAutofit/>
          </a:bodyPr>
          <a:lstStyle/>
          <a:p>
            <a:r>
              <a:rPr lang="ru-RU" sz="4000" b="1" dirty="0" err="1" smtClean="0"/>
              <a:t>Ситц___вый</a:t>
            </a:r>
            <a:r>
              <a:rPr lang="ru-RU" sz="4000" b="1" dirty="0" smtClean="0"/>
              <a:t>, </a:t>
            </a:r>
            <a:r>
              <a:rPr lang="ru-RU" sz="4000" b="1" dirty="0" err="1" smtClean="0"/>
              <a:t>образц___вый</a:t>
            </a:r>
            <a:r>
              <a:rPr lang="ru-RU" sz="4000" b="1" dirty="0" smtClean="0"/>
              <a:t>, </a:t>
            </a:r>
            <a:r>
              <a:rPr lang="ru-RU" sz="4000" b="1" dirty="0" err="1" smtClean="0"/>
              <a:t>беж__вый</a:t>
            </a:r>
            <a:r>
              <a:rPr lang="ru-RU" sz="4000" b="1" dirty="0" smtClean="0"/>
              <a:t>, </a:t>
            </a:r>
            <a:r>
              <a:rPr lang="ru-RU" sz="4000" b="1" dirty="0" err="1" smtClean="0"/>
              <a:t>песц__вый</a:t>
            </a:r>
            <a:r>
              <a:rPr lang="ru-RU" sz="4000" b="1" dirty="0" smtClean="0"/>
              <a:t>, </a:t>
            </a:r>
            <a:r>
              <a:rPr lang="ru-RU" sz="4000" b="1" dirty="0" err="1" smtClean="0"/>
              <a:t>ключ__вой</a:t>
            </a:r>
            <a:r>
              <a:rPr lang="ru-RU" sz="4000" b="1" dirty="0" smtClean="0"/>
              <a:t>, </a:t>
            </a:r>
            <a:r>
              <a:rPr lang="ru-RU" sz="4000" b="1" dirty="0" err="1" smtClean="0"/>
              <a:t>пищ__вой</a:t>
            </a:r>
            <a:r>
              <a:rPr lang="ru-RU" sz="4000" b="1" dirty="0" smtClean="0"/>
              <a:t>.</a:t>
            </a:r>
            <a:endParaRPr lang="ru-RU" sz="40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tx2"/>
                </a:solidFill>
              </a:rPr>
              <a:t>Н или НН</a:t>
            </a:r>
            <a:endParaRPr lang="ru-RU" b="1" dirty="0">
              <a:solidFill>
                <a:schemeClr val="tx2"/>
              </a:solidFill>
            </a:endParaRPr>
          </a:p>
        </p:txBody>
      </p:sp>
      <p:sp>
        <p:nvSpPr>
          <p:cNvPr id="3" name="Содержимое 2"/>
          <p:cNvSpPr>
            <a:spLocks noGrp="1"/>
          </p:cNvSpPr>
          <p:nvPr>
            <p:ph idx="1"/>
          </p:nvPr>
        </p:nvSpPr>
        <p:spPr/>
        <p:txBody>
          <a:bodyPr>
            <a:normAutofit/>
          </a:bodyPr>
          <a:lstStyle/>
          <a:p>
            <a:r>
              <a:rPr lang="ru-RU" sz="4000" b="1" dirty="0" err="1" smtClean="0"/>
              <a:t>Единстве___ый</a:t>
            </a:r>
            <a:r>
              <a:rPr lang="ru-RU" sz="4000" b="1" dirty="0" smtClean="0"/>
              <a:t>, </a:t>
            </a:r>
            <a:r>
              <a:rPr lang="ru-RU" sz="4000" b="1" dirty="0" err="1" smtClean="0"/>
              <a:t>ветчи___ая</a:t>
            </a:r>
            <a:r>
              <a:rPr lang="ru-RU" sz="4000" b="1" dirty="0" smtClean="0"/>
              <a:t>, </a:t>
            </a:r>
            <a:r>
              <a:rPr lang="ru-RU" sz="4000" b="1" dirty="0" err="1" smtClean="0"/>
              <a:t>мгнове___ая</a:t>
            </a:r>
            <a:r>
              <a:rPr lang="ru-RU" sz="4000" b="1" dirty="0" smtClean="0"/>
              <a:t>, </a:t>
            </a:r>
            <a:r>
              <a:rPr lang="ru-RU" sz="4000" b="1" dirty="0" err="1" smtClean="0"/>
              <a:t>карти___ая</a:t>
            </a:r>
            <a:r>
              <a:rPr lang="ru-RU" sz="4000" b="1" dirty="0" smtClean="0"/>
              <a:t>, </a:t>
            </a:r>
            <a:r>
              <a:rPr lang="ru-RU" sz="4000" b="1" dirty="0" err="1" smtClean="0"/>
              <a:t>масля___ый</a:t>
            </a:r>
            <a:r>
              <a:rPr lang="ru-RU" sz="4000" b="1" dirty="0" smtClean="0"/>
              <a:t>,  </a:t>
            </a:r>
            <a:r>
              <a:rPr lang="ru-RU" sz="4000" b="1" dirty="0" err="1" smtClean="0"/>
              <a:t>белокача___ая</a:t>
            </a:r>
            <a:r>
              <a:rPr lang="ru-RU" sz="4000" b="1" dirty="0" smtClean="0"/>
              <a:t>, </a:t>
            </a:r>
          </a:p>
          <a:p>
            <a:pPr>
              <a:buNone/>
            </a:pPr>
            <a:r>
              <a:rPr lang="ru-RU" sz="4000" b="1" dirty="0" err="1" smtClean="0"/>
              <a:t>мыши___ый</a:t>
            </a:r>
            <a:r>
              <a:rPr lang="ru-RU" sz="4000" b="1" dirty="0" smtClean="0"/>
              <a:t>,  </a:t>
            </a:r>
            <a:r>
              <a:rPr lang="ru-RU" sz="4000" b="1" dirty="0" err="1" smtClean="0"/>
              <a:t>стекля___ый</a:t>
            </a:r>
            <a:r>
              <a:rPr lang="ru-RU" sz="4000" b="1" dirty="0" smtClean="0"/>
              <a:t>.</a:t>
            </a:r>
            <a:endParaRPr lang="ru-RU" sz="40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tx2"/>
                </a:solidFill>
              </a:rPr>
              <a:t>Дефис или слитно</a:t>
            </a:r>
            <a:endParaRPr lang="ru-RU" b="1" dirty="0">
              <a:solidFill>
                <a:schemeClr val="tx2"/>
              </a:solidFill>
            </a:endParaRPr>
          </a:p>
        </p:txBody>
      </p:sp>
      <p:sp>
        <p:nvSpPr>
          <p:cNvPr id="3" name="Содержимое 2"/>
          <p:cNvSpPr>
            <a:spLocks noGrp="1"/>
          </p:cNvSpPr>
          <p:nvPr>
            <p:ph idx="1"/>
          </p:nvPr>
        </p:nvSpPr>
        <p:spPr>
          <a:xfrm>
            <a:off x="214282" y="1600200"/>
            <a:ext cx="8472518" cy="4525963"/>
          </a:xfrm>
        </p:spPr>
        <p:txBody>
          <a:bodyPr>
            <a:normAutofit/>
          </a:bodyPr>
          <a:lstStyle/>
          <a:p>
            <a:r>
              <a:rPr lang="ru-RU" sz="3600" b="1" dirty="0" smtClean="0"/>
              <a:t> (</a:t>
            </a:r>
            <a:r>
              <a:rPr lang="ru-RU" sz="3600" b="1" dirty="0" err="1" smtClean="0"/>
              <a:t>лесо</a:t>
            </a:r>
            <a:r>
              <a:rPr lang="ru-RU" sz="3600" b="1" dirty="0" smtClean="0"/>
              <a:t>) пильный цех, </a:t>
            </a:r>
          </a:p>
          <a:p>
            <a:r>
              <a:rPr lang="ru-RU" sz="3600" b="1" dirty="0" smtClean="0"/>
              <a:t>(</a:t>
            </a:r>
            <a:r>
              <a:rPr lang="ru-RU" sz="3600" b="1" dirty="0" err="1" smtClean="0"/>
              <a:t>северо</a:t>
            </a:r>
            <a:r>
              <a:rPr lang="ru-RU" sz="3600" b="1" dirty="0" smtClean="0"/>
              <a:t>)западный ветер, (душе)раздирающий крик, (кисло)сладкий кисель,</a:t>
            </a:r>
          </a:p>
          <a:p>
            <a:r>
              <a:rPr lang="ru-RU" sz="3600" b="1" dirty="0" smtClean="0"/>
              <a:t> (лимонно )желтый цветок,  </a:t>
            </a:r>
          </a:p>
          <a:p>
            <a:r>
              <a:rPr lang="ru-RU" sz="3600" b="1" dirty="0" smtClean="0"/>
              <a:t>(</a:t>
            </a:r>
            <a:r>
              <a:rPr lang="ru-RU" sz="3600" b="1" dirty="0" err="1" smtClean="0"/>
              <a:t>физико</a:t>
            </a:r>
            <a:r>
              <a:rPr lang="ru-RU" sz="3600" b="1" dirty="0" smtClean="0"/>
              <a:t>)математический факультет.</a:t>
            </a:r>
            <a:endParaRPr lang="ru-RU" sz="3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929354"/>
          </a:xfrm>
        </p:spPr>
        <p:txBody>
          <a:bodyPr/>
          <a:lstStyle/>
          <a:p>
            <a:pPr>
              <a:buNone/>
            </a:pPr>
            <a:r>
              <a:rPr lang="ru-RU" b="1" dirty="0" smtClean="0">
                <a:solidFill>
                  <a:schemeClr val="accent1">
                    <a:lumMod val="75000"/>
                  </a:schemeClr>
                </a:solidFill>
              </a:rPr>
              <a:t>1.Укажите способ словообразования выделенного в предложении прилагательного. </a:t>
            </a:r>
          </a:p>
          <a:p>
            <a:pPr>
              <a:buNone/>
            </a:pPr>
            <a:r>
              <a:rPr lang="ru-RU" b="1" dirty="0" smtClean="0">
                <a:solidFill>
                  <a:srgbClr val="FF0000"/>
                </a:solidFill>
              </a:rPr>
              <a:t>Впереди бежал Цыган, мой веселый черноглазый щенок. </a:t>
            </a:r>
          </a:p>
          <a:p>
            <a:pPr>
              <a:buNone/>
            </a:pPr>
            <a:r>
              <a:rPr lang="ru-RU" dirty="0" smtClean="0"/>
              <a:t>1</a:t>
            </a:r>
            <a:r>
              <a:rPr lang="ru-RU" b="1" dirty="0" smtClean="0"/>
              <a:t>) суффиксальный </a:t>
            </a:r>
          </a:p>
          <a:p>
            <a:pPr>
              <a:buNone/>
            </a:pPr>
            <a:r>
              <a:rPr lang="ru-RU" b="1" dirty="0" smtClean="0"/>
              <a:t>2) приставочный </a:t>
            </a:r>
          </a:p>
          <a:p>
            <a:pPr>
              <a:buNone/>
            </a:pPr>
            <a:r>
              <a:rPr lang="ru-RU" b="1" dirty="0" smtClean="0"/>
              <a:t>3) приставочно-суффиксальный</a:t>
            </a:r>
          </a:p>
          <a:p>
            <a:pPr>
              <a:buNone/>
            </a:pPr>
            <a:r>
              <a:rPr lang="ru-RU" b="1" dirty="0" smtClean="0"/>
              <a:t>4) сложение</a:t>
            </a:r>
            <a:endParaRPr lang="ru-RU"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a:buNone/>
            </a:pPr>
            <a:r>
              <a:rPr lang="ru-RU" sz="3600" b="1" dirty="0" smtClean="0">
                <a:solidFill>
                  <a:schemeClr val="accent1">
                    <a:lumMod val="75000"/>
                  </a:schemeClr>
                </a:solidFill>
              </a:rPr>
              <a:t>2.Укажите имя прилагательное, строение которого соответствует схеме: "корень +суффикс + окончание " </a:t>
            </a:r>
          </a:p>
          <a:p>
            <a:pPr>
              <a:buNone/>
            </a:pPr>
            <a:r>
              <a:rPr lang="ru-RU" sz="3600" b="1" dirty="0" smtClean="0"/>
              <a:t>1) восторженность </a:t>
            </a:r>
          </a:p>
          <a:p>
            <a:pPr>
              <a:buNone/>
            </a:pPr>
            <a:r>
              <a:rPr lang="ru-RU" sz="3600" b="1" dirty="0" smtClean="0"/>
              <a:t>2) ворчливый</a:t>
            </a:r>
          </a:p>
          <a:p>
            <a:pPr>
              <a:buNone/>
            </a:pPr>
            <a:r>
              <a:rPr lang="ru-RU" sz="3600" b="1" dirty="0" smtClean="0"/>
              <a:t>3)безвкусный </a:t>
            </a:r>
          </a:p>
          <a:p>
            <a:pPr>
              <a:buNone/>
            </a:pPr>
            <a:r>
              <a:rPr lang="ru-RU" sz="3600" b="1" dirty="0" smtClean="0"/>
              <a:t>4) наивный</a:t>
            </a:r>
            <a:endParaRPr lang="ru-RU" sz="3600" b="1"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678</Words>
  <Application>Microsoft Office PowerPoint</Application>
  <PresentationFormat>Экран (4:3)</PresentationFormat>
  <Paragraphs>87</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Русский язык 6 класс Обобщение изученного по теме "Морфология. Имя прилагательное"</vt:lpstr>
      <vt:lpstr>Полная и краткая форма прилагательных</vt:lpstr>
      <vt:lpstr>Степени сравнения</vt:lpstr>
      <vt:lpstr>Разряды прилагательных </vt:lpstr>
      <vt:lpstr>О или Е в суффиксах прил.</vt:lpstr>
      <vt:lpstr>Н или НН</vt:lpstr>
      <vt:lpstr>Дефис или слитно</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Home</dc:creator>
  <cp:lastModifiedBy>Завуч</cp:lastModifiedBy>
  <cp:revision>8</cp:revision>
  <dcterms:created xsi:type="dcterms:W3CDTF">2022-02-03T14:36:46Z</dcterms:created>
  <dcterms:modified xsi:type="dcterms:W3CDTF">2022-02-04T08:37:43Z</dcterms:modified>
</cp:coreProperties>
</file>