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92" r:id="rId2"/>
    <p:sldId id="273" r:id="rId3"/>
    <p:sldId id="274" r:id="rId4"/>
    <p:sldId id="276" r:id="rId5"/>
    <p:sldId id="275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48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0EC234-AAD5-4E5E-AF6E-A2D8737C9571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B7A08-AC97-4E50-938B-D6A3EC26CF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372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B7A08-AC97-4E50-938B-D6A3EC26CFD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774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B7A08-AC97-4E50-938B-D6A3EC26CFD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424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B7A08-AC97-4E50-938B-D6A3EC26CFD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967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B7A08-AC97-4E50-938B-D6A3EC26CFD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753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B7A08-AC97-4E50-938B-D6A3EC26CFD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961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B7A08-AC97-4E50-938B-D6A3EC26CFD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332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B7A08-AC97-4E50-938B-D6A3EC26CFD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378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B7A08-AC97-4E50-938B-D6A3EC26CFD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5938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B7A08-AC97-4E50-938B-D6A3EC26CFD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5279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B7A08-AC97-4E50-938B-D6A3EC26CFD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2617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B7A08-AC97-4E50-938B-D6A3EC26CFD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703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B7A08-AC97-4E50-938B-D6A3EC26CFD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7403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B7A08-AC97-4E50-938B-D6A3EC26CFD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452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B7A08-AC97-4E50-938B-D6A3EC26CFD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838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B7A08-AC97-4E50-938B-D6A3EC26CFD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344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B7A08-AC97-4E50-938B-D6A3EC26CFD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272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B7A08-AC97-4E50-938B-D6A3EC26CFD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296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B7A08-AC97-4E50-938B-D6A3EC26CFD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283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B7A08-AC97-4E50-938B-D6A3EC26CFD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485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B7A08-AC97-4E50-938B-D6A3EC26CFD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106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DE88B-57EE-48E3-871B-11319E08F298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740BE-007F-4560-9EC9-7AF5D81149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235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DE88B-57EE-48E3-871B-11319E08F298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740BE-007F-4560-9EC9-7AF5D81149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637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DE88B-57EE-48E3-871B-11319E08F298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740BE-007F-4560-9EC9-7AF5D81149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313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DE88B-57EE-48E3-871B-11319E08F298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740BE-007F-4560-9EC9-7AF5D81149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274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DE88B-57EE-48E3-871B-11319E08F298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740BE-007F-4560-9EC9-7AF5D81149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512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DE88B-57EE-48E3-871B-11319E08F298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740BE-007F-4560-9EC9-7AF5D81149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840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DE88B-57EE-48E3-871B-11319E08F298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740BE-007F-4560-9EC9-7AF5D81149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959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DE88B-57EE-48E3-871B-11319E08F298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740BE-007F-4560-9EC9-7AF5D81149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955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DE88B-57EE-48E3-871B-11319E08F298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740BE-007F-4560-9EC9-7AF5D81149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663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DE88B-57EE-48E3-871B-11319E08F298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740BE-007F-4560-9EC9-7AF5D81149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822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DE88B-57EE-48E3-871B-11319E08F298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740BE-007F-4560-9EC9-7AF5D81149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91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DE88B-57EE-48E3-871B-11319E08F298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740BE-007F-4560-9EC9-7AF5D81149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586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24560" y="171132"/>
            <a:ext cx="10607040" cy="6382068"/>
          </a:xfrm>
          <a:prstGeom prst="roundRect">
            <a:avLst/>
          </a:prstGeom>
          <a:solidFill>
            <a:schemeClr val="lt1">
              <a:alpha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pPr>
              <a:spcBef>
                <a:spcPts val="3000"/>
              </a:spcBef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VIII методический конкурс компьютерных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продуктов педагогов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«Мозаика презентаций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accent2"/>
                </a:solidFill>
              </a:rPr>
              <a:t>Урок окружающего мира по теме: </a:t>
            </a:r>
            <a:r>
              <a:rPr lang="ru-RU" sz="3200" b="1" dirty="0">
                <a:solidFill>
                  <a:schemeClr val="accent2"/>
                </a:solidFill>
              </a:rPr>
              <a:t/>
            </a:r>
            <a:br>
              <a:rPr lang="ru-RU" sz="3200" b="1" dirty="0">
                <a:solidFill>
                  <a:schemeClr val="accent2"/>
                </a:solidFill>
              </a:rPr>
            </a:br>
            <a:r>
              <a:rPr lang="ru-RU" sz="4000" b="1" dirty="0">
                <a:solidFill>
                  <a:schemeClr val="accent2"/>
                </a:solidFill>
              </a:rPr>
              <a:t>«Мир древности: далекий и близкий»</a:t>
            </a:r>
            <a:br>
              <a:rPr lang="ru-RU" sz="4000" b="1" dirty="0">
                <a:solidFill>
                  <a:schemeClr val="accent2"/>
                </a:solidFill>
              </a:rPr>
            </a:br>
            <a:r>
              <a:rPr lang="ru-RU" sz="4000" b="1" dirty="0">
                <a:solidFill>
                  <a:schemeClr val="accent2"/>
                </a:solidFill>
              </a:rPr>
              <a:t>(4 класс)</a:t>
            </a:r>
            <a:endParaRPr lang="ru-RU" sz="4000" dirty="0">
              <a:solidFill>
                <a:srgbClr val="B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49320" y="487099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Клюжева Лидия Дмитриевна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 44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Реж 2024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371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96954" y="259246"/>
            <a:ext cx="11251098" cy="1698764"/>
          </a:xfrm>
          <a:prstGeom prst="roundRect">
            <a:avLst/>
          </a:prstGeom>
          <a:solidFill>
            <a:schemeClr val="accent4">
              <a:lumMod val="40000"/>
              <a:lumOff val="60000"/>
              <a:alpha val="71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Сердцем Афин является Акрополь. Так называется расположенный на высоком холме с обрывистыми склонами неповторимый архитектурный ансамбль – прекрасное творение древних греков. Акрополем можно было любоваться со всех концов города и со стороны моря. И сегодня это одна из самых высоких точек современных Афин.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pic>
        <p:nvPicPr>
          <p:cNvPr id="19458" name="Picture 2" descr="https://avatars.mds.yandex.net/i?id=50a38ebc1e90716d88630c1fc6de72f9_l-5233733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38" y="2325757"/>
            <a:ext cx="6600496" cy="4204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s://mif-medyza.ru/wp-content/uploads/2018/01/athens-greec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034" y="2474533"/>
            <a:ext cx="5366468" cy="39067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48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88394" y="5181766"/>
            <a:ext cx="11251098" cy="1401914"/>
          </a:xfrm>
          <a:prstGeom prst="roundRect">
            <a:avLst/>
          </a:prstGeom>
          <a:solidFill>
            <a:schemeClr val="accent4">
              <a:lumMod val="40000"/>
              <a:lumOff val="60000"/>
              <a:alpha val="71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Время и люди не пощадили храмы Акрополя, в том числе и самый знаменитый – Парфенон. Когда-то внутри храма стояла статуя богини Афины из мрамора – повелительницы города. Парфенон и сегодня производит удивительное впечатление.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pic>
        <p:nvPicPr>
          <p:cNvPr id="20482" name="Picture 2" descr="https://avatars.mds.yandex.net/i?id=dafbaf5b1b2b90b464aa87f485a2674f_l-8352896-images-thumbs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62" y="350519"/>
            <a:ext cx="6140617" cy="4605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i.pinimg.com/originals/1a/8b/ba/1a8bba4f5f262abbfee68bbf5717f7c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698" y="156101"/>
            <a:ext cx="3810215" cy="4799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80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26887" y="4476307"/>
            <a:ext cx="5982527" cy="2073348"/>
          </a:xfrm>
          <a:prstGeom prst="roundRect">
            <a:avLst/>
          </a:prstGeom>
          <a:solidFill>
            <a:schemeClr val="accent4">
              <a:lumMod val="40000"/>
              <a:lumOff val="60000"/>
              <a:alpha val="71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Древняя Греция – родина Олимпийских игр. Соревнования проводились один раз в четыре года. На них съезжались спортсмены со всей Греции. В дни Олимпийских игр были запрещены любые военные действия. 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pic>
        <p:nvPicPr>
          <p:cNvPr id="21506" name="Picture 2" descr="https://fs.znanio.ru/d5af0e/af/33/2f1b7f5d9e11ab59fb3366b9fe024057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1" t="28705" r="4644" b="9021"/>
          <a:stretch/>
        </p:blipFill>
        <p:spPr bwMode="auto">
          <a:xfrm>
            <a:off x="329609" y="205922"/>
            <a:ext cx="6145618" cy="3802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s://inring.ru/images/stati/olimpijskie-igry-v-drevnej-greci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921" y="205923"/>
            <a:ext cx="5497032" cy="3674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s://avatars.mds.yandex.net/i?id=4fecf8a0f8b046548e7530759e4598fa_l-8982254-images-thumbs&amp;n=1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6"/>
          <a:stretch/>
        </p:blipFill>
        <p:spPr bwMode="auto">
          <a:xfrm>
            <a:off x="6741587" y="4008474"/>
            <a:ext cx="5326366" cy="25943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16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0723" y="338683"/>
            <a:ext cx="5824332" cy="4531028"/>
          </a:xfrm>
          <a:prstGeom prst="roundRect">
            <a:avLst/>
          </a:prstGeom>
          <a:solidFill>
            <a:schemeClr val="accent4">
              <a:lumMod val="40000"/>
              <a:lumOff val="60000"/>
              <a:alpha val="71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Уже в древности появилась более простая и удобная письменность, чем письмо древних египтян. Жители Финикии придумали алфавит, в котором каждый знак (буква) – согласный звук. На основе этого алфавита создали свой алфавит древние греки. 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475" y="517660"/>
            <a:ext cx="5971268" cy="4469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70723" y="5233205"/>
            <a:ext cx="11893020" cy="1284554"/>
          </a:xfrm>
          <a:prstGeom prst="roundRect">
            <a:avLst/>
          </a:prstGeom>
          <a:solidFill>
            <a:schemeClr val="accent4">
              <a:lumMod val="40000"/>
              <a:lumOff val="60000"/>
              <a:alpha val="71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В греческом письме впервые появились буквы, обозначающие гласные. Буквы современного русского алфавита произошли от древнегреческих букв. </a:t>
            </a: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118576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16064" y="564682"/>
            <a:ext cx="5456582" cy="864703"/>
          </a:xfrm>
          <a:prstGeom prst="roundRect">
            <a:avLst/>
          </a:prstGeom>
          <a:solidFill>
            <a:schemeClr val="accent4">
              <a:lumMod val="40000"/>
              <a:lumOff val="60000"/>
              <a:alpha val="71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Древний Рим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379534" y="3912782"/>
            <a:ext cx="5613683" cy="2726558"/>
          </a:xfrm>
          <a:prstGeom prst="roundRect">
            <a:avLst/>
          </a:prstGeom>
          <a:solidFill>
            <a:schemeClr val="accent4">
              <a:lumMod val="40000"/>
              <a:lumOff val="60000"/>
              <a:alpha val="71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Датой основания города Рим является 753 год до нашей эры. Со временем римляне создали могущественное государство. Они завоевали огромные территории, на которых основали новые города, прокладывали дороги, сооружали храмы.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pic>
        <p:nvPicPr>
          <p:cNvPr id="22530" name="Picture 2" descr="https://avatars.mds.yandex.net/i?id=684ef0811374dbfd3b37e5b6e0b01776_l-4877628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3" y="2232837"/>
            <a:ext cx="6173600" cy="4189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s://cdn.fishki.net/upload/post/2020/10/06/3439231/8a4fe4b6cd152f8651da568fbed436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013" y="289362"/>
            <a:ext cx="5716203" cy="34297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59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60413" y="5288800"/>
            <a:ext cx="11099196" cy="1250223"/>
          </a:xfrm>
          <a:prstGeom prst="roundRect">
            <a:avLst/>
          </a:prstGeom>
          <a:solidFill>
            <a:schemeClr val="accent4">
              <a:lumMod val="40000"/>
              <a:lumOff val="60000"/>
              <a:alpha val="71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В современном городе Риме сохранилось немало древних построек, которые рассказываю о прошлом, например Колизей. 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pic>
        <p:nvPicPr>
          <p:cNvPr id="24578" name="Picture 2" descr="https://i5.walmartimages.com/asr/6795b42f-07b6-48da-b10d-54dd87392311_1.fa968bb546cadeb89cf4e86171eebe6b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/>
          <a:stretch/>
        </p:blipFill>
        <p:spPr bwMode="auto">
          <a:xfrm>
            <a:off x="361507" y="499729"/>
            <a:ext cx="5847908" cy="4517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s://avatars.dzeninfra.ru/get-zen_doc/1704967/pub_5f72cbcf8eec670aca61a860_5f72cc14159c5769df23988e/scale_1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415" y="496119"/>
            <a:ext cx="5845453" cy="4521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5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88609" y="4374045"/>
            <a:ext cx="5893213" cy="2303202"/>
          </a:xfrm>
          <a:prstGeom prst="roundRect">
            <a:avLst/>
          </a:prstGeom>
          <a:solidFill>
            <a:schemeClr val="accent4">
              <a:lumMod val="40000"/>
              <a:lumOff val="60000"/>
              <a:alpha val="71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Очень интересен Римский форум, который был центром общественной жизни города. Здесь располагались храмы, банковские конторы, торговые лавки. 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pic>
        <p:nvPicPr>
          <p:cNvPr id="25604" name="Picture 4" descr="https://i.pinimg.com/originals/ee/f9/1f/eef91fc011a54db205de1093fabe3f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85" y="170121"/>
            <a:ext cx="5865237" cy="3926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s://ic.pics.livejournal.com/uchitelj/16634194/1028684/1028684_orig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884" y="1092024"/>
            <a:ext cx="5872346" cy="4433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10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869092" y="4859079"/>
            <a:ext cx="5191466" cy="1456661"/>
          </a:xfrm>
          <a:prstGeom prst="roundRect">
            <a:avLst/>
          </a:prstGeom>
          <a:solidFill>
            <a:schemeClr val="accent4">
              <a:lumMod val="40000"/>
              <a:lumOff val="60000"/>
              <a:alpha val="71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Особенное впечатление производит Пантеон – храм всех богов.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pic>
        <p:nvPicPr>
          <p:cNvPr id="26626" name="Picture 2" descr="https://avatars.mds.yandex.net/i?id=9cda544797345810987361759129b0d4_l-4801093-images-thumbs&amp;n=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5" r="10845"/>
          <a:stretch/>
        </p:blipFill>
        <p:spPr bwMode="auto">
          <a:xfrm>
            <a:off x="6826103" y="2083978"/>
            <a:ext cx="5103629" cy="43296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s://www.tripsavvy.com/thmb/74NtyaW1-HdL9riTJHoD9LtErXc=/2118x1415/filters:no_upscale()/GettyImages-784776-001-584ed9845f9b58a8cd2cf0e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21" y="461658"/>
            <a:ext cx="6263846" cy="4184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83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5566" y="5124893"/>
            <a:ext cx="11624164" cy="1594884"/>
          </a:xfrm>
          <a:prstGeom prst="roundRect">
            <a:avLst/>
          </a:prstGeom>
          <a:solidFill>
            <a:schemeClr val="accent4">
              <a:lumMod val="40000"/>
              <a:lumOff val="60000"/>
              <a:alpha val="71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О том, как выглядели другие римские города, можно узнать, побывав Помпеях. Археологи открыли этот город, который в древности был погребен под толстым слоем пепла при извержении вулкана Везувий. 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pic>
        <p:nvPicPr>
          <p:cNvPr id="27650" name="Picture 2" descr="https://cdn.fishki.net/upload/post/2021/09/28/3959253/7e55d3cb7e6ca5f9f9660171c66214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85" y="991648"/>
            <a:ext cx="6024747" cy="3850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s://www.thesun.ie/wp-content/uploads/sites/3/2019/05/AD-COMPOSITE-Versuvius-V2-1.jpg?strip=all&amp;amp;quality=100&amp;amp;w=1500&amp;amp;h=1000&amp;amp;crop=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090" y="991648"/>
            <a:ext cx="5776226" cy="3850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12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644729" y="5847907"/>
            <a:ext cx="6999001" cy="839972"/>
          </a:xfrm>
          <a:prstGeom prst="roundRect">
            <a:avLst/>
          </a:prstGeom>
          <a:solidFill>
            <a:schemeClr val="accent4">
              <a:lumMod val="40000"/>
              <a:lumOff val="60000"/>
              <a:alpha val="71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Карл Брюллов. Последний день Помпеи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pic>
        <p:nvPicPr>
          <p:cNvPr id="28674" name="Picture 2" descr="https://enotnavolge.ru/wp-content/uploads/9/2/8/928b52eefa711b0f87558a2f535c74cf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865" y="374869"/>
            <a:ext cx="9260958" cy="5201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964095" y="387628"/>
            <a:ext cx="10614991" cy="1470990"/>
          </a:xfrm>
          <a:prstGeom prst="roundRect">
            <a:avLst/>
          </a:prstGeom>
          <a:solidFill>
            <a:schemeClr val="accent4">
              <a:lumMod val="40000"/>
              <a:lumOff val="60000"/>
              <a:alpha val="71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История Древнего мира</a:t>
            </a:r>
            <a:endParaRPr lang="ru-RU" sz="4800" b="1" dirty="0">
              <a:solidFill>
                <a:schemeClr val="accent2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pic>
        <p:nvPicPr>
          <p:cNvPr id="11266" name="Picture 2" descr="https://static.insales-cdn.com/files/1/749/9814765/original/c3046162-459d-4132-89fa-bdca39639a7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07"/>
          <a:stretch/>
        </p:blipFill>
        <p:spPr bwMode="auto">
          <a:xfrm>
            <a:off x="208722" y="2613992"/>
            <a:ext cx="3505571" cy="28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karunika.ru/_sf/6/407938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403" y="2613992"/>
            <a:ext cx="4048086" cy="28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avatars.mds.yandex.net/i?id=40dd36d624fa09b38b53bfe6e0b09e28_l-9705291-images-thumbs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681" y="2440504"/>
            <a:ext cx="3803566" cy="29907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45181" y="5565913"/>
            <a:ext cx="2832652" cy="675861"/>
          </a:xfrm>
          <a:prstGeom prst="roundRect">
            <a:avLst/>
          </a:prstGeom>
          <a:solidFill>
            <a:schemeClr val="accent4">
              <a:lumMod val="40000"/>
              <a:lumOff val="60000"/>
              <a:alpha val="71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Древний Египет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37837" y="5565913"/>
            <a:ext cx="2832652" cy="675861"/>
          </a:xfrm>
          <a:prstGeom prst="roundRect">
            <a:avLst/>
          </a:prstGeom>
          <a:solidFill>
            <a:schemeClr val="accent4">
              <a:lumMod val="40000"/>
              <a:lumOff val="60000"/>
              <a:alpha val="71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Древняя Греция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662138" y="5608983"/>
            <a:ext cx="2832652" cy="675861"/>
          </a:xfrm>
          <a:prstGeom prst="roundRect">
            <a:avLst/>
          </a:prstGeom>
          <a:solidFill>
            <a:schemeClr val="accent4">
              <a:lumMod val="40000"/>
              <a:lumOff val="60000"/>
              <a:alpha val="71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Древний Рим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84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7984" y="499731"/>
            <a:ext cx="5337544" cy="2041451"/>
          </a:xfrm>
          <a:prstGeom prst="roundRect">
            <a:avLst/>
          </a:prstGeom>
          <a:solidFill>
            <a:schemeClr val="accent4">
              <a:lumMod val="40000"/>
              <a:lumOff val="60000"/>
              <a:alpha val="71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История Древнего мира длилась несколько лет и закончилась в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5 веке нашей эры.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pic>
        <p:nvPicPr>
          <p:cNvPr id="29698" name="Picture 2" descr="https://avatars.mds.yandex.net/i?id=22e07e6565e5bea649cb5d26b671c1d3_l-6844425-images-thumbs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653" y="198622"/>
            <a:ext cx="6073959" cy="3154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https://img.razrisyika.ru/kart/64/255064-greciya-drevnyaya-3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84" y="3059305"/>
            <a:ext cx="5737669" cy="35860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https://img.razrisyika.ru/kart/75/1200/299390-drevniy-rim-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290" y="3352652"/>
            <a:ext cx="5833322" cy="3399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59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39148" y="208723"/>
            <a:ext cx="5456582" cy="864703"/>
          </a:xfrm>
          <a:prstGeom prst="roundRect">
            <a:avLst/>
          </a:prstGeom>
          <a:solidFill>
            <a:schemeClr val="accent4">
              <a:lumMod val="40000"/>
              <a:lumOff val="60000"/>
              <a:alpha val="71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Древний Египет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049079" y="4422914"/>
            <a:ext cx="6655904" cy="2126974"/>
          </a:xfrm>
          <a:prstGeom prst="roundRect">
            <a:avLst/>
          </a:prstGeom>
          <a:solidFill>
            <a:schemeClr val="accent4">
              <a:lumMod val="40000"/>
              <a:lumOff val="60000"/>
              <a:alpha val="71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Примерно 5 тысяч лет назад на берегах Нила возникло Египетское царство. Египет называли «дар Нила». Во времена разлива река выходила из берегов и орошала поля земледельцев. Поэтому в долине Нила собирали обильные урожаи.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pic>
        <p:nvPicPr>
          <p:cNvPr id="12290" name="Picture 2" descr="https://fs.znanio.ru/d5af0e/00/fe/ad7a5dbb739405fd9b9a17c32fbeb80df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" t="10033" r="61994"/>
          <a:stretch/>
        </p:blipFill>
        <p:spPr bwMode="auto">
          <a:xfrm>
            <a:off x="421966" y="1073426"/>
            <a:ext cx="3861799" cy="57882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images.myshared.ru/7/839070/slide_4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90"/>
          <a:stretch/>
        </p:blipFill>
        <p:spPr bwMode="auto">
          <a:xfrm>
            <a:off x="4721226" y="1158242"/>
            <a:ext cx="6983757" cy="3179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16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47259" y="1442001"/>
            <a:ext cx="7444411" cy="373628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71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Древние египтяне считали, что миром правят боги. Многие боги египтян были похожи на животных. Бог солнца Ра изображался человеком с головой птицы.  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pic>
        <p:nvPicPr>
          <p:cNvPr id="13314" name="Picture 2" descr="https://avatars.mds.yandex.net/i?id=8d3f159a4c276d9cfaf72646009aff0c_l-5232280-images-thumbs&amp;n=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0" r="29754"/>
          <a:stretch/>
        </p:blipFill>
        <p:spPr bwMode="auto">
          <a:xfrm>
            <a:off x="8191519" y="81411"/>
            <a:ext cx="3379876" cy="64784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53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863830" y="3725516"/>
            <a:ext cx="1989094" cy="2772751"/>
          </a:xfrm>
          <a:prstGeom prst="roundRect">
            <a:avLst/>
          </a:prstGeom>
          <a:solidFill>
            <a:schemeClr val="accent4">
              <a:lumMod val="40000"/>
              <a:lumOff val="60000"/>
              <a:alpha val="71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Бог воды и разлива Нила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Себек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 представлялся в виде человека с головой крокодила. 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716616" y="327161"/>
            <a:ext cx="2743200" cy="6312739"/>
          </a:xfrm>
          <a:prstGeom prst="roundRect">
            <a:avLst/>
          </a:prstGeom>
          <a:solidFill>
            <a:schemeClr val="accent4">
              <a:lumMod val="40000"/>
              <a:lumOff val="60000"/>
              <a:alpha val="71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Богом мудрости, счёта и письма был бог Тот – человек с головой птицы ибиса. Египтяне считали, что Тот придумал месяцы и годы и научил людей вести счёт времени. К чудесным дарам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Тота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 относились также арифметические вычисления и письмо. </a:t>
            </a:r>
          </a:p>
        </p:txBody>
      </p:sp>
      <p:pic>
        <p:nvPicPr>
          <p:cNvPr id="13316" name="Picture 4" descr="https://avatars.mds.yandex.net/i?id=8e6d4a76b4ff0c100985c3e5c3bc5a7e_l-5232693-images-thumbs&amp;n=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9" r="65170"/>
          <a:stretch/>
        </p:blipFill>
        <p:spPr bwMode="auto">
          <a:xfrm>
            <a:off x="190245" y="387626"/>
            <a:ext cx="2527079" cy="61918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avatars.mds.yandex.net/i?id=7fada7c66649b2955f7f728bfaacd4d2_l-10807817-images-thumbs&amp;n=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06" r="14272"/>
          <a:stretch/>
        </p:blipFill>
        <p:spPr bwMode="auto">
          <a:xfrm>
            <a:off x="5510175" y="327161"/>
            <a:ext cx="2827485" cy="61711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42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86407" y="964922"/>
            <a:ext cx="5605671" cy="4680503"/>
          </a:xfrm>
          <a:prstGeom prst="roundRect">
            <a:avLst/>
          </a:prstGeom>
          <a:solidFill>
            <a:schemeClr val="accent4">
              <a:lumMod val="40000"/>
              <a:lumOff val="60000"/>
              <a:alpha val="71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Египтяне считали священными многих животных. Они почитали льва, собаку, быка, кошку, коршуна, сокола, ибиса, крокодила, кобру, скорпиона, жука-скарабея.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pic>
        <p:nvPicPr>
          <p:cNvPr id="15362" name="Picture 2" descr="https://qiza.ru/wp-content/uploads/2020/07/animals-of-ancient-egy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558" y="327992"/>
            <a:ext cx="4298896" cy="623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03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96295" y="517661"/>
            <a:ext cx="5824332" cy="5753931"/>
          </a:xfrm>
          <a:prstGeom prst="roundRect">
            <a:avLst/>
          </a:prstGeom>
          <a:solidFill>
            <a:schemeClr val="accent4">
              <a:lumMod val="40000"/>
              <a:lumOff val="60000"/>
              <a:alpha val="71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Писали египтяне особыми знаками – иероглифами.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В одном случае иероглиф мог изображать и означать какой-то предмет. Но в другом случае тот же самый иероглиф мог служить для обозначения одного и нескольких согласных звуков. Знаков для гласных в египетском письме не было. Научиться такому письму мог не всякий. С почтением относились египтяне к тем, кто овладел грамотой.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pic>
        <p:nvPicPr>
          <p:cNvPr id="16386" name="Picture 2" descr="https://i.pinimg.com/originals/85/14/e0/8514e0c1fe2b73dd84f2d02d159f11f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627" y="1186723"/>
            <a:ext cx="6052712" cy="42368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12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96954" y="348697"/>
            <a:ext cx="11251098" cy="1301199"/>
          </a:xfrm>
          <a:prstGeom prst="roundRect">
            <a:avLst/>
          </a:prstGeom>
          <a:solidFill>
            <a:schemeClr val="accent4">
              <a:lumMod val="40000"/>
              <a:lumOff val="60000"/>
              <a:alpha val="71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Древние египтяне умели возводить грандиозные постройки – храмы и пирамиды. Храмы считались жилищами богов, а пирамиды – гробницами царей Египта – фараонов.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pic>
        <p:nvPicPr>
          <p:cNvPr id="17410" name="Picture 2" descr="https://tiba-tour.ru/work/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48" y="1958010"/>
            <a:ext cx="5678555" cy="3785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avatars.mds.yandex.net/i?id=78fbe8af51c75a88865a81d1d6400cd6_l-4409557-images-thumbs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156" y="1958010"/>
            <a:ext cx="5812287" cy="3873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170424" y="5833167"/>
            <a:ext cx="3768401" cy="675861"/>
          </a:xfrm>
          <a:prstGeom prst="roundRect">
            <a:avLst/>
          </a:prstGeom>
          <a:solidFill>
            <a:schemeClr val="accent4">
              <a:lumMod val="40000"/>
              <a:lumOff val="60000"/>
              <a:alpha val="71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Храмы Древнего Египта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266424" y="5911410"/>
            <a:ext cx="3768401" cy="675861"/>
          </a:xfrm>
          <a:prstGeom prst="roundRect">
            <a:avLst/>
          </a:prstGeom>
          <a:solidFill>
            <a:schemeClr val="accent4">
              <a:lumMod val="40000"/>
              <a:lumOff val="60000"/>
              <a:alpha val="71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Пирамиды Древнего Египта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88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87626" y="288236"/>
            <a:ext cx="5456582" cy="864703"/>
          </a:xfrm>
          <a:prstGeom prst="roundRect">
            <a:avLst/>
          </a:prstGeom>
          <a:solidFill>
            <a:schemeClr val="accent4">
              <a:lumMod val="40000"/>
              <a:lumOff val="60000"/>
              <a:alpha val="71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Древняя Греция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923722" y="5357192"/>
            <a:ext cx="6069496" cy="1282147"/>
          </a:xfrm>
          <a:prstGeom prst="roundRect">
            <a:avLst/>
          </a:prstGeom>
          <a:solidFill>
            <a:schemeClr val="accent4">
              <a:lumMod val="40000"/>
              <a:lumOff val="60000"/>
              <a:alpha val="71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Много позже, чем Древний Египет, возникла Древняя Греция. В ту пору появился город Афины. 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pic>
        <p:nvPicPr>
          <p:cNvPr id="18434" name="Picture 2" descr="https://img.razrisyika.ru/kart/64/255064-greciya-drevnyaya-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646" y="1356691"/>
            <a:ext cx="6074798" cy="37967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pulse.imgsmail.ru/imgpreview?mb=pulse&amp;key=pic49199589587742712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25" y="1356692"/>
            <a:ext cx="5247861" cy="5282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72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619</Words>
  <Application>Microsoft Office PowerPoint</Application>
  <PresentationFormat>Широкоэкранный</PresentationFormat>
  <Paragraphs>53</Paragraphs>
  <Slides>20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Century</vt:lpstr>
      <vt:lpstr>Times New Roman</vt:lpstr>
      <vt:lpstr>Тема Office</vt:lpstr>
      <vt:lpstr>VIII методический конкурс компьютерных образовательных продуктов педагогов «Мозаика презентаций»    Урок окружающего мира по теме:  «Мир древности: далекий и близкий» (4 класс)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Страницы всемирной истории</dc:title>
  <dc:creator>ACER</dc:creator>
  <cp:lastModifiedBy>ACER</cp:lastModifiedBy>
  <cp:revision>62</cp:revision>
  <dcterms:created xsi:type="dcterms:W3CDTF">2024-02-19T13:52:06Z</dcterms:created>
  <dcterms:modified xsi:type="dcterms:W3CDTF">2024-04-22T15:34:23Z</dcterms:modified>
</cp:coreProperties>
</file>