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69" r:id="rId2"/>
    <p:sldId id="256" r:id="rId3"/>
    <p:sldId id="268" r:id="rId4"/>
    <p:sldId id="257" r:id="rId5"/>
    <p:sldId id="266" r:id="rId6"/>
    <p:sldId id="267" r:id="rId7"/>
    <p:sldId id="258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E02A4-D97E-4F83-BD26-16D7B59C8DCB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DA04-042C-4A04-80BA-1207FF5AF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5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5%D0%B7%D0%B4" TargetMode="External"/><Relationship Id="rId7" Type="http://schemas.openxmlformats.org/officeDocument/2006/relationships/hyperlink" Target="https://ru.wikipedia.org/wiki/%D0%9F%D1%80%D0%BE%D0%B5%D0%B7%D0%B4_%D1%81%D0%BD%D0%B0%D1%80%D1%83%D0%B6%D0%B8_%D0%BF%D0%BE%D0%B5%D0%B7%D0%B4%D0%BE%D0%B2#cite_note-2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5%D0%BB%D1%8C%D1%81%D0%BE%D0%B2%D1%8B%D0%B5_%D1%82%D1%80%D0%B0%D0%BD%D1%81%D0%BF%D0%BE%D1%80%D1%82%D0%BD%D1%8B%D0%B5_%D1%81%D1%80%D0%B5%D0%B4%D1%81%D1%82%D0%B2%D0%B0" TargetMode="External"/><Relationship Id="rId5" Type="http://schemas.openxmlformats.org/officeDocument/2006/relationships/hyperlink" Target="https://ru.wikipedia.org/wiki/%D0%9F%D1%80%D0%BE%D0%B5%D0%B7%D0%B4_%D1%81%D0%BD%D0%B0%D1%80%D1%83%D0%B6%D0%B8_%D0%BF%D0%BE%D0%B5%D0%B7%D0%B4%D0%BE%D0%B2#cite_note-1" TargetMode="External"/><Relationship Id="rId4" Type="http://schemas.openxmlformats.org/officeDocument/2006/relationships/hyperlink" Target="https://ru.wikipedia.org/wiki/%D0%A1%D1%91%D1%80%D1%84%D0%B8%D0%BD%D0%B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7145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Классный час по профилактике 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Зацеперство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Смертельное хобби.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>Санкт – Петербург 2019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980728"/>
            <a:ext cx="6768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ЗАЦЕПЕРСТВО.</a:t>
            </a:r>
          </a:p>
          <a:p>
            <a:pPr algn="ctr"/>
            <a:r>
              <a:rPr lang="ru-RU" sz="6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СМЕРТЕЛЬНОЕ ХОББИ</a:t>
            </a:r>
            <a:endParaRPr lang="ru-RU" sz="6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08785"/>
            <a:ext cx="432048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95653"/>
            <a:ext cx="81011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Что такое зацепинг?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Зацепинг — это способ передвижения на поезде</a:t>
            </a:r>
            <a:r>
              <a:rPr lang="ru-RU" b="1" i="1" dirty="0" smtClean="0">
                <a:solidFill>
                  <a:schemeClr val="bg1"/>
                </a:solidFill>
              </a:rPr>
              <a:t>,</a:t>
            </a: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при котором человек </a:t>
            </a:r>
            <a:r>
              <a:rPr lang="ru-RU" b="1" i="1" dirty="0" smtClean="0">
                <a:solidFill>
                  <a:schemeClr val="bg1"/>
                </a:solidFill>
              </a:rPr>
              <a:t>цепляется </a:t>
            </a:r>
            <a:r>
              <a:rPr lang="ru-RU" b="1" i="1" dirty="0">
                <a:solidFill>
                  <a:schemeClr val="bg1"/>
                </a:solidFill>
              </a:rPr>
              <a:t>к вагонам снаружи за различные поручни</a:t>
            </a:r>
            <a:r>
              <a:rPr lang="ru-RU" b="1" i="1" dirty="0" smtClean="0">
                <a:solidFill>
                  <a:schemeClr val="bg1"/>
                </a:solidFill>
              </a:rPr>
              <a:t>,</a:t>
            </a: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лестницы, подножки и другие элементы. Зацепер может ехать на крыше</a:t>
            </a:r>
            <a:r>
              <a:rPr lang="ru-RU" b="1" i="1" dirty="0" smtClean="0">
                <a:solidFill>
                  <a:schemeClr val="bg1"/>
                </a:solidFill>
              </a:rPr>
              <a:t>,</a:t>
            </a: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на открытых переходных и тормозных площадках, с </a:t>
            </a:r>
            <a:r>
              <a:rPr lang="ru-RU" b="1" i="1" dirty="0" smtClean="0">
                <a:solidFill>
                  <a:schemeClr val="bg1"/>
                </a:solidFill>
              </a:rPr>
              <a:t>боковых</a:t>
            </a: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или торцевых сторон вагонов.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89" y="2649979"/>
            <a:ext cx="4572000" cy="3366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Происхождение термина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>
              <a:lnSpc>
                <a:spcPts val="2160"/>
              </a:lnSpc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Зацепинг или проезд </a:t>
            </a:r>
            <a:r>
              <a:rPr lang="ru-RU" sz="1800" b="1" dirty="0">
                <a:solidFill>
                  <a:schemeClr val="bg1"/>
                </a:solidFill>
              </a:rPr>
              <a:t>снаружи поездов</a:t>
            </a:r>
            <a:r>
              <a:rPr lang="ru-RU" sz="1800" dirty="0">
                <a:solidFill>
                  <a:schemeClr val="bg1"/>
                </a:solidFill>
              </a:rPr>
              <a:t> (также используются термины </a:t>
            </a:r>
            <a:r>
              <a:rPr lang="ru-RU" sz="1800" b="1" dirty="0">
                <a:solidFill>
                  <a:schemeClr val="bg1"/>
                </a:solidFill>
              </a:rPr>
              <a:t>«</a:t>
            </a:r>
            <a:r>
              <a:rPr lang="ru-RU" sz="1800" b="1" dirty="0" err="1">
                <a:solidFill>
                  <a:schemeClr val="bg1"/>
                </a:solidFill>
              </a:rPr>
              <a:t>трейнсёрфинг</a:t>
            </a:r>
            <a:r>
              <a:rPr lang="ru-RU" sz="1800" b="1" dirty="0">
                <a:solidFill>
                  <a:schemeClr val="bg1"/>
                </a:solidFill>
              </a:rPr>
              <a:t>»</a:t>
            </a:r>
            <a:r>
              <a:rPr lang="ru-RU" sz="1800" dirty="0">
                <a:solidFill>
                  <a:schemeClr val="bg1"/>
                </a:solidFill>
              </a:rPr>
              <a:t> (от </a:t>
            </a:r>
            <a:r>
              <a:rPr lang="ru-RU" sz="1800" dirty="0">
                <a:solidFill>
                  <a:schemeClr val="bg1"/>
                </a:solidFill>
                <a:hlinkClick r:id="rId2" tooltip="Английский язык"/>
              </a:rPr>
              <a:t>англ.</a:t>
            </a: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i="1" dirty="0" err="1">
                <a:solidFill>
                  <a:schemeClr val="bg1"/>
                </a:solidFill>
              </a:rPr>
              <a:t>train</a:t>
            </a:r>
            <a:r>
              <a:rPr lang="ru-RU" sz="1800" dirty="0">
                <a:solidFill>
                  <a:schemeClr val="bg1"/>
                </a:solidFill>
              </a:rPr>
              <a:t> — </a:t>
            </a:r>
            <a:r>
              <a:rPr lang="ru-RU" sz="1800" dirty="0">
                <a:solidFill>
                  <a:schemeClr val="bg1"/>
                </a:solidFill>
                <a:hlinkClick r:id="rId3" tooltip="Поезд"/>
              </a:rPr>
              <a:t>поезд</a:t>
            </a:r>
            <a:r>
              <a:rPr lang="ru-RU" sz="1800" dirty="0">
                <a:solidFill>
                  <a:schemeClr val="bg1"/>
                </a:solidFill>
              </a:rPr>
              <a:t> и </a:t>
            </a:r>
            <a:r>
              <a:rPr lang="ru-RU" sz="1800" i="1" dirty="0" err="1">
                <a:solidFill>
                  <a:schemeClr val="bg1"/>
                </a:solidFill>
              </a:rPr>
              <a:t>surfing</a:t>
            </a:r>
            <a:r>
              <a:rPr lang="ru-RU" sz="1800" dirty="0">
                <a:solidFill>
                  <a:schemeClr val="bg1"/>
                </a:solidFill>
              </a:rPr>
              <a:t> — </a:t>
            </a:r>
            <a:r>
              <a:rPr lang="ru-RU" sz="1800" dirty="0">
                <a:solidFill>
                  <a:schemeClr val="bg1"/>
                </a:solidFill>
                <a:hlinkClick r:id="rId4" tooltip="Сёрфинг"/>
              </a:rPr>
              <a:t>сёрфинг</a:t>
            </a:r>
            <a:r>
              <a:rPr lang="ru-RU" sz="1800" dirty="0">
                <a:solidFill>
                  <a:schemeClr val="bg1"/>
                </a:solidFill>
              </a:rPr>
              <a:t>, «езда вдоль поверхности»), </a:t>
            </a:r>
            <a:r>
              <a:rPr lang="ru-RU" sz="1800" b="1" dirty="0">
                <a:solidFill>
                  <a:schemeClr val="bg1"/>
                </a:solidFill>
              </a:rPr>
              <a:t>«</a:t>
            </a:r>
            <a:r>
              <a:rPr lang="ru-RU" sz="1800" b="1" dirty="0" err="1">
                <a:solidFill>
                  <a:schemeClr val="bg1"/>
                </a:solidFill>
              </a:rPr>
              <a:t>трейнхоппинг</a:t>
            </a:r>
            <a:r>
              <a:rPr lang="ru-RU" sz="1800" b="1" dirty="0">
                <a:solidFill>
                  <a:schemeClr val="bg1"/>
                </a:solidFill>
              </a:rPr>
              <a:t>» («</a:t>
            </a:r>
            <a:r>
              <a:rPr lang="ru-RU" sz="1800" b="1" dirty="0" err="1">
                <a:solidFill>
                  <a:schemeClr val="bg1"/>
                </a:solidFill>
              </a:rPr>
              <a:t>трейнхоп</a:t>
            </a:r>
            <a:r>
              <a:rPr lang="ru-RU" sz="1800" b="1" dirty="0">
                <a:solidFill>
                  <a:schemeClr val="bg1"/>
                </a:solidFill>
              </a:rPr>
              <a:t>»)</a:t>
            </a:r>
            <a:r>
              <a:rPr lang="ru-RU" sz="1800" dirty="0">
                <a:solidFill>
                  <a:schemeClr val="bg1"/>
                </a:solidFill>
              </a:rPr>
              <a:t> (от </a:t>
            </a:r>
            <a:r>
              <a:rPr lang="ru-RU" sz="1800" dirty="0">
                <a:solidFill>
                  <a:schemeClr val="bg1"/>
                </a:solidFill>
                <a:hlinkClick r:id="rId2" tooltip="Английский язык"/>
              </a:rPr>
              <a:t>англ.</a:t>
            </a: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i="1" dirty="0" err="1">
                <a:solidFill>
                  <a:schemeClr val="bg1"/>
                </a:solidFill>
              </a:rPr>
              <a:t>train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hop</a:t>
            </a:r>
            <a:r>
              <a:rPr lang="ru-RU" sz="1800" dirty="0">
                <a:solidFill>
                  <a:schemeClr val="bg1"/>
                </a:solidFill>
              </a:rPr>
              <a:t> — запрыгивание на поезд) или </a:t>
            </a:r>
            <a:r>
              <a:rPr lang="ru-RU" sz="1800" b="1" dirty="0">
                <a:solidFill>
                  <a:schemeClr val="bg1"/>
                </a:solidFill>
              </a:rPr>
              <a:t>«зацепинг»</a:t>
            </a:r>
            <a:r>
              <a:rPr lang="ru-RU" sz="1800" baseline="30000" dirty="0">
                <a:solidFill>
                  <a:schemeClr val="bg1"/>
                </a:solidFill>
                <a:hlinkClick r:id="rId5"/>
              </a:rPr>
              <a:t>[п 1]</a:t>
            </a:r>
            <a:r>
              <a:rPr lang="ru-RU" sz="1800" dirty="0">
                <a:solidFill>
                  <a:schemeClr val="bg1"/>
                </a:solidFill>
              </a:rPr>
              <a:t>) — способ передвижения, заключающийся в проезде на </a:t>
            </a:r>
            <a:r>
              <a:rPr lang="ru-RU" sz="1800" dirty="0">
                <a:solidFill>
                  <a:schemeClr val="bg1"/>
                </a:solidFill>
                <a:hlinkClick r:id="rId3" tooltip="Поезд"/>
              </a:rPr>
              <a:t>поездах</a:t>
            </a:r>
            <a:r>
              <a:rPr lang="ru-RU" sz="1800" dirty="0">
                <a:solidFill>
                  <a:schemeClr val="bg1"/>
                </a:solidFill>
              </a:rPr>
              <a:t> и иных </a:t>
            </a:r>
            <a:r>
              <a:rPr lang="ru-RU" sz="1800" dirty="0">
                <a:solidFill>
                  <a:schemeClr val="bg1"/>
                </a:solidFill>
                <a:hlinkClick r:id="rId6" tooltip="Рельсовые транспортные средства"/>
              </a:rPr>
              <a:t>рельсовых транспортных средствах</a:t>
            </a:r>
            <a:r>
              <a:rPr lang="ru-RU" sz="1800" dirty="0">
                <a:solidFill>
                  <a:schemeClr val="bg1"/>
                </a:solidFill>
              </a:rPr>
              <a:t> с их внешней стороны. Включает в себя проезд на крышах, переходных площадках, в открытых кузовах (у вагонов открытого типа)</a:t>
            </a:r>
            <a:r>
              <a:rPr lang="ru-RU" sz="1800" baseline="30000" dirty="0">
                <a:solidFill>
                  <a:schemeClr val="bg1"/>
                </a:solidFill>
                <a:hlinkClick r:id="rId7"/>
              </a:rPr>
              <a:t>[п 2]</a:t>
            </a:r>
            <a:r>
              <a:rPr lang="ru-RU" sz="1800" dirty="0">
                <a:solidFill>
                  <a:schemeClr val="bg1"/>
                </a:solidFill>
              </a:rPr>
              <a:t>, либо с боковых или торцевых сторон вагонов или в подвагонном пространстве на элементах наружной арматуры подвижного состава. Люди, практикующие данный способ проезда, именуются </a:t>
            </a:r>
            <a:r>
              <a:rPr lang="ru-RU" sz="1800" b="1" i="1" dirty="0">
                <a:solidFill>
                  <a:schemeClr val="bg1"/>
                </a:solidFill>
              </a:rPr>
              <a:t>«</a:t>
            </a:r>
            <a:r>
              <a:rPr lang="ru-RU" sz="1800" b="1" i="1" dirty="0" err="1">
                <a:solidFill>
                  <a:schemeClr val="bg1"/>
                </a:solidFill>
              </a:rPr>
              <a:t>трейнсёрферами</a:t>
            </a:r>
            <a:r>
              <a:rPr lang="ru-RU" sz="1800" b="1" i="1" dirty="0">
                <a:solidFill>
                  <a:schemeClr val="bg1"/>
                </a:solidFill>
              </a:rPr>
              <a:t>»</a:t>
            </a:r>
            <a:r>
              <a:rPr lang="ru-RU" sz="1800" dirty="0">
                <a:solidFill>
                  <a:schemeClr val="bg1"/>
                </a:solidFill>
              </a:rPr>
              <a:t>, </a:t>
            </a:r>
            <a:r>
              <a:rPr lang="ru-RU" sz="1800" b="1" i="1" dirty="0">
                <a:solidFill>
                  <a:schemeClr val="bg1"/>
                </a:solidFill>
              </a:rPr>
              <a:t>«</a:t>
            </a:r>
            <a:r>
              <a:rPr lang="ru-RU" sz="1800" b="1" i="1" dirty="0" err="1">
                <a:solidFill>
                  <a:schemeClr val="bg1"/>
                </a:solidFill>
              </a:rPr>
              <a:t>трейнхопперами</a:t>
            </a:r>
            <a:r>
              <a:rPr lang="ru-RU" sz="1800" b="1" i="1" dirty="0">
                <a:solidFill>
                  <a:schemeClr val="bg1"/>
                </a:solidFill>
              </a:rPr>
              <a:t>»</a:t>
            </a:r>
            <a:r>
              <a:rPr lang="ru-RU" sz="1800" dirty="0">
                <a:solidFill>
                  <a:schemeClr val="bg1"/>
                </a:solidFill>
              </a:rPr>
              <a:t> или </a:t>
            </a:r>
            <a:r>
              <a:rPr lang="ru-RU" sz="1800" b="1" i="1" dirty="0">
                <a:solidFill>
                  <a:schemeClr val="bg1"/>
                </a:solidFill>
              </a:rPr>
              <a:t>«</a:t>
            </a:r>
            <a:r>
              <a:rPr lang="ru-RU" sz="1800" b="1" i="1" dirty="0" err="1">
                <a:solidFill>
                  <a:schemeClr val="bg1"/>
                </a:solidFill>
              </a:rPr>
              <a:t>зацеперами</a:t>
            </a:r>
            <a:r>
              <a:rPr lang="ru-RU" sz="1800" b="1" i="1" dirty="0">
                <a:solidFill>
                  <a:schemeClr val="bg1"/>
                </a:solidFill>
              </a:rPr>
              <a:t>»</a:t>
            </a:r>
            <a:r>
              <a:rPr lang="ru-RU" sz="1800" dirty="0">
                <a:solidFill>
                  <a:schemeClr val="bg1"/>
                </a:solidFill>
              </a:rPr>
              <a:t>. Для проезда снаружи грузовых поездов также используется термин </a:t>
            </a:r>
            <a:r>
              <a:rPr lang="ru-RU" sz="1800" b="1" dirty="0">
                <a:solidFill>
                  <a:schemeClr val="bg1"/>
                </a:solidFill>
              </a:rPr>
              <a:t>«</a:t>
            </a:r>
            <a:r>
              <a:rPr lang="ru-RU" sz="1800" b="1" dirty="0" err="1">
                <a:solidFill>
                  <a:schemeClr val="bg1"/>
                </a:solidFill>
              </a:rPr>
              <a:t>фрейтхоп</a:t>
            </a:r>
            <a:r>
              <a:rPr lang="ru-RU" sz="1800" b="1" dirty="0">
                <a:solidFill>
                  <a:schemeClr val="bg1"/>
                </a:solidFill>
              </a:rPr>
              <a:t>»</a:t>
            </a:r>
            <a:r>
              <a:rPr lang="ru-RU" sz="1800" dirty="0">
                <a:solidFill>
                  <a:schemeClr val="bg1"/>
                </a:solidFill>
              </a:rPr>
              <a:t> (</a:t>
            </a:r>
            <a:r>
              <a:rPr lang="ru-RU" sz="1800" dirty="0">
                <a:solidFill>
                  <a:schemeClr val="bg1"/>
                </a:solidFill>
                <a:hlinkClick r:id="rId2" tooltip="Английский язык"/>
              </a:rPr>
              <a:t>англ.</a:t>
            </a: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i="1" dirty="0" err="1">
                <a:solidFill>
                  <a:schemeClr val="bg1"/>
                </a:solidFill>
              </a:rPr>
              <a:t>freight</a:t>
            </a:r>
            <a:r>
              <a:rPr lang="ru-RU" sz="1800" dirty="0">
                <a:solidFill>
                  <a:schemeClr val="bg1"/>
                </a:solidFill>
              </a:rPr>
              <a:t> — грузовой).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зацепинга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6916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b="1" dirty="0" smtClean="0"/>
              <a:t>	</a:t>
            </a:r>
            <a:r>
              <a:rPr lang="ru-RU" sz="5600" i="1" dirty="0">
                <a:solidFill>
                  <a:schemeClr val="bg1"/>
                </a:solidFill>
              </a:rPr>
              <a:t>Практика такого передвижения возникла с момента появления рельсового </a:t>
            </a:r>
            <a:r>
              <a:rPr lang="ru-RU" sz="5600" i="1" dirty="0" smtClean="0">
                <a:solidFill>
                  <a:schemeClr val="bg1"/>
                </a:solidFill>
              </a:rPr>
              <a:t>транспорта </a:t>
            </a:r>
            <a:r>
              <a:rPr lang="ru-RU" sz="5600" i="1" dirty="0">
                <a:solidFill>
                  <a:schemeClr val="bg1"/>
                </a:solidFill>
              </a:rPr>
              <a:t>и была широко распространена в первой половине XX </a:t>
            </a:r>
            <a:r>
              <a:rPr lang="ru-RU" sz="5600" i="1" dirty="0" smtClean="0">
                <a:solidFill>
                  <a:schemeClr val="bg1"/>
                </a:solidFill>
              </a:rPr>
              <a:t>века, </a:t>
            </a:r>
            <a:r>
              <a:rPr lang="ru-RU" sz="5600" i="1" dirty="0">
                <a:solidFill>
                  <a:schemeClr val="bg1"/>
                </a:solidFill>
              </a:rPr>
              <a:t>однако на многих железных дорогах в той или иной мере сохранилась и в настоящее </a:t>
            </a:r>
            <a:r>
              <a:rPr lang="ru-RU" sz="5600" i="1" dirty="0" smtClean="0">
                <a:solidFill>
                  <a:schemeClr val="bg1"/>
                </a:solidFill>
              </a:rPr>
              <a:t>время. </a:t>
            </a:r>
            <a:r>
              <a:rPr lang="ru-RU" sz="5600" i="1" dirty="0">
                <a:solidFill>
                  <a:schemeClr val="bg1"/>
                </a:solidFill>
              </a:rPr>
              <a:t>На сегодняшний день проезд снаружи поездов имеет распространение во многих странах мира и практикуется преимущественно молодёжью и вольными путешественниками. В некоторых развивающихся странах Юго-восточной Азии, Африки и Южной Америки в связи с хронической перегруженностью железнодорожного транспорта носит массовый характер</a:t>
            </a:r>
            <a:r>
              <a:rPr lang="ru-RU" sz="5600" i="1" dirty="0" smtClean="0">
                <a:solidFill>
                  <a:schemeClr val="bg1"/>
                </a:solidFill>
              </a:rPr>
              <a:t>. </a:t>
            </a:r>
            <a:r>
              <a:rPr lang="ru-RU" sz="5600" i="1" dirty="0">
                <a:solidFill>
                  <a:schemeClr val="bg1"/>
                </a:solidFill>
              </a:rPr>
              <a:t>Практикующие могут преследовать цель проезда в более комфортных условиях, безбилетного или скрытного проезда, в качестве вынужденной меры в связи с переполненностью вагонов или для спортивного интереса</a:t>
            </a:r>
            <a:r>
              <a:rPr lang="ru-RU" sz="5600" i="1" dirty="0" smtClean="0">
                <a:solidFill>
                  <a:schemeClr val="bg1"/>
                </a:solidFill>
              </a:rPr>
              <a:t>. </a:t>
            </a:r>
            <a:r>
              <a:rPr lang="ru-RU" sz="5600" i="1" dirty="0">
                <a:solidFill>
                  <a:schemeClr val="bg1"/>
                </a:solidFill>
              </a:rPr>
              <a:t>В ряде регионов мира существуют объединения любителей данного способа как хобби</a:t>
            </a:r>
            <a:r>
              <a:rPr lang="ru-RU" sz="5600" i="1" dirty="0" smtClean="0">
                <a:solidFill>
                  <a:schemeClr val="bg1"/>
                </a:solidFill>
              </a:rPr>
              <a:t>. </a:t>
            </a:r>
            <a:r>
              <a:rPr lang="ru-RU" sz="5600" i="1" dirty="0">
                <a:solidFill>
                  <a:schemeClr val="bg1"/>
                </a:solidFill>
              </a:rPr>
              <a:t>Наряду с пассажирами, наружную езду на поездах часто практикуют работники транспортных предприятий при выполнении маневровых и других работ, где требуется дополнительный контроль над следованием </a:t>
            </a:r>
            <a:r>
              <a:rPr lang="ru-RU" sz="5600" i="1" dirty="0" smtClean="0">
                <a:solidFill>
                  <a:schemeClr val="bg1"/>
                </a:solidFill>
              </a:rPr>
              <a:t>состава. При </a:t>
            </a:r>
            <a:r>
              <a:rPr lang="ru-RU" sz="5600" i="1" dirty="0">
                <a:solidFill>
                  <a:schemeClr val="bg1"/>
                </a:solidFill>
              </a:rPr>
              <a:t>проезде снаружи поездов лица, практикующие его, могут подвергаться риску травмирования или гибели в результате падения с движущегося поезда, столкновения с негабаритными объектами железнодорожной инфраструктуры, поражения электрическим током от контактной сети и силового электрооборудования подвижного состава или воздействия условий внешней среды, поэтому с их стороны зачастую требуется определённая подготовка и постоянный контроль обстановки в течение поездки</a:t>
            </a:r>
            <a:r>
              <a:rPr lang="ru-RU" sz="5600" i="1" dirty="0" smtClean="0">
                <a:solidFill>
                  <a:schemeClr val="bg1"/>
                </a:solidFill>
              </a:rPr>
              <a:t>. </a:t>
            </a:r>
            <a:r>
              <a:rPr lang="ru-RU" sz="5600" i="1" dirty="0">
                <a:solidFill>
                  <a:schemeClr val="bg1"/>
                </a:solidFill>
              </a:rPr>
              <a:t>На многих железных дорогах данный способ проезда запрещён законодательством и правилами пользования транспортом для пассажиров, и многие железнодорожные компании принимают различные меры для противодействия данной практике</a:t>
            </a:r>
            <a:r>
              <a:rPr lang="ru-RU" sz="5600" i="1" dirty="0" smtClean="0">
                <a:solidFill>
                  <a:schemeClr val="bg1"/>
                </a:solidFill>
              </a:rPr>
              <a:t>. </a:t>
            </a:r>
            <a:r>
              <a:rPr lang="ru-RU" sz="5600" i="1" dirty="0">
                <a:solidFill>
                  <a:schemeClr val="bg1"/>
                </a:solidFill>
              </a:rPr>
              <a:t>Проезд пассажиров снаружи поездов часто подвергается критике с различных позиций представителями железнодорожных компаний, правоохранительных органов и СМИ, а также нередко осуждается общественностью.</a:t>
            </a:r>
            <a:r>
              <a:rPr lang="ru-RU" sz="5600" i="1" dirty="0" smtClean="0">
                <a:solidFill>
                  <a:schemeClr val="bg1"/>
                </a:solidFill>
              </a:rPr>
              <a:t> </a:t>
            </a:r>
            <a:r>
              <a:rPr lang="ru-RU" sz="5600" i="1" dirty="0" smtClean="0">
                <a:solidFill>
                  <a:schemeClr val="bg1"/>
                </a:solidFill>
                <a:cs typeface="Times New Roman" pitchFamily="18" charset="0"/>
              </a:rPr>
              <a:t>	</a:t>
            </a:r>
            <a:endParaRPr lang="ru-RU" sz="56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причины мотивации </a:t>
            </a:r>
            <a:r>
              <a:rPr lang="ru-RU" b="1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зацеперов</a:t>
            </a:r>
            <a:r>
              <a:rPr lang="ru-RU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проезду вне поездов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-экстрим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-адреналин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-самоутверждение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более обширный вид с крыши поезда, нежели из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окна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комфортный проезд - не в толкучке, на свежем воздухе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индивидуальное пассажирское место, вне зависимости от других пассажиров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возможность путешествовать на товарняках.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поражение электрическим током от контактной сети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метро - габарит тоннелей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падение на рельсы, в том числе под колеса встречных поездов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падение между вагонами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pc="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Факторы </a:t>
            </a:r>
            <a:r>
              <a:rPr lang="ru-RU" sz="2800" spc="6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риска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i="1" dirty="0">
                <a:latin typeface="Roboto"/>
              </a:rPr>
              <a:t> </a:t>
            </a:r>
            <a:r>
              <a:rPr lang="ru-RU" sz="2400" b="1" i="1" dirty="0"/>
              <a:t>Основные причины возникновения </a:t>
            </a:r>
            <a:r>
              <a:rPr lang="ru-RU" sz="2400" b="1" i="1" dirty="0" err="1"/>
              <a:t>зацепинга</a:t>
            </a:r>
            <a:r>
              <a:rPr lang="ru-RU" sz="2400" b="1" i="1" dirty="0" smtClean="0"/>
              <a:t>:</a:t>
            </a:r>
          </a:p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000" b="1" i="1" dirty="0" smtClean="0"/>
              <a:t>- отсутствие желания работать,</a:t>
            </a:r>
            <a:br>
              <a:rPr lang="ru-RU" sz="2000" b="1" i="1" dirty="0" smtClean="0"/>
            </a:br>
            <a:r>
              <a:rPr lang="ru-RU" sz="2000" b="1" i="1" dirty="0" smtClean="0"/>
              <a:t>- отсутствие воспитательной работы среди подростков,</a:t>
            </a:r>
            <a:br>
              <a:rPr lang="ru-RU" sz="2000" b="1" i="1" dirty="0" smtClean="0"/>
            </a:br>
            <a:r>
              <a:rPr lang="ru-RU" sz="2000" b="1" i="1" dirty="0" smtClean="0"/>
              <a:t>- желание выделиться среди своих сверстников,</a:t>
            </a:r>
            <a:br>
              <a:rPr lang="ru-RU" sz="2000" b="1" i="1" dirty="0" smtClean="0"/>
            </a:br>
            <a:r>
              <a:rPr lang="ru-RU" sz="2000" b="1" i="1" dirty="0" smtClean="0"/>
              <a:t>- возможность получения адреналина, без полного осознания будущих последствий</a:t>
            </a:r>
            <a:endParaRPr lang="ru-RU" sz="2000" b="1" i="1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50" y="3501008"/>
            <a:ext cx="5753100" cy="3131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000" b="1" i="1" dirty="0">
                <a:latin typeface="Times New Roman" pitchFamily="18" charset="0"/>
                <a:cs typeface="Times New Roman" pitchFamily="18" charset="0"/>
              </a:rPr>
              <a:t>Комментарий отдела информации и общественных связей Управления на транспорте МВД России по Центральному федеральному округу:</a:t>
            </a:r>
          </a:p>
          <a:p>
            <a:pPr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«Согласно действующему законодательству РФ выявленный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зацепер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доставляется сотрудником транспортной полиции в дежурную часть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линподразделения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устанавливается его личность. Если выявлен совершеннолетний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зацепер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на него составляется протокол об административном правонарушении по ч. 1 ст. 11.17 КоАП РФ и выписывается штраф в размере 100 рублей. Если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зацепер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достиг 16 лет, сотрудник полиции опрашивает его, составляет протокол об административном правонарушении и передает законным представителям под расписку. Если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зацепер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не достиг 16 лет, сотрудник полиции опрашивает его и составляет протокол об административном правонарушении на одного из его законных представителей. Все материалы на выявленных несовершеннолетних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зацеперов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 обязательном порядке направляются в Комиссию по делам несовершеннолетних и защите их прав для принятия решения. Информируются территориальный отдел полиции и заведение, в котором обучается ребенок».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1800" dirty="0"/>
              <a:t>Сколько точно </a:t>
            </a:r>
            <a:r>
              <a:rPr lang="ru-RU" sz="1800" dirty="0" err="1"/>
              <a:t>зацеперов</a:t>
            </a:r>
            <a:r>
              <a:rPr lang="ru-RU" sz="1800" dirty="0"/>
              <a:t>, сказать сложно. По приблизительным подсчетам управления на транспорте МВД России по ЦФО, в </a:t>
            </a:r>
            <a:r>
              <a:rPr lang="ru-RU" sz="1800" dirty="0" smtClean="0"/>
              <a:t>Санкт- Петербурге  </a:t>
            </a:r>
            <a:r>
              <a:rPr lang="ru-RU" sz="1800" dirty="0"/>
              <a:t>и области чуть больше 200. В официальных подсчетах полицейские опираются на количество выписанных штрафов. В реальности, говорят, гораздо больше - за каждой электричкой полицейского не приставишь, и </a:t>
            </a:r>
            <a:r>
              <a:rPr lang="ru-RU" sz="1800" dirty="0" err="1"/>
              <a:t>зацепер</a:t>
            </a:r>
            <a:r>
              <a:rPr lang="ru-RU" sz="1800" dirty="0"/>
              <a:t> может проехать не одну остановку, оставаясь никем не замеченным.</a:t>
            </a:r>
          </a:p>
          <a:p>
            <a:pPr marL="137160" indent="0" algn="just">
              <a:buNone/>
            </a:pPr>
            <a:r>
              <a:rPr lang="ru-RU" sz="1800" dirty="0" smtClean="0"/>
              <a:t>        Информацию </a:t>
            </a:r>
            <a:r>
              <a:rPr lang="ru-RU" sz="1800" dirty="0"/>
              <a:t>о </a:t>
            </a:r>
            <a:r>
              <a:rPr lang="ru-RU" sz="1800" dirty="0" err="1"/>
              <a:t>зацеперах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/>
              <a:t>удалят из </a:t>
            </a:r>
            <a:r>
              <a:rPr lang="ru-RU" sz="1800" dirty="0" err="1"/>
              <a:t>соцсетей</a:t>
            </a:r>
            <a:endParaRPr lang="ru-RU" sz="1800" dirty="0"/>
          </a:p>
          <a:p>
            <a:pPr marL="137160" indent="0" algn="just">
              <a:buNone/>
            </a:pPr>
            <a:r>
              <a:rPr lang="ru-RU" sz="1800" dirty="0" smtClean="0"/>
              <a:t>       Среди </a:t>
            </a:r>
            <a:r>
              <a:rPr lang="ru-RU" sz="1800" dirty="0" err="1"/>
              <a:t>зацеперов</a:t>
            </a:r>
            <a:r>
              <a:rPr lang="ru-RU" sz="1800" dirty="0"/>
              <a:t> не только </a:t>
            </a:r>
            <a:r>
              <a:rPr lang="ru-RU" sz="1800" dirty="0" err="1"/>
              <a:t>тинейджеры</a:t>
            </a:r>
            <a:r>
              <a:rPr lang="ru-RU" sz="1800" dirty="0"/>
              <a:t>, ищущие острых впечатлений, но и </a:t>
            </a:r>
            <a:r>
              <a:rPr lang="ru-RU" sz="1800" dirty="0" smtClean="0"/>
              <a:t>       вполне </a:t>
            </a:r>
            <a:r>
              <a:rPr lang="ru-RU" sz="1800" dirty="0"/>
              <a:t>состоявшиеся взрослые: первых и вторых примерно поровну. И гибнут тоже и взрослые, и дети, первые даже </a:t>
            </a:r>
            <a:r>
              <a:rPr lang="ru-RU" sz="1800" dirty="0" smtClean="0"/>
              <a:t>чаще. Однако </a:t>
            </a:r>
            <a:r>
              <a:rPr lang="ru-RU" sz="1800" dirty="0"/>
              <a:t>точное количество погибших </a:t>
            </a:r>
            <a:r>
              <a:rPr lang="ru-RU" sz="1800" dirty="0" err="1"/>
              <a:t>зацеперов</a:t>
            </a:r>
            <a:r>
              <a:rPr lang="ru-RU" sz="1800" dirty="0"/>
              <a:t> тоже не установлено. На железной дороге </a:t>
            </a:r>
            <a:r>
              <a:rPr lang="ru-RU" sz="1800" dirty="0" smtClean="0"/>
              <a:t>в </a:t>
            </a:r>
            <a:r>
              <a:rPr lang="ru-RU" sz="1800" dirty="0"/>
              <a:t>в этом году травмировано более 750 взрослых и 73 несовершеннолетних, погибли более 500 взрослых и 30 детей. "Не всегда можно понять, что погибший был именно </a:t>
            </a:r>
            <a:r>
              <a:rPr lang="ru-RU" sz="1800" dirty="0" err="1"/>
              <a:t>зацепером</a:t>
            </a:r>
            <a:r>
              <a:rPr lang="ru-RU" sz="1800" dirty="0"/>
              <a:t>, - говорит </a:t>
            </a:r>
            <a:r>
              <a:rPr lang="ru-RU" sz="1800" dirty="0" smtClean="0"/>
              <a:t>, </a:t>
            </a:r>
            <a:r>
              <a:rPr lang="ru-RU" sz="1800" dirty="0"/>
              <a:t>начальник управления организации охраны общественного порядка УТ МВД России по </a:t>
            </a:r>
            <a:r>
              <a:rPr lang="ru-RU" sz="1800" dirty="0" smtClean="0"/>
              <a:t> </a:t>
            </a:r>
            <a:r>
              <a:rPr lang="ru-RU" sz="1800" dirty="0"/>
              <a:t>- Человек мог и просто переходить пути в неположенном месте. Тем более что железнодорожные травмы бывают очень тяжелыми".</a:t>
            </a:r>
          </a:p>
        </p:txBody>
      </p:sp>
    </p:spTree>
    <p:extLst>
      <p:ext uri="{BB962C8B-B14F-4D97-AF65-F5344CB8AC3E}">
        <p14:creationId xmlns:p14="http://schemas.microsoft.com/office/powerpoint/2010/main" val="25643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300</TotalTime>
  <Words>413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   Классный час по профилактике :  «Зацеперство. Смертельное хобби.                                                                                                                                                                                                                                                Санкт – Петербург 2019</vt:lpstr>
      <vt:lpstr>   </vt:lpstr>
      <vt:lpstr>Происхождение термина</vt:lpstr>
      <vt:lpstr>История зацепинга</vt:lpstr>
      <vt:lpstr>Основные причины мотивации зацеперов к проезду вне поездов :</vt:lpstr>
      <vt:lpstr>Факторы риска:</vt:lpstr>
      <vt:lpstr>Презентация PowerPoint</vt:lpstr>
      <vt:lpstr>Презентация PowerPoint</vt:lpstr>
      <vt:lpstr>Статистика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ГОСУДАРСТВЕННОЕ БЮДЖЕТНОЕ ОБЩЕОБРАЗОВАТЕЛЬНОЕ УЧРЕЖДЕНИЕ ГОРОДА МОСКВЫ «ШКОЛА № 236 ИМЕНИ ГЕРОЯ СОВЕТСКОГО СОЮЗА  Г.И. ЩЕДРИНА»  Классный час по профилактике :  «Зацепинг.  Развлечение опасное для жизни»                                                       Разработчик: Андрианова Алёна Дмитриевна,  социальный педагог                                                                                                                                                                                         МОСКВА 2015</dc:title>
  <dc:creator>УЭКАРМ</dc:creator>
  <cp:lastModifiedBy>Admin</cp:lastModifiedBy>
  <cp:revision>9</cp:revision>
  <dcterms:created xsi:type="dcterms:W3CDTF">2015-10-29T07:02:53Z</dcterms:created>
  <dcterms:modified xsi:type="dcterms:W3CDTF">2021-12-03T05:57:53Z</dcterms:modified>
</cp:coreProperties>
</file>