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77" r:id="rId2"/>
    <p:sldId id="307" r:id="rId3"/>
    <p:sldId id="278" r:id="rId4"/>
    <p:sldId id="301" r:id="rId5"/>
    <p:sldId id="298" r:id="rId6"/>
    <p:sldId id="290" r:id="rId7"/>
    <p:sldId id="279" r:id="rId8"/>
    <p:sldId id="282" r:id="rId9"/>
    <p:sldId id="281" r:id="rId10"/>
    <p:sldId id="280" r:id="rId11"/>
    <p:sldId id="284" r:id="rId12"/>
    <p:sldId id="283" r:id="rId13"/>
    <p:sldId id="285" r:id="rId14"/>
    <p:sldId id="286" r:id="rId15"/>
    <p:sldId id="287" r:id="rId16"/>
    <p:sldId id="302" r:id="rId17"/>
    <p:sldId id="289" r:id="rId18"/>
    <p:sldId id="295" r:id="rId19"/>
    <p:sldId id="288" r:id="rId20"/>
    <p:sldId id="291" r:id="rId21"/>
    <p:sldId id="292" r:id="rId22"/>
    <p:sldId id="293" r:id="rId23"/>
    <p:sldId id="303" r:id="rId24"/>
    <p:sldId id="294" r:id="rId25"/>
    <p:sldId id="296" r:id="rId26"/>
    <p:sldId id="304" r:id="rId27"/>
    <p:sldId id="297" r:id="rId28"/>
    <p:sldId id="306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08" autoAdjust="0"/>
  </p:normalViewPr>
  <p:slideViewPr>
    <p:cSldViewPr>
      <p:cViewPr varScale="1">
        <p:scale>
          <a:sx n="79" d="100"/>
          <a:sy n="79" d="100"/>
        </p:scale>
        <p:origin x="157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A2C27B-E30B-4E66-BAF0-B2156C66AD77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39AD0E-8E9B-4CC5-B097-BE3C7A909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05B32-1CE7-47E1-9B70-0FA17A894C88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23B0-68AC-4693-A651-903187D91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0F63-FA45-420C-AC82-EB270A4F134F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1D114-8DF1-4A22-9004-8147E5E13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C163A-3731-4EC8-9AE9-A1B840BB9A4F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CECA-6AA1-4516-B8E1-AB6C182CC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7E419-D386-4231-9D73-8A9C278EF6C0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B5CAA-98EC-49B4-9AD9-BF0C448CE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88D0-2418-400B-8612-FA24CED3F7EF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5E758-727B-439D-A5BB-E3B8448D8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3C1E-69B2-4366-AA7A-6C0DB8DA9EBE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BEEEE-20CE-437A-B834-E97ACEEA0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2C4AF-8ECA-45F1-99C5-7D44729E66F5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FFF31-5A73-4B11-AD73-868C638FA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A61A-F5F7-4B78-8717-38443B4596C5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4516-1571-4043-9CBF-12FCE13DA7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4A45A-4D9E-4315-83CE-3248D3F7480A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6DC38-2763-48EC-ABB8-24AF81580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20DD6-1BB2-4A60-9282-2B62EDBA378D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A51C8-4174-4DD1-B1F2-60108D6E13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8658-37D6-46CB-A54C-BDB590F34069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42705-6114-45C2-951E-B11C357E9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57C45D-1437-4667-84C7-8A353FE2FFD1}" type="datetimeFigureOut">
              <a:rPr lang="ru-RU"/>
              <a:pPr>
                <a:defRPr/>
              </a:pPr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DD49EF-BCF9-4299-AC69-3C7B26877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1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6;&#1077;&#1076;&#1074;&#1072;&#1085;\Desktop\&#1084;&#1072;&#1090;&#1077;&#1084;&#1072;&#1090;&#1080;&#1082;&#1072;%202%20&#1082;&#1083;&#1072;&#1089;&#1089;\&#1052;&#1091;&#1079;&#1099;&#1082;&#1072;%20&#1076;&#1083;&#1103;%20&#1076;&#1077;&#1090;&#1077;&#1081;%20-%20&#1050;&#1072;&#1073;&#1099;%20&#1085;&#1077;%20&#1073;&#1099;&#1083;&#1086;%20&#1079;&#1080;&#1084;&#1099;%20(&#1080;&#1079;%20&#1084;-&#1092;%20-&#1047;&#1080;&#1084;&#1072;%20&#1074;%20&#1055;&#1088;&#1086;&#1089;&#1090;&#1086;&#1082;&#1074;&#1072;&#1096;&#1080;&#1085;&#1086;-)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6;&#1077;&#1076;&#1074;&#1072;&#1085;\Desktop\&#1084;&#1072;&#1090;&#1077;&#1084;&#1072;&#1090;&#1080;&#1082;&#1072;%202%20&#1082;&#1083;&#1072;&#1089;&#1089;\Melodiya_iz_multfilma_-_Troe_iz_Prostokvashino_(iPlayer.fm)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59" y="332656"/>
            <a:ext cx="8190082" cy="100811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VIII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 методический  конкурс  компьютерных</a:t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образовательных продуктов педагогов</a:t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«Мозаика презентаций» 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1844825"/>
            <a:ext cx="8190082" cy="1872208"/>
          </a:xfrm>
        </p:spPr>
        <p:txBody>
          <a:bodyPr/>
          <a:lstStyle/>
          <a:p>
            <a:pPr marL="87313" indent="0" algn="ctr">
              <a:buNone/>
            </a:pPr>
            <a:r>
              <a:rPr lang="ru-RU" sz="11500" dirty="0">
                <a:solidFill>
                  <a:srgbClr val="0070C0"/>
                </a:solidFill>
              </a:rPr>
              <a:t>Уравнение</a:t>
            </a:r>
          </a:p>
          <a:p>
            <a:pPr marL="87313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  <a:p>
            <a:pPr marL="87313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  <a:p>
            <a:pPr marL="87313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  <a:p>
            <a:pPr marL="87313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  <a:p>
            <a:pPr marL="87313" indent="0" algn="ctr">
              <a:buNone/>
            </a:pPr>
            <a:endParaRPr lang="ru-RU" sz="1600" dirty="0">
              <a:solidFill>
                <a:srgbClr val="0070C0"/>
              </a:solidFill>
            </a:endParaRPr>
          </a:p>
          <a:p>
            <a:pPr marL="136525" indent="0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Прокушева Наталия Аркадьевна,</a:t>
            </a:r>
          </a:p>
          <a:p>
            <a:pPr marL="136525" indent="0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учитель начальных классов</a:t>
            </a:r>
          </a:p>
          <a:p>
            <a:pPr marL="136525" indent="0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МАОУ СОШ №44 </a:t>
            </a:r>
          </a:p>
          <a:p>
            <a:pPr marL="136525" indent="0">
              <a:buNone/>
            </a:pPr>
            <a:r>
              <a:rPr lang="ru-RU" sz="2000" dirty="0">
                <a:solidFill>
                  <a:schemeClr val="accent4">
                    <a:lumMod val="50000"/>
                  </a:schemeClr>
                </a:solidFill>
              </a:rPr>
              <a:t>г.Реж,2023г</a:t>
            </a:r>
          </a:p>
          <a:p>
            <a:pPr marL="87313" indent="0">
              <a:buNone/>
            </a:pPr>
            <a:endParaRPr lang="ru-RU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51.radikal.ru/i132/1112/e8/41c2c126f0c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2572" y="357166"/>
            <a:ext cx="2715030" cy="3357586"/>
          </a:xfrm>
          <a:prstGeom prst="rect">
            <a:avLst/>
          </a:prstGeom>
          <a:noFill/>
        </p:spPr>
      </p:pic>
      <p:pic>
        <p:nvPicPr>
          <p:cNvPr id="8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1071546"/>
            <a:ext cx="1000132" cy="1166821"/>
          </a:xfrm>
          <a:prstGeom prst="rect">
            <a:avLst/>
          </a:prstGeom>
          <a:noFill/>
        </p:spPr>
      </p:pic>
      <p:pic>
        <p:nvPicPr>
          <p:cNvPr id="9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1857364"/>
            <a:ext cx="1000132" cy="1166821"/>
          </a:xfrm>
          <a:prstGeom prst="rect">
            <a:avLst/>
          </a:prstGeom>
          <a:noFill/>
        </p:spPr>
      </p:pic>
      <p:pic>
        <p:nvPicPr>
          <p:cNvPr id="10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357430"/>
            <a:ext cx="1000132" cy="116682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42844" y="214290"/>
            <a:ext cx="64294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Распределите на две группы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28794" y="2071678"/>
            <a:ext cx="3286148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 + </a:t>
            </a:r>
            <a:r>
              <a:rPr kumimoji="0" lang="ru-RU" sz="6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□ </a:t>
            </a: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25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28794" y="3000372"/>
            <a:ext cx="3286116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28794" y="3786190"/>
            <a:ext cx="3286148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0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□ </a:t>
            </a:r>
            <a:r>
              <a:rPr lang="ru-RU" sz="44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 = 20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8794" y="4714884"/>
            <a:ext cx="3286116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 + с</a:t>
            </a:r>
            <a:endParaRPr lang="ru-RU" sz="1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28794" y="5500702"/>
            <a:ext cx="3286148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4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4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+ 5 = 13</a:t>
            </a:r>
            <a:endParaRPr lang="ru-RU" sz="5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85852" y="5786454"/>
            <a:ext cx="735811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Равенство, содержащее неизвестное число</a:t>
            </a:r>
            <a:endParaRPr lang="ru-RU" sz="36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0556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323 -0.119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0556 -0.126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3542 -0.23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0" y="-1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7796 -0.1481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2.bp.blogspot.com/-lx6IRwEJGWU/Tus3N4KOioI/AAAAAAAACjQ/OuBLqSttik4/s1600/www.33ramki.ru_4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313" y="0"/>
            <a:ext cx="9160314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3240" y="285728"/>
            <a:ext cx="4972056" cy="285752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+mn-lt"/>
              </a:rPr>
              <a:t>Тема урока: «Уравнения».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playcast.ru/uploads/2016/12/04/2075385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500042"/>
            <a:ext cx="4374615" cy="6072230"/>
          </a:xfrm>
          <a:prstGeom prst="rect">
            <a:avLst/>
          </a:prstGeom>
          <a:noFill/>
        </p:spPr>
      </p:pic>
      <p:pic>
        <p:nvPicPr>
          <p:cNvPr id="21508" name="Picture 4" descr="Хотите сесть на велосипед? - Школа Третьего Возраста | Школа ..."/>
          <p:cNvPicPr>
            <a:picLocks noChangeAspect="1" noChangeArrowheads="1"/>
          </p:cNvPicPr>
          <p:nvPr/>
        </p:nvPicPr>
        <p:blipFill>
          <a:blip r:embed="rId4" cstate="print"/>
          <a:srcRect t="17699" r="52586"/>
          <a:stretch>
            <a:fillRect/>
          </a:stretch>
        </p:blipFill>
        <p:spPr bwMode="auto">
          <a:xfrm>
            <a:off x="142844" y="2143116"/>
            <a:ext cx="2661664" cy="4500594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1571604" y="785794"/>
            <a:ext cx="2928958" cy="1928826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Спасибо, ребята!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kira-scrap.ru/KATALOG/MULTY_NASCHI/3/0_1145ab_70f6c715_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9784" y="785794"/>
            <a:ext cx="2085975" cy="285750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2281436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rgbClr val="0070C0"/>
                </a:solidFill>
                <a:latin typeface="+mn-lt"/>
              </a:rPr>
              <a:t>УРАВНЕНИЯ.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3935E-6 C 0.00226 -0.01087 0.00052 -0.02567 -0.00434 -0.03516 C -0.00573 -0.04557 -0.0118 -0.06569 -0.01649 -0.07471 C -0.02048 -0.0916 -0.02743 -0.10247 -0.03732 -0.11427 C -0.0408 -0.11843 -0.04236 -0.1226 -0.04618 -0.12607 C -0.05156 -0.13856 -0.05955 -0.14665 -0.06701 -0.15683 C -0.07378 -0.16608 -0.06406 -0.15706 -0.07239 -0.164 C -0.0776 -0.17395 -0.08507 -0.18482 -0.0934 -0.19037 C -0.09652 -0.19916 -0.10607 -0.20633 -0.11319 -0.20934 C -0.11666 -0.21397 -0.11857 -0.21489 -0.12309 -0.21674 C -0.12743 -0.22577 -0.13871 -0.22669 -0.14618 -0.22993 C -0.16128 -0.23664 -0.17673 -0.24196 -0.19218 -0.24751 C -0.20382 -0.25167 -0.21267 -0.2563 -0.22517 -0.25769 C -0.23264 -0.26023 -0.23958 -0.26347 -0.24722 -0.26509 C -0.25555 -0.27087 -0.26545 -0.27342 -0.27465 -0.27689 C -0.2842 -0.28498 -0.29427 -0.28845 -0.30538 -0.29007 C -0.33472 -0.30233 -0.36146 -0.3021 -0.3934 -0.30326 C -0.46041 -0.3028 -0.52743 -0.30256 -0.59444 -0.30164 C -0.60746 -0.30141 -0.6217 -0.29308 -0.63507 -0.29146 C -0.65121 -0.28313 -0.67257 -0.27897 -0.6901 -0.27689 C -0.70104 -0.27319 -0.71059 -0.26948 -0.72187 -0.2681 C -0.73246 -0.26486 -0.74062 -0.26069 -0.75156 -0.25931 C -0.75902 -0.25561 -0.76614 -0.25491 -0.77361 -0.2519 C -0.78194 -0.24867 -0.78906 -0.2452 -0.79774 -0.24311 C -0.8118 -0.23386 -0.82656 -0.22692 -0.84062 -0.21813 C -0.85156 -0.21142 -0.86215 -0.20263 -0.87361 -0.19778 C -0.87743 -0.19269 -0.88211 -0.19037 -0.88559 -0.18459 C -0.88975 -0.17765 -0.89323 -0.16886 -0.8967 -0.16123 C -0.89982 -0.15406 -0.89791 -0.15683 -0.9 -0.14943 C -0.90659 -0.1263 -0.91232 -0.10224 -0.92743 -0.08651 C -0.93177 -0.07656 -0.9375 -0.07032 -0.94392 -0.06292 C -0.94722 -0.05459 -0.95121 -0.04695 -0.95816 -0.04395 C -0.96163 -0.03724 -0.96545 -0.03978 -0.96909 -0.03238 C -0.971 -0.02868 -0.97135 -0.02359 -0.97361 -0.02058 C -0.97795 -0.0148 -0.9809 -0.01133 -0.98455 -0.003 C -0.98975 0.00879 -0.99253 0.02129 -0.99878 0.03216 C -1.00086 0.04187 -1.00347 0.04997 -1.00434 0.05992 C -1.00521 0.06917 -1.00659 0.08791 -1.00659 0.08791 C -1.00937 0.16841 -1.01163 0.20241 -1.00659 0.29864 C -1.00625 0.30512 -1.00225 0.31044 -1 0.31622 C -0.99409 0.33172 -0.9868 0.3493 -0.97899 0.36295 C -0.97777 0.36989 -0.97534 0.37336 -0.97239 0.37914 C -0.96909 0.39325 -0.95798 0.40458 -0.95156 0.41731 C -0.94097 0.43836 -0.9309 0.4608 -0.91857 0.48023 C -0.91475 0.48624 -0.90955 0.49064 -0.90538 0.49619 C -0.90156 0.50752 -0.88698 0.52001 -0.87899 0.52695 C -0.87604 0.5295 -0.87222 0.5295 -0.86909 0.53135 C -0.86128 0.53621 -0.85902 0.54129 -0.85052 0.54315 C -0.84149 0.54916 -0.83871 0.55055 -0.82968 0.55332 C -0.82448 0.55749 -0.821 0.55888 -0.81527 0.56073 C -0.80277 0.57322 -0.8184 0.55888 -0.80659 0.56651 C -0.79427 0.5746 -0.78194 0.5834 -0.76805 0.58571 C -0.75694 0.59404 -0.74548 0.59288 -0.73298 0.5945 C -0.71093 0.60699 -0.68611 0.60953 -0.6625 0.61208 C -0.64878 0.61786 -0.6368 0.61694 -0.62187 0.61786 C -0.58663 0.63174 -0.54288 0.62272 -0.50989 0.62226 C -0.47864 0.61439 -0.446 0.60768 -0.41423 0.60468 C -0.40989 0.60167 -0.40573 0.59912 -0.40104 0.59727 C -0.38142 0.58016 -0.40503 0.60167 -0.3901 0.58571 C -0.38489 0.58016 -0.37569 0.57368 -0.37031 0.56651 C -0.36389 0.55795 -0.35503 0.53829 -0.34722 0.53297 C -0.34583 0.53204 -0.34409 0.53135 -0.34288 0.52996 C -0.33628 0.52302 -0.3335 0.51145 -0.32517 0.50798 C -0.31944 0.49781 -0.31527 0.48532 -0.30989 0.47444 C -0.30434 0.46311 -0.29722 0.45362 -0.29218 0.44206 C -0.29062 0.43836 -0.28819 0.43581 -0.2868 0.43188 C -0.2835 0.4217 -0.28055 0.41152 -0.27569 0.4025 C -0.27343 0.39302 -0.27222 0.39047 -0.26805 0.38215 C -0.26649 0.37289 -0.2625 0.36457 -0.25816 0.35716 C -0.25711 0.35115 -0.25625 0.34629 -0.25382 0.3412 C -0.25121 0.32802 -0.24913 0.31437 -0.24166 0.30442 C -0.24027 0.29864 -0.23871 0.29355 -0.23628 0.28846 C -0.23524 0.28291 -0.23316 0.27898 -0.23177 0.27366 C -0.2309 0.26695 -0.23003 0.26232 -0.22847 0.25608 C -0.22777 0.25307 -0.22639 0.24729 -0.22639 0.24729 C -0.22604 0.24335 -0.22586 0.23942 -0.22517 0.23572 C -0.22482 0.23364 -0.22343 0.23179 -0.22309 0.22971 C -0.22083 0.21236 -0.22187 0.19408 -0.21753 0.1772 C -0.2184 0.13695 -0.21927 0.09415 -0.22847 0.05552 C -0.22882 0.05113 -0.22882 0.04673 -0.22968 0.04234 C -0.23038 0.0384 -0.23298 0.03077 -0.23298 0.03077 C -0.23402 0.02059 -0.23611 0.01388 -0.23836 0.0044 C -0.23993 -0.01295 -0.24236 -0.03076 -0.2493 -0.04533 C -0.25208 -0.05898 -0.26111 -0.08373 -0.26701 -0.0953 C -0.26996 -0.10779 -0.27448 -0.1182 -0.28021 -0.12884 C -0.28298 -0.13416 -0.2901 -0.14365 -0.2901 -0.14365 C -0.29253 -0.15382 -0.28906 -0.1418 -0.29444 -0.15244 C -0.29722 -0.15822 -0.2993 -0.16539 -0.3033 -0.17002 C -0.30798 -0.17557 -0.31458 -0.17973 -0.31979 -0.18459 C -0.32465 -0.18899 -0.3276 -0.19407 -0.33298 -0.19778 C -0.33646 -0.20518 -0.33402 -0.20125 -0.34166 -0.20795 C -0.3434 -0.20957 -0.34444 -0.21212 -0.34618 -0.21374 C -0.35468 -0.2216 -0.36406 -0.22438 -0.37361 -0.22854 C -0.38906 -0.23548 -0.36979 -0.22738 -0.3835 -0.23432 C -0.39236 -0.23895 -0.40225 -0.24103 -0.41093 -0.24612 C -0.41944 -0.25098 -0.42795 -0.2563 -0.43732 -0.25769 C -0.44323 -0.25838 -0.44896 -0.25861 -0.45503 -0.25931 C -0.45781 -0.25954 -0.46076 -0.26023 -0.46371 -0.26069 C -0.48055 -0.27226 -0.50243 -0.27226 -0.52083 -0.27388 C -0.56718 -0.28915 -0.53229 -0.27966 -0.62743 -0.27828 C -0.63611 -0.27619 -0.64409 -0.27342 -0.6526 -0.27087 C -0.66302 -0.26763 -0.66007 -0.2718 -0.67239 -0.26648 C -0.69062 -0.25861 -0.68316 -0.26093 -0.69444 -0.25769 C -0.70069 -0.25144 -0.70694 -0.25167 -0.71423 -0.2489 C -0.72066 -0.24358 -0.72795 -0.24242 -0.73402 -0.23571 C -0.746 -0.2223 -0.75434 -0.20564 -0.76371 -0.18899 C -0.76753 -0.18228 -0.7743 -0.17858 -0.77899 -0.17279 C -0.78368 -0.16701 -0.7868 -0.161 -0.79114 -0.15521 C -0.79375 -0.14434 -0.78993 -0.15799 -0.79548 -0.14642 C -0.8026 -0.13185 -0.79305 -0.1455 -0.80104 -0.13486 C -0.80295 -0.12352 -0.80798 -0.11496 -0.81093 -0.10409 C -0.81354 -0.09461 -0.81215 -0.08466 -0.81649 -0.0761 C -0.81875 -0.06384 -0.81909 -0.05251 -0.81979 -0.03955 C -0.81961 -0.02891 -0.82639 0.04881 -0.81093 0.07611 C -0.80868 0.08883 -0.80503 0.0997 -0.79878 0.10965 C -0.79357 0.13163 -0.80069 0.10456 -0.79218 0.12723 C -0.78576 0.14435 -0.79791 0.12145 -0.78784 0.13903 C -0.78437 0.158 -0.771 0.17766 -0.76146 0.19316 C -0.75625 0.20148 -0.75034 0.21421 -0.74392 0.22115 C -0.74201 0.22323 -0.73941 0.22369 -0.73732 0.22554 C -0.73281 0.22947 -0.72934 0.23595 -0.72413 0.2385 C -0.71441 0.24335 -0.70521 0.25099 -0.69548 0.25608 C -0.67639 0.26602 -0.64357 0.27366 -0.62309 0.27666 C -0.58333 0.27528 -0.59288 0.27944 -0.57239 0.26926 C -0.56701 0.26209 -0.56111 0.25885 -0.55382 0.25608 C -0.54826 0.24867 -0.54687 0.23988 -0.54288 0.23132 C -0.5408 0.20172 -0.53264 0.16378 -0.54618 0.13903 C -0.55208 0.12816 -0.56527 0.12006 -0.57361 0.11266 C -0.57968 0.10734 -0.57725 0.10919 -0.58229 0.10687 C -0.58333 0.10641 -0.58559 0.10525 -0.58559 0.10525 " pathEditMode="relative" ptsTypes="fffffffffffffffffffffffffffffffffffffffffffffffffffffffffffffffffffffffffffffffffffffffffffffffffffffffffffffffffffffffffffffffffA">
                                      <p:cBhvr>
                                        <p:cTn id="6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786050" y="1285860"/>
            <a:ext cx="785818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6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endParaRPr lang="ru-RU" sz="8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285860"/>
            <a:ext cx="857256" cy="11079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6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endParaRPr lang="ru-RU" sz="8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7422" y="1285860"/>
            <a:ext cx="4500594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600" b="1" i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66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+ 5 = 13</a:t>
            </a:r>
            <a:endParaRPr lang="ru-RU" sz="80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7158" y="785794"/>
            <a:ext cx="80010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B050"/>
                </a:solidFill>
                <a:latin typeface="+mj-lt"/>
              </a:rPr>
              <a:t>Уравнение</a:t>
            </a:r>
            <a:r>
              <a:rPr lang="ru-RU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– это </a:t>
            </a:r>
            <a:r>
              <a:rPr lang="ru-RU" sz="5400" b="1" i="1" u="sng" dirty="0">
                <a:solidFill>
                  <a:srgbClr val="0070C0"/>
                </a:solidFill>
                <a:latin typeface="+mj-lt"/>
              </a:rPr>
              <a:t>________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, содержащее </a:t>
            </a:r>
            <a:r>
              <a:rPr lang="ru-RU" sz="5400" b="1" i="1" u="sng" dirty="0">
                <a:solidFill>
                  <a:srgbClr val="0070C0"/>
                </a:solidFill>
                <a:latin typeface="+mj-lt"/>
              </a:rPr>
              <a:t>_________ _____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  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которое надо </a:t>
            </a:r>
            <a:r>
              <a:rPr lang="ru-RU" sz="5400" b="1" i="1" u="sng" dirty="0">
                <a:solidFill>
                  <a:srgbClr val="0070C0"/>
                </a:solidFill>
                <a:latin typeface="+mj-lt"/>
              </a:rPr>
              <a:t>______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.</a:t>
            </a:r>
            <a:endParaRPr lang="ru-RU" sz="5400" b="1" i="1" u="sng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7158" y="1714488"/>
            <a:ext cx="32480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равенство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8596" y="2500306"/>
            <a:ext cx="37195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неизвестное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143372" y="2500306"/>
            <a:ext cx="177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число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29190" y="3357562"/>
            <a:ext cx="20605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найти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214546" y="188640"/>
            <a:ext cx="450059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000" b="1" i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lang="ru-RU" sz="60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+ 5 = 13</a:t>
            </a:r>
            <a:endParaRPr lang="ru-RU" sz="72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1268760"/>
            <a:ext cx="450059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ru-RU" sz="3600" dirty="0">
                <a:solidFill>
                  <a:schemeClr val="accent4"/>
                </a:solidFill>
              </a:rPr>
              <a:t>     </a:t>
            </a:r>
            <a:r>
              <a:rPr lang="ru-RU" sz="6000" b="1" i="1" dirty="0" err="1">
                <a:solidFill>
                  <a:srgbClr val="0070C0"/>
                </a:solidFill>
              </a:rPr>
              <a:t>х</a:t>
            </a:r>
            <a:r>
              <a:rPr lang="ru-RU" sz="6000" b="1" i="1" dirty="0">
                <a:solidFill>
                  <a:srgbClr val="0070C0"/>
                </a:solidFill>
              </a:rPr>
              <a:t> = 13 - 5</a:t>
            </a:r>
            <a:endParaRPr lang="ru-RU" sz="7200" b="1" i="1" u="sng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348880"/>
            <a:ext cx="453650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en-US" sz="6000" b="1" i="1" dirty="0">
                <a:solidFill>
                  <a:srgbClr val="0070C0"/>
                </a:solidFill>
                <a:cs typeface="Arial" pitchFamily="34" charset="0"/>
              </a:rPr>
              <a:t>   </a:t>
            </a:r>
            <a:r>
              <a:rPr lang="en-US" sz="60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x= 8</a:t>
            </a:r>
            <a:r>
              <a:rPr lang="en-US" sz="6000" b="1" i="1" u="sng" dirty="0">
                <a:solidFill>
                  <a:srgbClr val="0070C0"/>
                </a:solidFill>
                <a:cs typeface="Arial" pitchFamily="34" charset="0"/>
              </a:rPr>
              <a:t>_____</a:t>
            </a:r>
            <a:endParaRPr lang="ru-RU" sz="6000" b="1" i="1" u="sng" dirty="0">
              <a:solidFill>
                <a:srgbClr val="0070C0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01009"/>
            <a:ext cx="450059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hangingPunct="0"/>
            <a:r>
              <a:rPr lang="ru-RU" sz="60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+ 5 = 13</a:t>
            </a:r>
            <a:endParaRPr lang="ru-RU" sz="72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4581128"/>
            <a:ext cx="4500594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ru-RU" sz="6000" b="1" i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13 = 13</a:t>
            </a:r>
            <a:endParaRPr lang="ru-RU" sz="60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95736" y="5661248"/>
            <a:ext cx="504056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eaLnBrk="0" hangingPunct="0"/>
            <a:r>
              <a:rPr lang="ru-RU" sz="6000" b="1" i="1" dirty="0">
                <a:solidFill>
                  <a:srgbClr val="0070C0"/>
                </a:solidFill>
                <a:cs typeface="Arial" pitchFamily="34" charset="0"/>
              </a:rPr>
              <a:t>Ответ : х=</a:t>
            </a:r>
            <a:r>
              <a:rPr lang="ru-RU" sz="6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000" b="1" i="1" dirty="0">
                <a:solidFill>
                  <a:srgbClr val="0070C0"/>
                </a:solidFill>
                <a:cs typeface="Arial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642918"/>
            <a:ext cx="678661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6000" b="1" dirty="0">
                <a:solidFill>
                  <a:srgbClr val="00B050"/>
                </a:solidFill>
                <a:latin typeface="+mj-lt"/>
              </a:rPr>
              <a:t>Решить уравнение</a:t>
            </a:r>
            <a:r>
              <a:rPr lang="ru-RU" sz="4800" dirty="0">
                <a:solidFill>
                  <a:srgbClr val="00B050"/>
                </a:solidFill>
                <a:latin typeface="+mj-lt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5400" dirty="0">
                <a:solidFill>
                  <a:srgbClr val="0070C0"/>
                </a:solidFill>
                <a:latin typeface="+mj-lt"/>
              </a:rPr>
              <a:t>значит найти</a:t>
            </a:r>
          </a:p>
          <a:p>
            <a:pPr>
              <a:lnSpc>
                <a:spcPct val="90000"/>
              </a:lnSpc>
            </a:pPr>
            <a:r>
              <a:rPr lang="ru-RU" sz="5400" dirty="0">
                <a:solidFill>
                  <a:srgbClr val="0070C0"/>
                </a:solidFill>
                <a:latin typeface="+mj-lt"/>
              </a:rPr>
              <a:t>________________, чтобы равенство было </a:t>
            </a:r>
            <a:r>
              <a:rPr lang="ru-RU" sz="5400" u="sng" dirty="0">
                <a:solidFill>
                  <a:srgbClr val="0070C0"/>
                </a:solidFill>
                <a:latin typeface="+mj-lt"/>
              </a:rPr>
              <a:t>_________</a:t>
            </a:r>
            <a:r>
              <a:rPr lang="ru-RU" sz="54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57290" y="3000372"/>
            <a:ext cx="55178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неизвестное число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00430" y="4500570"/>
            <a:ext cx="23775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latin typeface="Book Antiqua" pitchFamily="18" charset="0"/>
              </a:rPr>
              <a:t>верным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 t="4166"/>
          <a:stretch>
            <a:fillRect/>
          </a:stretch>
        </p:blipFill>
        <p:spPr bwMode="auto">
          <a:xfrm>
            <a:off x="76200" y="142852"/>
            <a:ext cx="906780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://www.playcast.ru/uploads/2016/12/04/2075385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16"/>
            <a:ext cx="329382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playing-field.ru/img/2015/051906/09411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573570"/>
            <a:ext cx="6336704" cy="6336704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85786" y="214290"/>
            <a:ext cx="8143932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учебником</a:t>
            </a: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4400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стр.81 №?</a:t>
            </a:r>
            <a:endParaRPr kumimoji="0" lang="ru-RU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414340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>
                <a:solidFill>
                  <a:srgbClr val="0070C0"/>
                </a:solidFill>
              </a:rPr>
              <a:t> </a:t>
            </a:r>
            <a:r>
              <a:rPr lang="ru-RU" sz="3600" dirty="0">
                <a:solidFill>
                  <a:srgbClr val="002060"/>
                </a:solidFill>
                <a:effectLst/>
                <a:latin typeface="+mn-lt"/>
              </a:rPr>
              <a:t>Уравнение. Решение уравнений способом подбора.</a:t>
            </a:r>
            <a:br>
              <a:rPr lang="ru-RU" sz="4000" dirty="0">
                <a:solidFill>
                  <a:srgbClr val="002060"/>
                </a:solidFill>
                <a:effectLst/>
              </a:rPr>
            </a:br>
            <a:br>
              <a:rPr lang="ru-RU" sz="4000" dirty="0">
                <a:solidFill>
                  <a:srgbClr val="002060"/>
                </a:solidFill>
                <a:effectLst/>
              </a:rPr>
            </a:b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142976" y="4714884"/>
            <a:ext cx="7586658" cy="2022469"/>
          </a:xfrm>
        </p:spPr>
        <p:txBody>
          <a:bodyPr/>
          <a:lstStyle/>
          <a:p>
            <a:pPr marL="87313" indent="0" algn="r">
              <a:buNone/>
            </a:pPr>
            <a:endParaRPr lang="ru-RU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1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71802" y="357166"/>
            <a:ext cx="3357586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Проверим !</a:t>
            </a:r>
            <a:endParaRPr kumimoji="0" lang="ru-RU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http://img-fotki.yandex.ru/get/9155/16969765.1b3/0_879fa_55c08963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3710623" cy="2571768"/>
          </a:xfrm>
          <a:prstGeom prst="rect">
            <a:avLst/>
          </a:prstGeom>
          <a:noFill/>
        </p:spPr>
      </p:pic>
      <p:pic>
        <p:nvPicPr>
          <p:cNvPr id="34820" name="Picture 4" descr="http://mump3.ru/uploads/images/d/r/u/druzja_matrosk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71480"/>
            <a:ext cx="2500330" cy="2500330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20" y="3357562"/>
            <a:ext cx="3429024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 + а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=12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+ 3 = 10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214942" y="3286124"/>
            <a:ext cx="3429024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=12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</a:t>
            </a: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+ 3 = 10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˃ 10</a:t>
            </a:r>
            <a:endParaRPr kumimoji="0" lang="ru-RU" sz="6600" b="1" i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7158" y="3857628"/>
            <a:ext cx="2357454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214942" y="5429264"/>
            <a:ext cx="2357454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mg-fotki.yandex.ru/get/9322/134091466.a9/0_c2ca1_cf1a7896_M"/>
          <p:cNvPicPr>
            <a:picLocks noChangeAspect="1" noChangeArrowheads="1"/>
          </p:cNvPicPr>
          <p:nvPr/>
        </p:nvPicPr>
        <p:blipFill>
          <a:blip r:embed="rId3" cstate="print"/>
          <a:srcRect t="5000" r="22413"/>
          <a:stretch>
            <a:fillRect/>
          </a:stretch>
        </p:blipFill>
        <p:spPr bwMode="auto">
          <a:xfrm>
            <a:off x="2915816" y="0"/>
            <a:ext cx="3312368" cy="5256584"/>
          </a:xfrm>
          <a:prstGeom prst="rect">
            <a:avLst/>
          </a:prstGeom>
          <a:noFill/>
        </p:spPr>
      </p:pic>
      <p:pic>
        <p:nvPicPr>
          <p:cNvPr id="22" name="Picture 2" descr="http://img-fotki.yandex.ru/get/9155/16969765.1b3/0_879fa_55c08963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028" y="3501008"/>
            <a:ext cx="4843568" cy="3356992"/>
          </a:xfrm>
          <a:prstGeom prst="rect">
            <a:avLst/>
          </a:prstGeom>
          <a:noFill/>
        </p:spPr>
      </p:pic>
      <p:pic>
        <p:nvPicPr>
          <p:cNvPr id="23" name="Picture 4" descr="http://mump3.ru/uploads/images/d/r/u/druzja_matrosk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3240360" cy="324036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95536" y="620688"/>
            <a:ext cx="2793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+mn-lt"/>
              </a:rPr>
              <a:t>Стр.80 №1</a:t>
            </a:r>
          </a:p>
          <a:p>
            <a:endParaRPr lang="ru-RU" sz="36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zolotoyolymp.ru/foto6.png?i=5576&amp;k=zima-v-prostokvashino-f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285728"/>
            <a:ext cx="6858000" cy="5181601"/>
          </a:xfrm>
          <a:prstGeom prst="rect">
            <a:avLst/>
          </a:prstGeom>
          <a:noFill/>
        </p:spPr>
      </p:pic>
      <p:pic>
        <p:nvPicPr>
          <p:cNvPr id="38916" name="Picture 4" descr="https://otvet.imgsmail.ru/download/e7aec5e7e4dd61da9613faa5a0bafcdb_i-554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071810"/>
            <a:ext cx="2643190" cy="3524254"/>
          </a:xfrm>
          <a:prstGeom prst="rect">
            <a:avLst/>
          </a:prstGeom>
          <a:noFill/>
        </p:spPr>
      </p:pic>
      <p:pic>
        <p:nvPicPr>
          <p:cNvPr id="6" name="Музыка для детей - Кабы не было зимы (из м-ф -Зима в Простоквашино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429652" y="6286520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artraccoon.ru/wp-content/uploads/2016/10/zima.v.prostokvashino.avi.image6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42852"/>
            <a:ext cx="6096000" cy="4572000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4282" y="4786322"/>
            <a:ext cx="8786842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Дяде Фёдору 8 лет, мама на 19 лет старше Фёдора, а папе столько лет, сколько дяде Фёдору и маме вместе. Сколько лет папе?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14282" y="357166"/>
            <a:ext cx="8786842" cy="175432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Дяде Фёдору 8 лет, мама на 19 лет старше Фёдора, а папе столько лет, сколько дяде Фёдору и маме вместе. Сколько лет папе?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5" name="Picture 7" descr="http://www.komus.org/upload/medialibrary/36e/e94d91fa444f0461643ec8ec8b106b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071942"/>
            <a:ext cx="1476385" cy="2214578"/>
          </a:xfrm>
          <a:prstGeom prst="rect">
            <a:avLst/>
          </a:prstGeom>
          <a:noFill/>
        </p:spPr>
      </p:pic>
      <p:pic>
        <p:nvPicPr>
          <p:cNvPr id="37897" name="Picture 9" descr="https://img-fotki.yandex.ru/get/9322/134091466.a9/0_c2ca1_cf1a7896_M"/>
          <p:cNvPicPr>
            <a:picLocks noChangeAspect="1" noChangeArrowheads="1"/>
          </p:cNvPicPr>
          <p:nvPr/>
        </p:nvPicPr>
        <p:blipFill>
          <a:blip r:embed="rId4" cstate="print"/>
          <a:srcRect t="2500" r="22413" b="37499"/>
          <a:stretch>
            <a:fillRect/>
          </a:stretch>
        </p:blipFill>
        <p:spPr bwMode="auto">
          <a:xfrm>
            <a:off x="0" y="2143116"/>
            <a:ext cx="1643074" cy="1877799"/>
          </a:xfrm>
          <a:prstGeom prst="rect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928794" y="3143248"/>
            <a:ext cx="1714512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 лет</a:t>
            </a:r>
            <a:endParaRPr kumimoji="0" lang="ru-RU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28794" y="5429264"/>
            <a:ext cx="71438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ru-RU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643174" y="5429264"/>
            <a:ext cx="2928958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19 лет ˃ </a:t>
            </a:r>
            <a:endParaRPr kumimoji="0" lang="ru-RU" sz="5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углом 10"/>
          <p:cNvSpPr/>
          <p:nvPr/>
        </p:nvSpPr>
        <p:spPr>
          <a:xfrm flipH="1">
            <a:off x="5357818" y="3429000"/>
            <a:ext cx="714380" cy="2428892"/>
          </a:xfrm>
          <a:prstGeom prst="ben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 flipH="1">
            <a:off x="6143636" y="2928934"/>
            <a:ext cx="500066" cy="3357586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899" name="Picture 11" descr="http://heliograph.ru/images/189603_dyadi-fedora.jpg"/>
          <p:cNvPicPr>
            <a:picLocks noChangeAspect="1" noChangeArrowheads="1"/>
          </p:cNvPicPr>
          <p:nvPr/>
        </p:nvPicPr>
        <p:blipFill>
          <a:blip r:embed="rId5" cstate="print"/>
          <a:srcRect l="46875" r="26041" b="47610"/>
          <a:stretch>
            <a:fillRect/>
          </a:stretch>
        </p:blipFill>
        <p:spPr bwMode="auto">
          <a:xfrm>
            <a:off x="6929454" y="3071810"/>
            <a:ext cx="1857388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playcast.ru/uploads/2016/12/04/2075385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214290"/>
            <a:ext cx="2365134" cy="3282949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2910" y="3929066"/>
            <a:ext cx="8072494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-Что узнали?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Чему научились?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Какое  у вас настроение?</a:t>
            </a:r>
            <a:endParaRPr kumimoji="0" lang="ru-RU" sz="6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324"/>
          <a:stretch>
            <a:fillRect/>
          </a:stretch>
        </p:blipFill>
        <p:spPr bwMode="auto">
          <a:xfrm>
            <a:off x="928662" y="857232"/>
            <a:ext cx="1838862" cy="551716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6632" y="1285860"/>
            <a:ext cx="6477368" cy="472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Я доволен своей работой на уроке</a:t>
            </a: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На уроке я работал неплохо</a:t>
            </a:r>
            <a:endParaRPr kumimoji="0" lang="ru-RU" sz="80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На уроке мне было трудно 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«Моё настроение»</a:t>
            </a:r>
            <a:b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Конец урока</a:t>
            </a:r>
            <a:endParaRPr lang="ru-RU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633" y="928670"/>
            <a:ext cx="6008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Домашнее задание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43608" y="2810342"/>
            <a:ext cx="7814672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стр. 80 выучить </a:t>
            </a:r>
            <a:r>
              <a:rPr lang="ru-RU" sz="3200" dirty="0"/>
              <a:t>определения «уравнение», «решить уравнение».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стр. 81 № 4, №6.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43608" y="3241229"/>
            <a:ext cx="5112568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B11AF4-7D7D-4AA7-9F9E-7B5B805A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64" y="498498"/>
            <a:ext cx="7814672" cy="58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0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1.bp.blogspot.com/-HhJOk5QP6Zc/V8OXULnxVKI/AAAAAAAACRY/MaeY6G9tS70xtbfZPkPRXfcgDAKyKO1CACLcB/s1600/cerita%2Bmuki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71480"/>
            <a:ext cx="6685781" cy="5598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8324"/>
          <a:stretch>
            <a:fillRect/>
          </a:stretch>
        </p:blipFill>
        <p:spPr bwMode="auto">
          <a:xfrm>
            <a:off x="928662" y="857232"/>
            <a:ext cx="1838862" cy="551716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66632" y="1285860"/>
            <a:ext cx="6477368" cy="472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У меня замечательное настроение.</a:t>
            </a: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Настроение хорошее</a:t>
            </a:r>
            <a:r>
              <a:rPr kumimoji="0" lang="ru-RU" sz="80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547688" marR="0" lvl="0" indent="-41116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Я сегодня грустный.  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«Моё настроение»</a:t>
            </a:r>
            <a:b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</a:br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Начало урока</a:t>
            </a:r>
            <a:endParaRPr lang="ru-RU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1600" y="880330"/>
            <a:ext cx="7056783" cy="48013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1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Девиз:</a:t>
            </a:r>
            <a:r>
              <a:rPr kumimoji="0" lang="ru-RU" sz="66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Решай! Отгадывай!</a:t>
            </a:r>
            <a:r>
              <a:rPr lang="ru-RU" sz="8000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sz="8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ea typeface="Times New Roman" pitchFamily="18" charset="0"/>
                <a:cs typeface="Arial" pitchFamily="34" charset="0"/>
              </a:rPr>
              <a:t>Смекай!</a:t>
            </a:r>
            <a:endParaRPr kumimoji="0" lang="ru-RU" sz="9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14 дек</a:t>
            </a:r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а</a:t>
            </a: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бря.</a:t>
            </a:r>
            <a:br>
              <a:rPr lang="ru-RU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Кла</a:t>
            </a:r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сс</a:t>
            </a: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ная р</a:t>
            </a:r>
            <a:r>
              <a:rPr lang="ru-RU" dirty="0">
                <a:solidFill>
                  <a:srgbClr val="FF0000"/>
                </a:solidFill>
                <a:effectLst/>
                <a:latin typeface="+mn-lt"/>
              </a:rPr>
              <a:t>а</a:t>
            </a: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бота.</a:t>
            </a:r>
            <a:br>
              <a:rPr lang="ru-RU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dirty="0">
                <a:solidFill>
                  <a:srgbClr val="0070C0"/>
                </a:solidFill>
                <a:effectLst/>
                <a:latin typeface="+mn-lt"/>
              </a:rPr>
            </a:br>
            <a:br>
              <a:rPr lang="ru-RU" dirty="0">
                <a:solidFill>
                  <a:srgbClr val="0070C0"/>
                </a:solidFill>
                <a:effectLst/>
              </a:rPr>
            </a:br>
            <a:endParaRPr lang="ru-RU" dirty="0">
              <a:solidFill>
                <a:srgbClr val="0070C0"/>
              </a:solidFill>
              <a:effectLst/>
            </a:endParaRPr>
          </a:p>
        </p:txBody>
      </p:sp>
      <p:pic>
        <p:nvPicPr>
          <p:cNvPr id="5" name="Picture 2" descr="http://ekburg.tv/uploads/56b864f24742c0b01df74aac/oshibkapochtalonapechk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56792"/>
            <a:ext cx="8463314" cy="5112568"/>
          </a:xfrm>
          <a:prstGeom prst="rect">
            <a:avLst/>
          </a:prstGeom>
          <a:noFill/>
        </p:spPr>
      </p:pic>
      <p:pic>
        <p:nvPicPr>
          <p:cNvPr id="6" name="Picture 4" descr="http://img-fotki.yandex.ru/get/4809/200418627.4/0_1062dd_b3260867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183682">
            <a:off x="5158175" y="2684255"/>
            <a:ext cx="1623982" cy="1236089"/>
          </a:xfrm>
          <a:prstGeom prst="rect">
            <a:avLst/>
          </a:prstGeom>
          <a:noFill/>
        </p:spPr>
      </p:pic>
      <p:pic>
        <p:nvPicPr>
          <p:cNvPr id="7" name="Melodiya_iz_multfilma_-_Troe_iz_Prostokvashino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501090" y="142852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444E-6 C -0.0007 -0.00324 -0.00104 -0.00672 -0.00208 -0.00996 C -0.00365 -0.01435 -0.00903 -0.0169 -0.01163 -0.01991 C -0.01719 -0.02593 -0.02292 -0.03102 -0.02986 -0.03403 C -0.03212 -0.03634 -0.03507 -0.0375 -0.03733 -0.03982 C -0.04566 -0.04861 -0.05208 -0.05949 -0.06285 -0.06389 C -0.0632 -0.06528 -0.0632 -0.0669 -0.06389 -0.06806 C -0.0651 -0.06968 -0.0757 -0.07454 -0.0776 -0.07523 C -0.08368 -0.08264 -0.09635 -0.08056 -0.10434 -0.08241 C -0.10781 -0.08334 -0.11493 -0.08519 -0.11493 -0.08519 C -0.12934 -0.08449 -0.13767 -0.08519 -0.15 -0.08102 C -0.16059 -0.07084 -0.1434 -0.08658 -0.15851 -0.07662 C -0.1599 -0.0757 -0.16042 -0.07361 -0.16163 -0.07246 C -0.16267 -0.07153 -0.16389 -0.07153 -0.16493 -0.07107 C -0.16945 -0.06667 -0.17083 -0.06227 -0.1724 -0.05533 C -0.17379 -0.04144 -0.17413 -0.02639 -0.17656 -0.01273 C -0.17778 0.00787 -0.17986 0.02338 -0.17986 0.04537 " pathEditMode="relative" ptsTypes="ffffffffffffffff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785926"/>
            <a:ext cx="8536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70C0"/>
                </a:solidFill>
                <a:latin typeface="+mn-lt"/>
              </a:rPr>
              <a:t>4   7  11  16  22  </a:t>
            </a:r>
            <a:r>
              <a:rPr lang="ru-RU" sz="9600" b="1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□ </a:t>
            </a:r>
            <a:r>
              <a:rPr lang="ru-RU" sz="5400" b="1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9600" b="1" dirty="0">
                <a:solidFill>
                  <a:srgbClr val="0070C0"/>
                </a:solidFill>
                <a:latin typeface="+mn-lt"/>
                <a:ea typeface="Calibri" pitchFamily="34" charset="0"/>
                <a:cs typeface="Times New Roman" pitchFamily="18" charset="0"/>
              </a:rPr>
              <a:t>□ □</a:t>
            </a:r>
            <a:endParaRPr lang="ru-RU" sz="5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14 декабря.</a:t>
            </a:r>
            <a:br>
              <a:rPr lang="ru-RU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Классная работа.</a:t>
            </a:r>
            <a:br>
              <a:rPr lang="ru-RU" dirty="0">
                <a:solidFill>
                  <a:srgbClr val="0070C0"/>
                </a:solidFill>
                <a:effectLst/>
                <a:latin typeface="+mn-lt"/>
              </a:rPr>
            </a:br>
            <a:r>
              <a:rPr lang="ru-RU" dirty="0">
                <a:solidFill>
                  <a:srgbClr val="0070C0"/>
                </a:solidFill>
                <a:effectLst/>
                <a:latin typeface="+mn-lt"/>
              </a:rPr>
              <a:t>Минутка чистописания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2285992"/>
            <a:ext cx="95410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29</a:t>
            </a:r>
            <a:endParaRPr lang="ru-RU" sz="60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99528" y="2285992"/>
            <a:ext cx="954106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37</a:t>
            </a:r>
            <a:endParaRPr lang="ru-RU" sz="60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22999" y="2285992"/>
            <a:ext cx="877163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46</a:t>
            </a:r>
            <a:endParaRPr lang="ru-RU" sz="6000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102" name="Picture 6" descr="http://img-fotki.yandex.ru/get/5412/90916278.169/0_8a4fe_dae383cf_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0367" y="2747657"/>
            <a:ext cx="4357718" cy="3486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Расшифруй письмо.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Работаем в парах.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285984" y="1785926"/>
          <a:ext cx="4572032" cy="3357246"/>
        </p:xfrm>
        <a:graphic>
          <a:graphicData uri="http://schemas.openxmlformats.org/drawingml/2006/table">
            <a:tbl>
              <a:tblPr/>
              <a:tblGrid>
                <a:gridCol w="3231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33 + </a:t>
                      </a:r>
                      <a:r>
                        <a:rPr lang="ru-RU" sz="5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□</a:t>
                      </a: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= 40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□</a:t>
                      </a: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+ 7 = 20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□</a:t>
                      </a: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– 2 = 10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0" b="1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61 –</a:t>
                      </a:r>
                      <a:r>
                        <a:rPr lang="ru-RU" sz="5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□</a:t>
                      </a:r>
                      <a:r>
                        <a:rPr lang="ru-RU" sz="40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= 60</a:t>
                      </a:r>
                      <a:endParaRPr lang="ru-RU" sz="32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14744" y="1928802"/>
            <a:ext cx="4154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8860" y="2786058"/>
            <a:ext cx="64633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3643314"/>
            <a:ext cx="646332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4429132"/>
            <a:ext cx="41549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86446" y="1857364"/>
            <a:ext cx="5966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ё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86446" y="2643182"/>
            <a:ext cx="6158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86446" y="3500438"/>
            <a:ext cx="5597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86446" y="4357694"/>
            <a:ext cx="6286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51.radikal.ru/i132/1112/e8/41c2c126f0c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290"/>
            <a:ext cx="5223833" cy="6460140"/>
          </a:xfrm>
          <a:prstGeom prst="rect">
            <a:avLst/>
          </a:prstGeom>
          <a:noFill/>
        </p:spPr>
      </p:pic>
      <p:pic>
        <p:nvPicPr>
          <p:cNvPr id="2052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290" y="3107505"/>
            <a:ext cx="3214710" cy="3750495"/>
          </a:xfrm>
          <a:prstGeom prst="rect">
            <a:avLst/>
          </a:prstGeom>
          <a:noFill/>
        </p:spPr>
      </p:pic>
      <p:pic>
        <p:nvPicPr>
          <p:cNvPr id="7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07505"/>
            <a:ext cx="3214710" cy="3750495"/>
          </a:xfrm>
          <a:prstGeom prst="rect">
            <a:avLst/>
          </a:prstGeom>
          <a:noFill/>
        </p:spPr>
      </p:pic>
      <p:pic>
        <p:nvPicPr>
          <p:cNvPr id="9" name="Picture 4" descr="http://static.playcast.ru/uploads/2014/01/03/70366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107505"/>
            <a:ext cx="3214710" cy="375049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71472" y="4500570"/>
            <a:ext cx="1885453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е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е = </a:t>
            </a:r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18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00430" y="4572008"/>
            <a:ext cx="1697901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+ </a:t>
            </a:r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= </a:t>
            </a:r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43702" y="4500570"/>
            <a:ext cx="1885453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–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8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= </a:t>
            </a:r>
            <a:r>
              <a:rPr lang="en-US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15</a:t>
            </a:r>
            <a:r>
              <a:rPr lang="ru-RU" sz="4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4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85852" y="2571744"/>
            <a:ext cx="642942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9</a:t>
            </a:r>
            <a:endParaRPr lang="ru-RU" sz="6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86182" y="2571744"/>
            <a:ext cx="1285884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15</a:t>
            </a:r>
            <a:endParaRPr lang="ru-RU" sz="6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15206" y="2571744"/>
            <a:ext cx="642942" cy="11079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endParaRPr lang="ru-RU" sz="6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35 -0.2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-13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68664 -0.562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00" y="-2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1112 -0.478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06962 -0.4152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2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2356</TotalTime>
  <Words>429</Words>
  <Application>Microsoft Office PowerPoint</Application>
  <PresentationFormat>Экран (4:3)</PresentationFormat>
  <Paragraphs>111</Paragraphs>
  <Slides>28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VIII  методический  конкурс  компьютерных  образовательных продуктов педагогов  «Мозаика презентаций» </vt:lpstr>
      <vt:lpstr> Уравнение. Решение уравнений способом подбора.  </vt:lpstr>
      <vt:lpstr>Презентация PowerPoint</vt:lpstr>
      <vt:lpstr>«Моё настроение» Начало урока</vt:lpstr>
      <vt:lpstr>Презентация PowerPoint</vt:lpstr>
      <vt:lpstr>14 декабря. Классная работа.   </vt:lpstr>
      <vt:lpstr>14 декабря. Классная работа. Минутка чистописания</vt:lpstr>
      <vt:lpstr>Расшифруй письмо. Работаем в парах.</vt:lpstr>
      <vt:lpstr>Презентация PowerPoint</vt:lpstr>
      <vt:lpstr>Презентация PowerPoint</vt:lpstr>
      <vt:lpstr>Тема урока: «Уравнения». </vt:lpstr>
      <vt:lpstr>Презентация PowerPoint</vt:lpstr>
      <vt:lpstr>УРАВНЕНИЯ.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«Моё настроение» Конец урока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Словарная работа</dc:title>
  <dc:creator>V</dc:creator>
  <cp:lastModifiedBy>User</cp:lastModifiedBy>
  <cp:revision>264</cp:revision>
  <dcterms:created xsi:type="dcterms:W3CDTF">2011-10-27T08:00:43Z</dcterms:created>
  <dcterms:modified xsi:type="dcterms:W3CDTF">2023-03-21T04:44:16Z</dcterms:modified>
</cp:coreProperties>
</file>