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309" r:id="rId3"/>
    <p:sldId id="310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1" r:id="rId16"/>
    <p:sldId id="363" r:id="rId17"/>
    <p:sldId id="365" r:id="rId18"/>
    <p:sldId id="366" r:id="rId19"/>
    <p:sldId id="367" r:id="rId20"/>
    <p:sldId id="368" r:id="rId21"/>
    <p:sldId id="369" r:id="rId22"/>
    <p:sldId id="370" r:id="rId23"/>
    <p:sldId id="372" r:id="rId24"/>
    <p:sldId id="374" r:id="rId25"/>
    <p:sldId id="375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EF4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volchansk-kultura.ru/wp-content/uploads/2016/04/ba866b78e4cfa9e3c04b66e1c8b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volchansk-kultura.ru/wp-content/uploads/2016/04/1909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volchansk-kultura.ru/wp-content/uploads/2016/04/faef35ed06e7a92beffb2c3e980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volchansk-kultura.ru/wp-content/uploads/2016/04/original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volchansk-kultura.ru/wp-content/uploads/2016/04/berlin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volchansk-kultura.ru/wp-content/uploads/2016/04/0410_26.jp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volchansk-kultura.ru/wp-content/uploads/2016/04/1062693157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volchansk-kultura.ru/wp-content/uploads/2016/04/0410_27.jp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s://volchansk-kultura.ru/wp-content/uploads/2016/04/Elba1945.jpg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volchansk-kultura.ru/wp-content/uploads/2016/04/thumb_21091_event_card.jpe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volchansk-kultura.ru/wp-content/uploads/2016/04/main_thumb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volchansk-kultura.ru/wp-content/uploads/2016/04/bratislava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volchansk-kultura.ru/wp-content/uploads/2016/04/21b7dcd1-9cb4-43c3-b830-eaf664bf922a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volchansk-kultura.ru/wp-content/uploads/2016/04/332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volchansk-kultura.ru/wp-content/uploads/2016/04/1385618843_0_7a253_c82bd956_xl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volchansk-kultura.ru/wp-content/uploads/2016/04/282d949de66b13bfdaa78c19dca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533400"/>
            <a:ext cx="5832648" cy="5847928"/>
          </a:xfrm>
        </p:spPr>
        <p:txBody>
          <a:bodyPr/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75-летию Победы</a:t>
            </a:r>
            <a:br>
              <a:rPr lang="ru-RU" dirty="0" smtClean="0"/>
            </a:br>
            <a:r>
              <a:rPr lang="ru-RU" dirty="0" smtClean="0"/>
              <a:t> в Великой Отечественной войне посвящается.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ПАМЯТНЫЕ </a:t>
            </a:r>
            <a:r>
              <a:rPr lang="ru-RU" b="1" dirty="0" smtClean="0"/>
              <a:t>Даты АПРЕЛЬ 2020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5661248"/>
            <a:ext cx="5868144" cy="10081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FF00"/>
              </a:solidFill>
            </a:endParaRPr>
          </a:p>
          <a:p>
            <a:r>
              <a:rPr lang="ru-RU" sz="2800" dirty="0" smtClean="0">
                <a:solidFill>
                  <a:srgbClr val="FFFF00"/>
                </a:solidFill>
              </a:rPr>
              <a:t>Классный </a:t>
            </a:r>
            <a:r>
              <a:rPr lang="ru-RU" sz="2800" dirty="0" smtClean="0">
                <a:solidFill>
                  <a:srgbClr val="FFFF00"/>
                </a:solidFill>
              </a:rPr>
              <a:t>час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2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239000" cy="2808312"/>
          </a:xfrm>
        </p:spPr>
        <p:txBody>
          <a:bodyPr>
            <a:normAutofit/>
          </a:bodyPr>
          <a:lstStyle/>
          <a:p>
            <a:pPr fontAlgn="base"/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764704"/>
            <a:ext cx="7239000" cy="5691032"/>
          </a:xfrm>
        </p:spPr>
        <p:txBody>
          <a:bodyPr>
            <a:normAutofit/>
          </a:bodyPr>
          <a:lstStyle/>
          <a:p>
            <a:pPr fontAlgn="base"/>
            <a:r>
              <a:rPr lang="ru-RU" sz="2400" b="1" dirty="0" smtClean="0">
                <a:solidFill>
                  <a:srgbClr val="002060"/>
                </a:solidFill>
              </a:rPr>
              <a:t>В городе и пригородах советскими войсками было захвачено около 92 тыс. пленных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marL="0" indent="0" algn="ctr" fontAlgn="base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(</a:t>
            </a:r>
            <a:r>
              <a:rPr lang="ru-RU" sz="2400" b="1" dirty="0" smtClean="0">
                <a:solidFill>
                  <a:srgbClr val="002060"/>
                </a:solidFill>
              </a:rPr>
              <a:t>в том числе 1800 офицеров и генералов), свыше 3,5 тыс. орудий и минометов, около 130 самолетов и 90 танков, множество автомашин, тягачей и тракторов, большое количество различных складов со всевозможным имуществом.</a:t>
            </a:r>
          </a:p>
          <a:p>
            <a:pPr fontAlgn="base"/>
            <a:r>
              <a:rPr lang="ru-RU" sz="2400" b="1" dirty="0" smtClean="0">
                <a:solidFill>
                  <a:srgbClr val="002060"/>
                </a:solidFill>
              </a:rPr>
              <a:t>Пока подсчитывались трофеи, в Москву полетело радостное донесение. И в ночь на 10 апреля 1945 года столица салютовала доблести, отваге и мастерству героев штурма Кенигсберга 24-мя артиллерийскими залпами из 324-х орудий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7920880" cy="3096344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4400" dirty="0" smtClean="0">
                <a:solidFill>
                  <a:srgbClr val="FF0000"/>
                </a:solidFill>
              </a:rPr>
              <a:t>10 апреля</a:t>
            </a:r>
            <a:r>
              <a:rPr lang="ru-RU" sz="4400" dirty="0" smtClean="0">
                <a:solidFill>
                  <a:srgbClr val="0070C0"/>
                </a:solidFill>
              </a:rPr>
              <a:t> </a:t>
            </a:r>
            <a:br>
              <a:rPr lang="ru-RU" sz="44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br>
              <a:rPr lang="ru-RU" sz="1800" dirty="0" smtClean="0"/>
            </a:br>
            <a:r>
              <a:rPr lang="ru-RU" sz="1800" dirty="0" smtClean="0"/>
              <a:t> </a:t>
            </a:r>
            <a:r>
              <a:rPr lang="ru-RU" sz="1800" dirty="0" smtClean="0">
                <a:solidFill>
                  <a:srgbClr val="0070C0"/>
                </a:solidFill>
              </a:rPr>
              <a:t>В этот день в 1944 году войска </a:t>
            </a:r>
            <a:r>
              <a:rPr lang="ru-RU" sz="1800" dirty="0" smtClean="0">
                <a:solidFill>
                  <a:srgbClr val="0070C0"/>
                </a:solidFill>
              </a:rPr>
              <a:t>маршала Малиновского </a:t>
            </a:r>
            <a:r>
              <a:rPr lang="ru-RU" sz="1800" dirty="0" smtClean="0">
                <a:solidFill>
                  <a:srgbClr val="0070C0"/>
                </a:solidFill>
              </a:rPr>
              <a:t>освободили Одессу от фашистов.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После освобождения города корреспондент «Красной Звезды» Владимир Васильевич Курбатов так описывал лично увиденное им: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«Немцы и румыны хотели уничтожить город. Но наши части наступали настолько быстро, что не дали врагу полностью осуществить его гнусные намерения. Однако и то, что фашистские разбойники сделали, представляет страшную картину. Ими было разрушено и сожжено много прекрасных домов и </a:t>
            </a:r>
            <a:r>
              <a:rPr lang="ru-RU" sz="1800" dirty="0" smtClean="0">
                <a:solidFill>
                  <a:srgbClr val="0070C0"/>
                </a:solidFill>
              </a:rPr>
              <a:t>заводов».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5" name="Содержимое 4" descr="ba866b78e4cfa9e3c04b66e1c8b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356992"/>
            <a:ext cx="4464496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355160" cy="1872208"/>
          </a:xfrm>
        </p:spPr>
        <p:txBody>
          <a:bodyPr>
            <a:noAutofit/>
          </a:bodyPr>
          <a:lstStyle/>
          <a:p>
            <a:pPr algn="ctr" fontAlgn="base"/>
            <a:r>
              <a:rPr lang="ru-RU" sz="1800" dirty="0" smtClean="0">
                <a:solidFill>
                  <a:srgbClr val="0070C0"/>
                </a:solidFill>
              </a:rPr>
              <a:t>Но Одесса </a:t>
            </a:r>
            <a:r>
              <a:rPr lang="ru-RU" sz="1800" dirty="0" smtClean="0">
                <a:solidFill>
                  <a:srgbClr val="0070C0"/>
                </a:solidFill>
              </a:rPr>
              <a:t>была жива</a:t>
            </a:r>
            <a:r>
              <a:rPr lang="ru-RU" sz="1800" dirty="0" smtClean="0">
                <a:solidFill>
                  <a:srgbClr val="0070C0"/>
                </a:solidFill>
              </a:rPr>
              <a:t>, ее не смогли убить фашисты</a:t>
            </a:r>
            <a:r>
              <a:rPr lang="ru-RU" sz="1800" dirty="0" smtClean="0">
                <a:solidFill>
                  <a:srgbClr val="0070C0"/>
                </a:solidFill>
              </a:rPr>
              <a:t>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 </a:t>
            </a:r>
            <a:r>
              <a:rPr lang="ru-RU" sz="1800" dirty="0" smtClean="0">
                <a:solidFill>
                  <a:srgbClr val="0070C0"/>
                </a:solidFill>
              </a:rPr>
              <a:t>И все, кто знал ее, сразу же среди осколков выбитых стекол и камня-ракушечника, покрывающих мостовые, в тумане пожара узнают ее милый облик, ее радостно возбужденную, общительную, разговорчивую толпу.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6" name="Содержимое 5" descr="1(909)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276872"/>
            <a:ext cx="5112568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136904" cy="3672408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13 </a:t>
            </a:r>
            <a:r>
              <a:rPr lang="ru-RU" sz="4400" dirty="0" smtClean="0">
                <a:solidFill>
                  <a:srgbClr val="FF0000"/>
                </a:solidFill>
              </a:rPr>
              <a:t>апреля</a:t>
            </a:r>
            <a:r>
              <a:rPr lang="ru-RU" sz="4400" dirty="0" smtClean="0">
                <a:solidFill>
                  <a:srgbClr val="0070C0"/>
                </a:solidFill>
              </a:rPr>
              <a:t> </a:t>
            </a: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br>
              <a:rPr lang="ru-RU" sz="1800" dirty="0" smtClean="0"/>
            </a:br>
            <a:r>
              <a:rPr lang="ru-RU" sz="1300" dirty="0" smtClean="0">
                <a:solidFill>
                  <a:srgbClr val="0070C0"/>
                </a:solidFill>
              </a:rPr>
              <a:t> </a:t>
            </a:r>
            <a:r>
              <a:rPr lang="ru-RU" sz="1300" dirty="0" smtClean="0">
                <a:solidFill>
                  <a:srgbClr val="0070C0"/>
                </a:solidFill>
              </a:rPr>
              <a:t/>
            </a:r>
            <a:br>
              <a:rPr lang="ru-RU" sz="13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В </a:t>
            </a:r>
            <a:r>
              <a:rPr lang="ru-RU" sz="1800" dirty="0" smtClean="0">
                <a:solidFill>
                  <a:srgbClr val="0070C0"/>
                </a:solidFill>
              </a:rPr>
              <a:t>этот день в 1945 году войсками маршала </a:t>
            </a:r>
            <a:r>
              <a:rPr lang="ru-RU" sz="1800" dirty="0" err="1" smtClean="0">
                <a:solidFill>
                  <a:srgbClr val="0070C0"/>
                </a:solidFill>
              </a:rPr>
              <a:t>Толбухина</a:t>
            </a:r>
            <a:r>
              <a:rPr lang="ru-RU" sz="1800" dirty="0" smtClean="0">
                <a:solidFill>
                  <a:srgbClr val="0070C0"/>
                </a:solidFill>
              </a:rPr>
              <a:t> освобождена от немецко-фашистских захватчиков столица Австрии — город Вена. Немецко-фашистское командование на подступах к городу и в самой Вене заблаговременно подготовило многочисленные оборонительные позиции. На танкоопасных направлениях по внешнему обводу были отрыты противотанковые рвы и устроены различные препятствия и заграждения. Улицы города противник перекрыл многочисленными баррикадами и завалами. Почти во всех каменных и кирпичных зданиях были оборудованы огневые точки. Враг стремился превратить Вену в неприступную крепость.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800" dirty="0"/>
          </a:p>
        </p:txBody>
      </p:sp>
      <p:pic>
        <p:nvPicPr>
          <p:cNvPr id="6" name="Содержимое 5" descr="faef35ed06e7a92beffb2c3e980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356992"/>
            <a:ext cx="504056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776864" cy="324036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br>
              <a:rPr lang="ru-RU" sz="1800" dirty="0" smtClean="0"/>
            </a:br>
            <a:r>
              <a:rPr lang="ru-RU" sz="1600" dirty="0" smtClean="0"/>
              <a:t> </a:t>
            </a:r>
            <a:r>
              <a:rPr lang="ru-RU" sz="2200" dirty="0" smtClean="0">
                <a:solidFill>
                  <a:srgbClr val="0070C0"/>
                </a:solidFill>
              </a:rPr>
              <a:t>Бои в городе шли непрерывно: днем сражались главные силы, а ночью – специально назначаемые для этой цели части и подразделения. В сложном лабиринте улиц и переулков столичного города особо важное значение приобретали действия мелких стрелковых подразделений, отдельных танковых экипажей и орудийных расчетов, нередко дравшихся изолированно друг от друга.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800" dirty="0"/>
          </a:p>
        </p:txBody>
      </p:sp>
      <p:pic>
        <p:nvPicPr>
          <p:cNvPr id="6" name="Содержимое 5" descr="original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284984"/>
            <a:ext cx="4464496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7643192" cy="216024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16 апреля</a:t>
            </a:r>
            <a:r>
              <a:rPr lang="ru-RU" sz="4400" dirty="0" smtClean="0">
                <a:solidFill>
                  <a:srgbClr val="0070C0"/>
                </a:solidFill>
              </a:rPr>
              <a:t> </a:t>
            </a: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br>
              <a:rPr lang="ru-RU" sz="1800" dirty="0" smtClean="0"/>
            </a:br>
            <a:r>
              <a:rPr lang="ru-RU" sz="1300" dirty="0" smtClean="0">
                <a:solidFill>
                  <a:srgbClr val="0070C0"/>
                </a:solidFill>
              </a:rPr>
              <a:t> </a:t>
            </a:r>
            <a:r>
              <a:rPr lang="ru-RU" sz="1200" dirty="0" smtClean="0"/>
              <a:t> </a:t>
            </a:r>
            <a:r>
              <a:rPr lang="ru-RU" sz="1200" dirty="0" smtClean="0"/>
              <a:t>	</a:t>
            </a:r>
            <a:r>
              <a:rPr lang="ru-RU" sz="1800" dirty="0" smtClean="0">
                <a:solidFill>
                  <a:srgbClr val="0070C0"/>
                </a:solidFill>
              </a:rPr>
              <a:t>В </a:t>
            </a:r>
            <a:r>
              <a:rPr lang="ru-RU" sz="1800" dirty="0" smtClean="0">
                <a:solidFill>
                  <a:srgbClr val="0070C0"/>
                </a:solidFill>
              </a:rPr>
              <a:t>этот день в 1945 году началась Берлинская стратегическая наступательная операция. Битва за Берлин стала кульминацией Великой Отечественной войны.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 Берлинская операция советских войск. </a:t>
            </a: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>
                <a:solidFill>
                  <a:srgbClr val="0070C0"/>
                </a:solidFill>
              </a:rPr>
              <a:t>	</a:t>
            </a:r>
            <a:r>
              <a:rPr lang="ru-RU" sz="1800" dirty="0" smtClean="0">
                <a:solidFill>
                  <a:srgbClr val="0070C0"/>
                </a:solidFill>
              </a:rPr>
              <a:t>Цель</a:t>
            </a:r>
            <a:r>
              <a:rPr lang="ru-RU" sz="1800" dirty="0" smtClean="0">
                <a:solidFill>
                  <a:srgbClr val="0070C0"/>
                </a:solidFill>
              </a:rPr>
              <a:t>: завершить разгром Германии, овладеть Берлином, соединиться с союзниками.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800" dirty="0"/>
          </a:p>
        </p:txBody>
      </p:sp>
      <p:pic>
        <p:nvPicPr>
          <p:cNvPr id="5" name="Содержимое 4" descr="berlin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099594"/>
            <a:ext cx="5040560" cy="3569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20688"/>
            <a:ext cx="7588696" cy="1944216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17 апреля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1600" dirty="0" smtClean="0">
                <a:solidFill>
                  <a:srgbClr val="0070C0"/>
                </a:solidFill>
              </a:rPr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br>
              <a:rPr lang="ru-RU" sz="1800" dirty="0" smtClean="0"/>
            </a:br>
            <a:r>
              <a:rPr lang="ru-RU" sz="1300" dirty="0" smtClean="0">
                <a:solidFill>
                  <a:srgbClr val="0070C0"/>
                </a:solidFill>
              </a:rPr>
              <a:t> </a:t>
            </a:r>
            <a:r>
              <a:rPr lang="ru-RU" sz="1200" dirty="0" smtClean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628800"/>
            <a:ext cx="7444680" cy="4826936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Командующий </a:t>
            </a:r>
            <a:r>
              <a:rPr lang="ru-RU" sz="2800" b="1" dirty="0" smtClean="0">
                <a:solidFill>
                  <a:srgbClr val="002060"/>
                </a:solidFill>
              </a:rPr>
              <a:t>1 Украинским фронтом Конев приказывает командующим своих танковых армий Рыбалко и Лелюшенко наступать на Берлин.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Конев требует от Рыбалко и </a:t>
            </a:r>
            <a:r>
              <a:rPr lang="ru-RU" sz="2800" b="1" dirty="0" err="1" smtClean="0">
                <a:solidFill>
                  <a:srgbClr val="002060"/>
                </a:solidFill>
              </a:rPr>
              <a:t>Лелюшенко</a:t>
            </a:r>
            <a:r>
              <a:rPr lang="ru-RU" sz="2800" b="1" dirty="0" smtClean="0">
                <a:solidFill>
                  <a:srgbClr val="002060"/>
                </a:solidFill>
              </a:rPr>
              <a:t> не ввязываться в затяжные и лобовые бои, смелее продвигаться вперед к Берлину.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7516688" cy="3384376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19 апреля</a:t>
            </a:r>
            <a:r>
              <a:rPr lang="ru-RU" sz="4400" dirty="0" smtClean="0">
                <a:solidFill>
                  <a:srgbClr val="0070C0"/>
                </a:solidFill>
              </a:rPr>
              <a:t> </a:t>
            </a:r>
            <a:r>
              <a:rPr lang="ru-RU" sz="4400" dirty="0" smtClean="0"/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dirty="0" smtClean="0">
                <a:solidFill>
                  <a:srgbClr val="002060"/>
                </a:solidFill>
              </a:rPr>
              <a:t>К исходу дня войска Жукова завершили прорыв 3-й полосы </a:t>
            </a:r>
            <a:r>
              <a:rPr lang="ru-RU" sz="2000" dirty="0" err="1" smtClean="0">
                <a:solidFill>
                  <a:srgbClr val="002060"/>
                </a:solidFill>
              </a:rPr>
              <a:t>одерского</a:t>
            </a:r>
            <a:r>
              <a:rPr lang="ru-RU" sz="2000" dirty="0" smtClean="0">
                <a:solidFill>
                  <a:srgbClr val="002060"/>
                </a:solidFill>
              </a:rPr>
              <a:t> рубежа на </a:t>
            </a:r>
            <a:r>
              <a:rPr lang="ru-RU" sz="2000" dirty="0" err="1" smtClean="0">
                <a:solidFill>
                  <a:srgbClr val="002060"/>
                </a:solidFill>
              </a:rPr>
              <a:t>Зееловских</a:t>
            </a:r>
            <a:r>
              <a:rPr lang="ru-RU" sz="2000" dirty="0" smtClean="0">
                <a:solidFill>
                  <a:srgbClr val="002060"/>
                </a:solidFill>
              </a:rPr>
              <a:t> высотах.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На левом крыле фронта Жукова создались условия для отсечения </a:t>
            </a:r>
            <a:r>
              <a:rPr lang="ru-RU" sz="2000" dirty="0" err="1" smtClean="0">
                <a:solidFill>
                  <a:srgbClr val="002060"/>
                </a:solidFill>
              </a:rPr>
              <a:t>франкфуртско-губенской</a:t>
            </a:r>
            <a:r>
              <a:rPr lang="ru-RU" sz="2000" dirty="0" smtClean="0">
                <a:solidFill>
                  <a:srgbClr val="002060"/>
                </a:solidFill>
              </a:rPr>
              <a:t> группы </a:t>
            </a:r>
            <a:r>
              <a:rPr lang="ru-RU" sz="2000" dirty="0" smtClean="0">
                <a:solidFill>
                  <a:srgbClr val="002060"/>
                </a:solidFill>
              </a:rPr>
              <a:t>врага.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br>
              <a:rPr lang="ru-RU" sz="1800" dirty="0" smtClean="0"/>
            </a:br>
            <a:r>
              <a:rPr lang="ru-RU" sz="1300" dirty="0" smtClean="0">
                <a:solidFill>
                  <a:srgbClr val="0070C0"/>
                </a:solidFill>
              </a:rPr>
              <a:t> </a:t>
            </a: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800" dirty="0"/>
          </a:p>
        </p:txBody>
      </p:sp>
      <p:pic>
        <p:nvPicPr>
          <p:cNvPr id="6" name="Содержимое 5" descr="0410_26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094831"/>
            <a:ext cx="4752528" cy="3358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7704856" cy="5256584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4000" dirty="0" smtClean="0">
                <a:solidFill>
                  <a:srgbClr val="FF0000"/>
                </a:solidFill>
              </a:rPr>
              <a:t/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20 </a:t>
            </a:r>
            <a:r>
              <a:rPr lang="ru-RU" sz="4400" dirty="0" smtClean="0">
                <a:solidFill>
                  <a:srgbClr val="FF0000"/>
                </a:solidFill>
              </a:rPr>
              <a:t>апреля</a:t>
            </a:r>
            <a:r>
              <a:rPr lang="ru-RU" sz="4400" dirty="0" smtClean="0">
                <a:solidFill>
                  <a:srgbClr val="0070C0"/>
                </a:solidFill>
              </a:rPr>
              <a:t> </a:t>
            </a:r>
            <a:r>
              <a:rPr lang="ru-RU" sz="4000" dirty="0" smtClean="0">
                <a:solidFill>
                  <a:srgbClr val="0070C0"/>
                </a:solidFill>
              </a:rPr>
              <a:t/>
            </a:r>
            <a:br>
              <a:rPr lang="ru-RU" sz="40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br>
              <a:rPr lang="ru-RU" sz="1800" dirty="0" smtClean="0"/>
            </a:br>
            <a:r>
              <a:rPr lang="ru-RU" sz="1300" dirty="0" smtClean="0">
                <a:solidFill>
                  <a:srgbClr val="0070C0"/>
                </a:solidFill>
              </a:rPr>
              <a:t> </a:t>
            </a:r>
            <a:r>
              <a:rPr lang="ru-RU" sz="2700" dirty="0" smtClean="0">
                <a:solidFill>
                  <a:srgbClr val="0070C0"/>
                </a:solidFill>
              </a:rPr>
              <a:t>В </a:t>
            </a:r>
            <a:r>
              <a:rPr lang="ru-RU" sz="2700" dirty="0" smtClean="0">
                <a:solidFill>
                  <a:srgbClr val="0070C0"/>
                </a:solidFill>
              </a:rPr>
              <a:t>13.50 дальнобойная артиллерия 79 стрелкового корпуса 3-й ударной армии первой открыла огонь по Берлину – начало штурма самого города</a:t>
            </a:r>
            <a:r>
              <a:rPr lang="ru-RU" sz="2700" dirty="0" smtClean="0">
                <a:solidFill>
                  <a:srgbClr val="0070C0"/>
                </a:solidFill>
              </a:rPr>
              <a:t>.</a:t>
            </a:r>
            <a:br>
              <a:rPr lang="ru-RU" sz="2700" dirty="0" smtClean="0">
                <a:solidFill>
                  <a:srgbClr val="0070C0"/>
                </a:solidFill>
              </a:rPr>
            </a:br>
            <a:r>
              <a:rPr lang="ru-RU" sz="2700" dirty="0" smtClean="0">
                <a:solidFill>
                  <a:srgbClr val="0070C0"/>
                </a:solidFill>
              </a:rPr>
              <a:t/>
            </a:r>
            <a:br>
              <a:rPr lang="ru-RU" sz="2700" dirty="0" smtClean="0">
                <a:solidFill>
                  <a:srgbClr val="0070C0"/>
                </a:solidFill>
              </a:rPr>
            </a:br>
            <a:r>
              <a:rPr lang="ru-RU" sz="2700" dirty="0" smtClean="0">
                <a:solidFill>
                  <a:srgbClr val="0070C0"/>
                </a:solidFill>
              </a:rPr>
              <a:t>Конев </a:t>
            </a:r>
            <a:r>
              <a:rPr lang="ru-RU" sz="2700" dirty="0" smtClean="0">
                <a:solidFill>
                  <a:srgbClr val="0070C0"/>
                </a:solidFill>
              </a:rPr>
              <a:t>и Жуков направляют войскам своих фронтов практически одинаковые приказы: «Первыми ворваться в Берлин!»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9392"/>
            <a:ext cx="7920880" cy="3672408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21 </a:t>
            </a:r>
            <a:r>
              <a:rPr lang="ru-RU" sz="4400" dirty="0" smtClean="0">
                <a:solidFill>
                  <a:srgbClr val="FF0000"/>
                </a:solidFill>
              </a:rPr>
              <a:t>апреля</a:t>
            </a:r>
            <a:r>
              <a:rPr lang="ru-RU" sz="4400" dirty="0" smtClean="0">
                <a:solidFill>
                  <a:srgbClr val="0070C0"/>
                </a:solidFill>
              </a:rPr>
              <a:t> </a:t>
            </a: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br>
              <a:rPr lang="ru-RU" sz="1800" dirty="0" smtClean="0"/>
            </a:br>
            <a:r>
              <a:rPr lang="ru-RU" sz="1600" dirty="0" smtClean="0">
                <a:solidFill>
                  <a:srgbClr val="0070C0"/>
                </a:solidFill>
              </a:rPr>
              <a:t> </a:t>
            </a:r>
            <a:r>
              <a:rPr lang="ru-RU" sz="1800" dirty="0" smtClean="0">
                <a:solidFill>
                  <a:srgbClr val="0070C0"/>
                </a:solidFill>
              </a:rPr>
              <a:t>К вечеру соединения 2 гвардейской танковой, 3 и 5 ударных армий 1-го Белорусского фронта вышли на северо-восточную окраину Берлина.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8-я гвардейская и 1-я гвардейская танковые армии вклинились в городской оборонительный обвод Берлина в районах </a:t>
            </a:r>
            <a:r>
              <a:rPr lang="ru-RU" sz="1800" dirty="0" err="1" smtClean="0">
                <a:solidFill>
                  <a:srgbClr val="0070C0"/>
                </a:solidFill>
              </a:rPr>
              <a:t>Петерсхагена</a:t>
            </a:r>
            <a:r>
              <a:rPr lang="ru-RU" sz="1800" dirty="0" smtClean="0">
                <a:solidFill>
                  <a:srgbClr val="0070C0"/>
                </a:solidFill>
              </a:rPr>
              <a:t> и </a:t>
            </a:r>
            <a:r>
              <a:rPr lang="ru-RU" sz="1800" dirty="0" err="1" smtClean="0">
                <a:solidFill>
                  <a:srgbClr val="0070C0"/>
                </a:solidFill>
              </a:rPr>
              <a:t>Эркнера</a:t>
            </a:r>
            <a:r>
              <a:rPr lang="ru-RU" sz="1800" dirty="0" smtClean="0">
                <a:solidFill>
                  <a:srgbClr val="0070C0"/>
                </a:solidFill>
              </a:rPr>
              <a:t>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Гитлер приказал повернуть 12-ю </a:t>
            </a:r>
            <a:r>
              <a:rPr lang="ru-RU" sz="1800" dirty="0" smtClean="0">
                <a:solidFill>
                  <a:srgbClr val="0070C0"/>
                </a:solidFill>
              </a:rPr>
              <a:t>армию </a:t>
            </a:r>
            <a:r>
              <a:rPr lang="ru-RU" sz="1800" dirty="0" smtClean="0">
                <a:solidFill>
                  <a:srgbClr val="0070C0"/>
                </a:solidFill>
              </a:rPr>
              <a:t>против 1-го Украинского фронта.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6" name="Содержимое 5" descr="1062693157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223418"/>
            <a:ext cx="5256584" cy="3229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7372672" cy="345638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От Москвы до Бреста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Нет такого места,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Где бы ни скитались мы в пыли,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С “лейкой” и с блокнотом,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А то и с пулеметом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Сквозь огонь и стужу мы прошли…</a:t>
            </a:r>
            <a:br>
              <a:rPr lang="ru-RU" sz="2400" dirty="0" smtClean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789040"/>
            <a:ext cx="7455024" cy="2738704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Строчками </a:t>
            </a:r>
            <a:r>
              <a:rPr lang="ru-RU" b="1" dirty="0" smtClean="0">
                <a:solidFill>
                  <a:srgbClr val="002060"/>
                </a:solidFill>
              </a:rPr>
              <a:t>из стихотворения Константина Симонова мы открываем апрельскую рубрику, посвящённую памятным датам военной истории России.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243408"/>
            <a:ext cx="7776864" cy="3744416"/>
          </a:xfrm>
        </p:spPr>
        <p:txBody>
          <a:bodyPr>
            <a:normAutofit/>
          </a:bodyPr>
          <a:lstStyle/>
          <a:p>
            <a:pPr fontAlgn="base"/>
            <a:r>
              <a:rPr lang="ru-RU" sz="4000" dirty="0" smtClean="0">
                <a:solidFill>
                  <a:srgbClr val="FF0000"/>
                </a:solidFill>
              </a:rPr>
              <a:t>22 апреля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1600" dirty="0" smtClean="0">
                <a:solidFill>
                  <a:srgbClr val="0070C0"/>
                </a:solidFill>
              </a:rPr>
              <a:t>«3 гвардейская </a:t>
            </a:r>
            <a:r>
              <a:rPr lang="ru-RU" sz="1600" dirty="0" smtClean="0">
                <a:solidFill>
                  <a:srgbClr val="0070C0"/>
                </a:solidFill>
              </a:rPr>
              <a:t>танковая армия Рыбалко ворвалась в южную часть Берлина и к 17.30 ведет бой за </a:t>
            </a:r>
            <a:r>
              <a:rPr lang="ru-RU" sz="1600" dirty="0" err="1" smtClean="0">
                <a:solidFill>
                  <a:srgbClr val="0070C0"/>
                </a:solidFill>
              </a:rPr>
              <a:t>Тельтов</a:t>
            </a:r>
            <a:r>
              <a:rPr lang="ru-RU" sz="1600" dirty="0" smtClean="0">
                <a:solidFill>
                  <a:srgbClr val="0070C0"/>
                </a:solidFill>
              </a:rPr>
              <a:t>» </a:t>
            </a:r>
            <a:r>
              <a:rPr lang="ru-RU" sz="1600" dirty="0" smtClean="0">
                <a:solidFill>
                  <a:srgbClr val="0070C0"/>
                </a:solidFill>
              </a:rPr>
              <a:t>– телеграмма Конева Сталину.</a:t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600" dirty="0" smtClean="0">
                <a:solidFill>
                  <a:srgbClr val="0070C0"/>
                </a:solidFill>
              </a:rPr>
              <a:t>Штурмовые флаги вручены Военсоветом 3-й ударной армии дивизиям, штурмующим Берлин. В их числе флаг, ставший знаменем победы – штурмовой флаг 150 стрелковой дивизии.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6" name="Содержимое 5" descr="0410_27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996952"/>
            <a:ext cx="5472608" cy="3459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548680"/>
            <a:ext cx="7516688" cy="5907056"/>
          </a:xfrm>
        </p:spPr>
        <p:txBody>
          <a:bodyPr/>
          <a:lstStyle/>
          <a:p>
            <a:pPr marL="0" indent="0" fontAlgn="base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23 апреля</a:t>
            </a:r>
          </a:p>
          <a:p>
            <a:pPr fontAlgn="base"/>
            <a:r>
              <a:rPr lang="ru-RU" sz="2800" b="1" dirty="0" smtClean="0">
                <a:solidFill>
                  <a:srgbClr val="002060"/>
                </a:solidFill>
              </a:rPr>
              <a:t>В </a:t>
            </a:r>
            <a:r>
              <a:rPr lang="ru-RU" sz="2800" b="1" dirty="0" err="1" smtClean="0">
                <a:solidFill>
                  <a:srgbClr val="002060"/>
                </a:solidFill>
              </a:rPr>
              <a:t>райне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г. </a:t>
            </a:r>
            <a:r>
              <a:rPr lang="ru-RU" sz="2800" b="1" dirty="0" err="1" smtClean="0">
                <a:solidFill>
                  <a:srgbClr val="002060"/>
                </a:solidFill>
              </a:rPr>
              <a:t>Шпремберг</a:t>
            </a:r>
            <a:r>
              <a:rPr lang="ru-RU" sz="2800" b="1" dirty="0" smtClean="0">
                <a:solidFill>
                  <a:srgbClr val="002060"/>
                </a:solidFill>
              </a:rPr>
              <a:t> советские войска ликвидировали окруженную группировку немцев. Среди уничтоженных частей танковая дивизия «Охрана фюрера</a:t>
            </a:r>
            <a:r>
              <a:rPr lang="ru-RU" sz="2800" b="1" dirty="0" smtClean="0">
                <a:solidFill>
                  <a:srgbClr val="002060"/>
                </a:solidFill>
              </a:rPr>
              <a:t>».</a:t>
            </a:r>
          </a:p>
          <a:p>
            <a:pPr fontAlgn="base"/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Войска 1-го </a:t>
            </a:r>
            <a:r>
              <a:rPr lang="ru-RU" sz="2800" b="1" dirty="0" err="1" smtClean="0">
                <a:solidFill>
                  <a:srgbClr val="002060"/>
                </a:solidFill>
              </a:rPr>
              <a:t>Украниского</a:t>
            </a:r>
            <a:r>
              <a:rPr lang="ru-RU" sz="2800" b="1" dirty="0" smtClean="0">
                <a:solidFill>
                  <a:srgbClr val="002060"/>
                </a:solidFill>
              </a:rPr>
              <a:t> фронта ведут бои на юге Берлина. Одновременно они вышли на р.Эльба северо-западнее </a:t>
            </a:r>
            <a:r>
              <a:rPr lang="ru-RU" sz="2800" b="1" dirty="0" smtClean="0">
                <a:solidFill>
                  <a:srgbClr val="002060"/>
                </a:solidFill>
              </a:rPr>
              <a:t>Дрездена.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452776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24 апреля</a:t>
            </a:r>
            <a:br>
              <a:rPr lang="ru-RU" sz="4000" dirty="0" smtClean="0">
                <a:solidFill>
                  <a:srgbClr val="FF0000"/>
                </a:solidFill>
              </a:rPr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12776"/>
            <a:ext cx="7992888" cy="5112568"/>
          </a:xfrm>
        </p:spPr>
        <p:txBody>
          <a:bodyPr/>
          <a:lstStyle/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Ударные соединения 1 Белорусского и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1 </a:t>
            </a:r>
            <a:r>
              <a:rPr lang="ru-RU" b="1" dirty="0" smtClean="0">
                <a:solidFill>
                  <a:srgbClr val="002060"/>
                </a:solidFill>
              </a:rPr>
              <a:t>Украинского фронтов в р-не Бранденбурга замкнули кольцо окружения немецких войск в Берлине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 marL="0" indent="0" fontAlgn="base"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Силы немецких 9-й и 4-й </a:t>
            </a:r>
            <a:r>
              <a:rPr lang="ru-RU" b="1" dirty="0" smtClean="0">
                <a:solidFill>
                  <a:srgbClr val="002060"/>
                </a:solidFill>
              </a:rPr>
              <a:t>танковых </a:t>
            </a:r>
            <a:r>
              <a:rPr lang="ru-RU" b="1" dirty="0" smtClean="0">
                <a:solidFill>
                  <a:srgbClr val="002060"/>
                </a:solidFill>
              </a:rPr>
              <a:t>армий окружены в лесах юго-восточнее Берлина. Части 1 Украинского фронта отражают контрудар 12-й немецкой армии.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7992888" cy="3024336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4400" dirty="0" smtClean="0">
                <a:solidFill>
                  <a:srgbClr val="FF0000"/>
                </a:solidFill>
              </a:rPr>
              <a:t/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>
                <a:solidFill>
                  <a:srgbClr val="FF0000"/>
                </a:solidFill>
              </a:rPr>
              <a:t/>
            </a:r>
            <a:br>
              <a:rPr lang="ru-RU" sz="4400" dirty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25 </a:t>
            </a:r>
            <a:r>
              <a:rPr lang="ru-RU" sz="4400" dirty="0" smtClean="0">
                <a:solidFill>
                  <a:srgbClr val="FF0000"/>
                </a:solidFill>
              </a:rPr>
              <a:t>апреля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600" dirty="0" smtClean="0">
                <a:solidFill>
                  <a:srgbClr val="002060"/>
                </a:solidFill>
              </a:rPr>
              <a:t>В районе </a:t>
            </a:r>
            <a:r>
              <a:rPr lang="ru-RU" sz="1600" dirty="0" err="1" smtClean="0">
                <a:solidFill>
                  <a:srgbClr val="002060"/>
                </a:solidFill>
              </a:rPr>
              <a:t>г.Торгау</a:t>
            </a:r>
            <a:r>
              <a:rPr lang="ru-RU" sz="1600" dirty="0" smtClean="0">
                <a:solidFill>
                  <a:srgbClr val="002060"/>
                </a:solidFill>
              </a:rPr>
              <a:t> на Эльбе советские войска 1 Украинского </a:t>
            </a:r>
            <a:r>
              <a:rPr lang="ru-RU" sz="1600" dirty="0" smtClean="0">
                <a:solidFill>
                  <a:srgbClr val="002060"/>
                </a:solidFill>
              </a:rPr>
              <a:t>фронта </a:t>
            </a:r>
            <a:r>
              <a:rPr lang="ru-RU" sz="1600" dirty="0" smtClean="0">
                <a:solidFill>
                  <a:srgbClr val="002060"/>
                </a:solidFill>
              </a:rPr>
              <a:t>встретились с войсками 12-й американской группы армий генерала Брэдли.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Форсировав Шпрее, войска 1 Украинского фронта Конева и войска 1-го Белорусского фронта Жукова рвутся к центру Берлина. </a:t>
            </a:r>
            <a:r>
              <a:rPr lang="ru-RU" sz="1600" dirty="0" smtClean="0">
                <a:solidFill>
                  <a:srgbClr val="002060"/>
                </a:solidFill>
              </a:rPr>
              <a:t/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 </a:t>
            </a:r>
            <a:r>
              <a:rPr lang="ru-RU" sz="1600" dirty="0" smtClean="0">
                <a:solidFill>
                  <a:srgbClr val="002060"/>
                </a:solidFill>
              </a:rPr>
              <a:t/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 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В этот день в 1945 году на Эльбе произошла встреча советских и американских войск. Рукопожатие на Эльбе стало символом братства по оружию стран, вместе сражавшихся с нацистской Германией. Остатки вермахта теперь были расколоты на две части — северную и южную.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800" dirty="0" smtClean="0"/>
              <a:t> </a:t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8" name="Содержимое 5" descr="Elba1945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429000"/>
            <a:ext cx="4536504" cy="32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4000" dirty="0" smtClean="0">
                <a:solidFill>
                  <a:srgbClr val="FF0000"/>
                </a:solidFill>
              </a:rPr>
              <a:t>29 апреля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00808"/>
            <a:ext cx="7848872" cy="4752528"/>
          </a:xfrm>
        </p:spPr>
        <p:txBody>
          <a:bodyPr/>
          <a:lstStyle/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Начались бои за рейхстаг, овладение которым было возложено на 79-й стрелковый корпус 3-й ударной армии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</a:t>
            </a:r>
            <a:r>
              <a:rPr lang="ru-RU" b="1" dirty="0" smtClean="0">
                <a:solidFill>
                  <a:srgbClr val="002060"/>
                </a:solidFill>
              </a:rPr>
              <a:t>1-го </a:t>
            </a:r>
            <a:r>
              <a:rPr lang="ru-RU" b="1" dirty="0" smtClean="0">
                <a:solidFill>
                  <a:srgbClr val="002060"/>
                </a:solidFill>
              </a:rPr>
              <a:t>Белорусского фронта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 fontAlgn="base"/>
            <a:endParaRPr lang="ru-RU" b="1" dirty="0" smtClean="0">
              <a:solidFill>
                <a:srgbClr val="002060"/>
              </a:solidFill>
            </a:endParaRPr>
          </a:p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Советские подразделения ведут бои за берлинское метро.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7372672" cy="108012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4400" dirty="0" smtClean="0">
                <a:solidFill>
                  <a:srgbClr val="FF0000"/>
                </a:solidFill>
              </a:rPr>
              <a:t>30 апреля</a:t>
            </a:r>
            <a:r>
              <a:rPr lang="ru-RU" sz="4000" dirty="0" smtClean="0">
                <a:solidFill>
                  <a:srgbClr val="FF0000"/>
                </a:solidFill>
              </a:rPr>
              <a:t/>
            </a:r>
            <a:br>
              <a:rPr lang="ru-RU" sz="4000" dirty="0" smtClean="0">
                <a:solidFill>
                  <a:srgbClr val="FF0000"/>
                </a:solidFill>
              </a:rPr>
            </a:br>
            <a:endParaRPr lang="ru-RU" sz="4000" dirty="0" smtClean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7920880" cy="5258984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Советское командование отклонило попытки немецкого командования начать переговоры о врем. прекращении огня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 marL="0" indent="0" fontAlgn="base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Требование </a:t>
            </a:r>
            <a:r>
              <a:rPr lang="ru-RU" b="1" dirty="0" smtClean="0">
                <a:solidFill>
                  <a:srgbClr val="002060"/>
                </a:solidFill>
              </a:rPr>
              <a:t>одно – капитуляция!</a:t>
            </a:r>
          </a:p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Начался штурм самого здания Рейхстага, который обороняло более 1000 </a:t>
            </a:r>
            <a:r>
              <a:rPr lang="ru-RU" b="1" dirty="0" smtClean="0">
                <a:solidFill>
                  <a:srgbClr val="002060"/>
                </a:solidFill>
              </a:rPr>
              <a:t>фашистов.</a:t>
            </a:r>
          </a:p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Разведчикам </a:t>
            </a:r>
            <a:r>
              <a:rPr lang="ru-RU" b="1" dirty="0" smtClean="0">
                <a:solidFill>
                  <a:srgbClr val="002060"/>
                </a:solidFill>
              </a:rPr>
              <a:t>150-й дивизии Егорову и </a:t>
            </a:r>
            <a:r>
              <a:rPr lang="ru-RU" b="1" dirty="0" err="1" smtClean="0">
                <a:solidFill>
                  <a:srgbClr val="002060"/>
                </a:solidFill>
              </a:rPr>
              <a:t>Кантария</a:t>
            </a:r>
            <a:r>
              <a:rPr lang="ru-RU" b="1" dirty="0" smtClean="0">
                <a:solidFill>
                  <a:srgbClr val="002060"/>
                </a:solidFill>
              </a:rPr>
              <a:t> около полуночи </a:t>
            </a:r>
            <a:r>
              <a:rPr lang="ru-RU" b="1" dirty="0" smtClean="0">
                <a:solidFill>
                  <a:srgbClr val="002060"/>
                </a:solidFill>
              </a:rPr>
              <a:t>было приказано </a:t>
            </a:r>
            <a:r>
              <a:rPr lang="ru-RU" b="1" dirty="0" smtClean="0">
                <a:solidFill>
                  <a:srgbClr val="002060"/>
                </a:solidFill>
              </a:rPr>
              <a:t>водрузить Красное знамя над Рейхстагом.</a:t>
            </a:r>
          </a:p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Лейтенант Берест из батальона Неустроева возглавил боевую задачу по установке Знамени над Рейхстагом. </a:t>
            </a:r>
            <a:r>
              <a:rPr lang="ru-RU" b="1" dirty="0" smtClean="0">
                <a:solidFill>
                  <a:srgbClr val="002060"/>
                </a:solidFill>
              </a:rPr>
              <a:t>Знамя было установлено </a:t>
            </a:r>
            <a:r>
              <a:rPr lang="ru-RU" b="1" dirty="0" smtClean="0">
                <a:solidFill>
                  <a:srgbClr val="002060"/>
                </a:solidFill>
              </a:rPr>
              <a:t>около 3.00, 1 мая.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7848872" cy="3240360"/>
          </a:xfrm>
        </p:spPr>
        <p:txBody>
          <a:bodyPr>
            <a:normAutofit/>
          </a:bodyPr>
          <a:lstStyle/>
          <a:p>
            <a:pPr fontAlgn="base"/>
            <a:r>
              <a:rPr lang="ru-RU" sz="4400" dirty="0" smtClean="0">
                <a:solidFill>
                  <a:srgbClr val="FF0000"/>
                </a:solidFill>
              </a:rPr>
              <a:t>4 апреля</a:t>
            </a:r>
            <a:r>
              <a:rPr lang="ru-RU" sz="4400" dirty="0" smtClean="0">
                <a:solidFill>
                  <a:srgbClr val="0070C0"/>
                </a:solidFill>
              </a:rPr>
              <a:t> </a:t>
            </a:r>
            <a:br>
              <a:rPr lang="ru-RU" sz="4400" dirty="0" smtClean="0">
                <a:solidFill>
                  <a:srgbClr val="0070C0"/>
                </a:solidFill>
              </a:rPr>
            </a:br>
            <a:r>
              <a:rPr lang="ru-RU" sz="2200" dirty="0" smtClean="0">
                <a:solidFill>
                  <a:srgbClr val="0070C0"/>
                </a:solidFill>
              </a:rPr>
              <a:t>В </a:t>
            </a:r>
            <a:r>
              <a:rPr lang="ru-RU" sz="2200" dirty="0" smtClean="0">
                <a:solidFill>
                  <a:srgbClr val="0070C0"/>
                </a:solidFill>
              </a:rPr>
              <a:t>этот день в 1945 году советские войска освободили главный город Словакии— Братиславу от </a:t>
            </a:r>
            <a:r>
              <a:rPr lang="ru-RU" sz="2200" dirty="0" err="1" smtClean="0">
                <a:solidFill>
                  <a:srgbClr val="0070C0"/>
                </a:solidFill>
              </a:rPr>
              <a:t>немцко</a:t>
            </a:r>
            <a:r>
              <a:rPr lang="ru-RU" sz="2200" dirty="0" smtClean="0">
                <a:solidFill>
                  <a:srgbClr val="0070C0"/>
                </a:solidFill>
              </a:rPr>
              <a:t>-фашистских захватчиков.</a:t>
            </a:r>
            <a:br>
              <a:rPr lang="ru-RU" sz="2200" dirty="0" smtClean="0">
                <a:solidFill>
                  <a:srgbClr val="0070C0"/>
                </a:solidFill>
              </a:rPr>
            </a:br>
            <a:r>
              <a:rPr lang="ru-RU" sz="2200" dirty="0" smtClean="0">
                <a:solidFill>
                  <a:srgbClr val="0070C0"/>
                </a:solidFill>
              </a:rPr>
              <a:t/>
            </a:r>
            <a:br>
              <a:rPr lang="ru-RU" sz="22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4" name="Содержимое 3" descr="thumb_21091_event_card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3573016"/>
            <a:ext cx="410445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43192" cy="2952328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ru-RU" sz="1600" dirty="0" smtClean="0">
                <a:solidFill>
                  <a:srgbClr val="0070C0"/>
                </a:solidFill>
              </a:rPr>
              <a:t> </a:t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2200" dirty="0" smtClean="0"/>
              <a:t> </a:t>
            </a:r>
            <a:r>
              <a:rPr lang="ru-RU" sz="2200" dirty="0" smtClean="0">
                <a:solidFill>
                  <a:srgbClr val="0070C0"/>
                </a:solidFill>
              </a:rPr>
              <a:t>Непосредственно бои за освобождение столицы Словакии передовые части 7-й гвардейской армии завязали 2 апреля. Прорвав сильную линию укреплений ее внешнего обвода, они вышли к восточным и северо-восточным окраинам Братиславы. Начались ожесточенные бои за каждый квартал, за каждую улицу, за каждый дом.</a:t>
            </a:r>
            <a:br>
              <a:rPr lang="ru-RU" sz="22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 </a:t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6" name="Содержимое 5" descr="main_thumb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924944"/>
            <a:ext cx="5112568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44824"/>
            <a:ext cx="7776864" cy="1152128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 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Одновременно другая часть сил гвардейской армии подошла к городу с севера и северо-запада… Не удержавшись на реках </a:t>
            </a:r>
            <a:r>
              <a:rPr lang="ru-RU" sz="2000" dirty="0" err="1" smtClean="0">
                <a:solidFill>
                  <a:srgbClr val="0070C0"/>
                </a:solidFill>
              </a:rPr>
              <a:t>Грон</a:t>
            </a:r>
            <a:r>
              <a:rPr lang="ru-RU" sz="2000" dirty="0" smtClean="0">
                <a:solidFill>
                  <a:srgbClr val="0070C0"/>
                </a:solidFill>
              </a:rPr>
              <a:t>, </a:t>
            </a:r>
            <a:r>
              <a:rPr lang="ru-RU" sz="2000" dirty="0" err="1" smtClean="0">
                <a:solidFill>
                  <a:srgbClr val="0070C0"/>
                </a:solidFill>
              </a:rPr>
              <a:t>Нитра</a:t>
            </a:r>
            <a:r>
              <a:rPr lang="ru-RU" sz="2000" dirty="0" smtClean="0">
                <a:solidFill>
                  <a:srgbClr val="0070C0"/>
                </a:solidFill>
              </a:rPr>
              <a:t> и Ваг, противник предполагал отсидеться в </a:t>
            </a:r>
            <a:r>
              <a:rPr lang="ru-RU" sz="2000" dirty="0" err="1" smtClean="0">
                <a:solidFill>
                  <a:srgbClr val="0070C0"/>
                </a:solidFill>
              </a:rPr>
              <a:t>Братиславском</a:t>
            </a:r>
            <a:r>
              <a:rPr lang="ru-RU" sz="2000" dirty="0" smtClean="0">
                <a:solidFill>
                  <a:srgbClr val="0070C0"/>
                </a:solidFill>
              </a:rPr>
              <a:t> укрепленном районе на выгодных рубежах в Западных Карпатах.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 Но это ему не удалось. Всего два дня потребовалось нашим войскам, чтобы выбить гитлеровцев из Братиславы.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800" dirty="0" smtClean="0"/>
              <a:t> </a:t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5" name="Содержимое 4" descr="bratislava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852936"/>
            <a:ext cx="5184576" cy="352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208912" cy="316835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4400" dirty="0" smtClean="0">
                <a:solidFill>
                  <a:srgbClr val="FF0000"/>
                </a:solidFill>
              </a:rPr>
              <a:t>9 апреля</a:t>
            </a:r>
            <a:r>
              <a:rPr lang="ru-RU" sz="4400" dirty="0" smtClean="0">
                <a:solidFill>
                  <a:srgbClr val="0070C0"/>
                </a:solidFill>
              </a:rPr>
              <a:t> </a:t>
            </a:r>
            <a:br>
              <a:rPr lang="ru-RU" sz="44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> </a:t>
            </a:r>
            <a:r>
              <a:rPr lang="ru-RU" sz="1800" dirty="0" smtClean="0">
                <a:solidFill>
                  <a:srgbClr val="0070C0"/>
                </a:solidFill>
              </a:rPr>
              <a:t>В этот день в 1945 году войска маршала Василевского взяли штурмом город-крепость Кенигсберг — столицу Восточной Пруссии.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ШТУРМ КЕНИГСБЕРГА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Кенигсбергская операция (6-9 апреля 1945) – стратегическая военная операция вооруженных сил СССР против немецких войск в ходе Великой Отечественной войны с целью ликвидации кенигсбергской группировки противника и захвата города-крепости Кенигсберг, часть Восточно-Прусской операции 1945 года.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История Кенигсберга – это история создания первоклассной крепости. Оборона города состояла из трех линий, кольцом опоясывавших </a:t>
            </a:r>
            <a:r>
              <a:rPr lang="ru-RU" sz="1800" dirty="0" smtClean="0">
                <a:solidFill>
                  <a:srgbClr val="0070C0"/>
                </a:solidFill>
              </a:rPr>
              <a:t>Кенигсберг.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6" name="Содержимое 5" descr="21b7dcd1-9cb4-43c3-b830-eaf664bf922a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3390020"/>
            <a:ext cx="4752528" cy="344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920880" cy="3168352"/>
          </a:xfrm>
        </p:spPr>
        <p:txBody>
          <a:bodyPr>
            <a:normAutofit/>
          </a:bodyPr>
          <a:lstStyle/>
          <a:p>
            <a:pPr fontAlgn="base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600" dirty="0" smtClean="0">
                <a:solidFill>
                  <a:srgbClr val="0070C0"/>
                </a:solidFill>
              </a:rPr>
              <a:t>Первая полоса опиралась на 15 крепостных фортов в 7-8 километрах от городской черты.</a:t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600" dirty="0" smtClean="0">
                <a:solidFill>
                  <a:srgbClr val="0070C0"/>
                </a:solidFill>
              </a:rPr>
              <a:t>Вторая оборонительная линия проходила по окраинам города. Ее составляли группы зданий, подготовленных к обороне, железобетонные огневые точки, баррикады, сотни километров траншей, минные поля и проволочные заграждения.</a:t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600" dirty="0" smtClean="0">
                <a:solidFill>
                  <a:srgbClr val="0070C0"/>
                </a:solidFill>
              </a:rPr>
              <a:t> </a:t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600" dirty="0" smtClean="0">
                <a:solidFill>
                  <a:srgbClr val="0070C0"/>
                </a:solidFill>
              </a:rPr>
              <a:t>Третья полоса состояла из крепостных фортов, равелинов, железобетонных сооружений, каменных зданий с бойницами, занимала большую часть города и его центр.</a:t>
            </a:r>
            <a:br>
              <a:rPr lang="ru-RU" sz="1600" dirty="0" smtClean="0">
                <a:solidFill>
                  <a:srgbClr val="0070C0"/>
                </a:solidFill>
              </a:rPr>
            </a:br>
            <a:endParaRPr lang="ru-RU" sz="1600" dirty="0">
              <a:solidFill>
                <a:srgbClr val="0070C0"/>
              </a:solidFill>
            </a:endParaRPr>
          </a:p>
        </p:txBody>
      </p:sp>
      <p:pic>
        <p:nvPicPr>
          <p:cNvPr id="5" name="Содержимое 4" descr="332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3175029"/>
            <a:ext cx="4824536" cy="3679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76872"/>
            <a:ext cx="7239000" cy="432048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 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День и ночь шла тщательная подготовка к штурму города и крепости Кенигсберг. Формировались штурмовые группы силой от роты до батальона пехоты. Группе придавались саперный взвод, два-три орудия, два-три танка, огнеметы и минометы. Артиллеристы должны были двигаться вместе с пехотинцами, расчищая им дорогу для наступления. Впоследствии штурм подтвердил всю эффективность таких небольших, но мобильных группировок.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 </a:t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6" name="Содержимое 5" descr="1385618843_0_7a253_c82bd956_xl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837656"/>
            <a:ext cx="5256584" cy="3543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7920880" cy="316835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1300" dirty="0" smtClean="0">
                <a:solidFill>
                  <a:srgbClr val="002060"/>
                </a:solidFill>
              </a:rPr>
              <a:t/>
            </a:r>
            <a:br>
              <a:rPr lang="ru-RU" sz="1300" dirty="0" smtClean="0">
                <a:solidFill>
                  <a:srgbClr val="002060"/>
                </a:solidFill>
              </a:rPr>
            </a:br>
            <a:r>
              <a:rPr lang="ru-RU" sz="1300" dirty="0" smtClean="0">
                <a:solidFill>
                  <a:srgbClr val="002060"/>
                </a:solidFill>
              </a:rPr>
              <a:t/>
            </a:r>
            <a:br>
              <a:rPr lang="ru-RU" sz="1300" dirty="0" smtClean="0">
                <a:solidFill>
                  <a:srgbClr val="002060"/>
                </a:solidFill>
              </a:rPr>
            </a:br>
            <a:r>
              <a:rPr lang="ru-RU" sz="1300" dirty="0" smtClean="0">
                <a:solidFill>
                  <a:srgbClr val="002060"/>
                </a:solidFill>
              </a:rPr>
              <a:t/>
            </a:r>
            <a:br>
              <a:rPr lang="ru-RU" sz="13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«8 </a:t>
            </a:r>
            <a:r>
              <a:rPr lang="ru-RU" sz="1600" dirty="0" smtClean="0">
                <a:solidFill>
                  <a:srgbClr val="002060"/>
                </a:solidFill>
              </a:rPr>
              <a:t>апреля, стремясь избежать бесцельных жертв, я, как командующий фронтом, обратился к немецким генералам, офицерам и солдатам кенигсбергской группы войск с предложением сложить оружие. Однако фашисты решили сопротивляться. С утра 9 апреля бои разгорелись с новой силой. 5000 наших орудий и минометов, 1500 самолетов обрушили сокрушительный удар по крепости. Гитлеровцы начали сдаваться в плен целыми подразделениями. К исходу четвертых суток непрерывных боев Кенигсберг </a:t>
            </a:r>
            <a:r>
              <a:rPr lang="ru-RU" sz="1600" dirty="0" smtClean="0">
                <a:solidFill>
                  <a:srgbClr val="002060"/>
                </a:solidFill>
              </a:rPr>
              <a:t>пал».</a:t>
            </a:r>
            <a:r>
              <a:rPr lang="ru-RU" sz="1600" dirty="0" smtClean="0">
                <a:solidFill>
                  <a:srgbClr val="002060"/>
                </a:solidFill>
              </a:rPr>
              <a:t/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 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 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Командующий 3-м Белорусским фронтом Маршал Советского Союза Василевский и его заместитель генерал армии Баграмян уточняют план штурма </a:t>
            </a:r>
            <a:r>
              <a:rPr lang="ru-RU" sz="1600" dirty="0" smtClean="0">
                <a:solidFill>
                  <a:srgbClr val="002060"/>
                </a:solidFill>
              </a:rPr>
              <a:t>Кёнигсберга.</a:t>
            </a:r>
            <a:r>
              <a:rPr lang="ru-RU" sz="1600" dirty="0" smtClean="0">
                <a:solidFill>
                  <a:srgbClr val="002060"/>
                </a:solidFill>
              </a:rPr>
              <a:t/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5" name="Содержимое 4" descr="282d949de66b13bfdaa78c19dca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212976"/>
            <a:ext cx="3888432" cy="3096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2480</TotalTime>
  <Words>322</Words>
  <Application>Microsoft Office PowerPoint</Application>
  <PresentationFormat>Экран (4:3)</PresentationFormat>
  <Paragraphs>49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Изящная</vt:lpstr>
      <vt:lpstr>  75-летию Победы  в Великой Отечественной войне посвящается.  ПАМЯТНЫЕ Даты АПРЕЛЬ 2020  </vt:lpstr>
      <vt:lpstr>От Москвы до Бреста Нет такого места, Где бы ни скитались мы в пыли, С “лейкой” и с блокнотом, А то и с пулеметом Сквозь огонь и стужу мы прошли… </vt:lpstr>
      <vt:lpstr>4 апреля  В этот день в 1945 году советские войска освободили главный город Словакии— Братиславу от немцко-фашистских захватчиков.    </vt:lpstr>
      <vt:lpstr>   Непосредственно бои за освобождение столицы Словакии передовые части 7-й гвардейской армии завязали 2 апреля. Прорвав сильную линию укреплений ее внешнего обвода, они вышли к восточным и северо-восточным окраинам Братиславы. Начались ожесточенные бои за каждый квартал, за каждую улицу, за каждый дом.    </vt:lpstr>
      <vt:lpstr>    Одновременно другая часть сил гвардейской армии подошла к городу с севера и северо-запада… Не удержавшись на реках Грон, Нитра и Ваг, противник предполагал отсидеться в Братиславском укрепленном районе на выгодных рубежах в Западных Карпатах.  Но это ему не удалось. Всего два дня потребовалось нашим войскам, чтобы выбить гитлеровцев из Братиславы.    </vt:lpstr>
      <vt:lpstr>9 апреля   В этот день в 1945 году войска маршала Василевского взяли штурмом город-крепость Кенигсберг — столицу Восточной Пруссии. ШТУРМ КЕНИГСБЕРГА Кенигсбергская операция (6-9 апреля 1945) – стратегическая военная операция вооруженных сил СССР против немецких войск в ходе Великой Отечественной войны с целью ликвидации кенигсбергской группировки противника и захвата города-крепости Кенигсберг, часть Восточно-Прусской операции 1945 года. История Кенигсберга – это история создания первоклассной крепости. Оборона города состояла из трех линий, кольцом опоясывавших Кенигсберг. </vt:lpstr>
      <vt:lpstr> Первая полоса опиралась на 15 крепостных фортов в 7-8 километрах от городской черты. Вторая оборонительная линия проходила по окраинам города. Ее составляли группы зданий, подготовленных к обороне, железобетонные огневые точки, баррикады, сотни километров траншей, минные поля и проволочные заграждения.   Третья полоса состояла из крепостных фортов, равелинов, железобетонных сооружений, каменных зданий с бойницами, занимала большую часть города и его центр. </vt:lpstr>
      <vt:lpstr>    День и ночь шла тщательная подготовка к штурму города и крепости Кенигсберг. Формировались штурмовые группы силой от роты до батальона пехоты. Группе придавались саперный взвод, два-три орудия, два-три танка, огнеметы и минометы. Артиллеристы должны были двигаться вместе с пехотинцами, расчищая им дорогу для наступления. Впоследствии штурм подтвердил всю эффективность таких небольших, но мобильных группировок.     </vt:lpstr>
      <vt:lpstr>   «8 апреля, стремясь избежать бесцельных жертв, я, как командующий фронтом, обратился к немецким генералам, офицерам и солдатам кенигсбергской группы войск с предложением сложить оружие. Однако фашисты решили сопротивляться. С утра 9 апреля бои разгорелись с новой силой. 5000 наших орудий и минометов, 1500 самолетов обрушили сокрушительный удар по крепости. Гитлеровцы начали сдаваться в плен целыми подразделениями. К исходу четвертых суток непрерывных боев Кенигсберг пал».     Командующий 3-м Белорусским фронтом Маршал Советского Союза Василевский и его заместитель генерал армии Баграмян уточняют план штурма Кёнигсберга.  </vt:lpstr>
      <vt:lpstr> </vt:lpstr>
      <vt:lpstr>10 апреля     В этот день в 1944 году войска маршала Малиновского освободили Одессу от фашистов. После освобождения города корреспондент «Красной Звезды» Владимир Васильевич Курбатов так описывал лично увиденное им: «Немцы и румыны хотели уничтожить город. Но наши части наступали настолько быстро, что не дали врагу полностью осуществить его гнусные намерения. Однако и то, что фашистские разбойники сделали, представляет страшную картину. Ими было разрушено и сожжено много прекрасных домов и заводов». </vt:lpstr>
      <vt:lpstr>Но Одесса была жива, ее не смогли убить фашисты.  И все, кто знал ее, сразу же среди осколков выбитых стекол и камня-ракушечника, покрывающих мостовые, в тумане пожара узнают ее милый облик, ее радостно возбужденную, общительную, разговорчивую толпу.  </vt:lpstr>
      <vt:lpstr>    13 апреля      В этот день в 1945 году войсками маршала Толбухина освобождена от немецко-фашистских захватчиков столица Австрии — город Вена. Немецко-фашистское командование на подступах к городу и в самой Вене заблаговременно подготовило многочисленные оборонительные позиции. На танкоопасных направлениях по внешнему обводу были отрыты противотанковые рвы и устроены различные препятствия и заграждения. Улицы города противник перекрыл многочисленными баррикадами и завалами. Почти во всех каменных и кирпичных зданиях были оборудованы огневые точки. Враг стремился превратить Вену в неприступную крепость.   </vt:lpstr>
      <vt:lpstr>    Бои в городе шли непрерывно: днем сражались главные силы, а ночью – специально назначаемые для этой цели части и подразделения. В сложном лабиринте улиц и переулков столичного города особо важное значение приобретали действия мелких стрелковых подразделений, отдельных танковых экипажей и орудийных расчетов, нередко дравшихся изолированно друг от друга.  </vt:lpstr>
      <vt:lpstr>  16 апреля       В этот день в 1945 году началась Берлинская стратегическая наступательная операция. Битва за Берлин стала кульминацией Великой Отечественной войны.  Берлинская операция советских войск.   Цель: завершить разгром Германии, овладеть Берлином, соединиться с союзниками.   </vt:lpstr>
      <vt:lpstr>    17 апреля          </vt:lpstr>
      <vt:lpstr>  19 апреля   К исходу дня войска Жукова завершили прорыв 3-й полосы одерского рубежа на Зееловских высотах. На левом крыле фронта Жукова создались условия для отсечения франкфуртско-губенской группы врага.         </vt:lpstr>
      <vt:lpstr>  20 апреля     В 13.50 дальнобойная артиллерия 79 стрелкового корпуса 3-й ударной армии первой открыла огонь по Берлину – начало штурма самого города.  Конев и Жуков направляют войскам своих фронтов практически одинаковые приказы: «Первыми ворваться в Берлин!»   </vt:lpstr>
      <vt:lpstr>    21 апреля     К вечеру соединения 2 гвардейской танковой, 3 и 5 ударных армий 1-го Белорусского фронта вышли на северо-восточную окраину Берлина. 8-я гвардейская и 1-я гвардейская танковые армии вклинились в городской оборонительный обвод Берлина в районах Петерсхагена и Эркнера. Гитлер приказал повернуть 12-ю армию против 1-го Украинского фронта.    </vt:lpstr>
      <vt:lpstr>22 апреля «3 гвардейская танковая армия Рыбалко ворвалась в южную часть Берлина и к 17.30 ведет бой за Тельтов» – телеграмма Конева Сталину.  Штурмовые флаги вручены Военсоветом 3-й ударной армии дивизиям, штурмующим Берлин. В их числе флаг, ставший знаменем победы – штурмовой флаг 150 стрелковой дивизии.   </vt:lpstr>
      <vt:lpstr>Презентация PowerPoint</vt:lpstr>
      <vt:lpstr>24 апреля </vt:lpstr>
      <vt:lpstr>  25 апреля В районе г.Торгау на Эльбе советские войска 1 Украинского фронта встретились с войсками 12-й американской группы армий генерала Брэдли. Форсировав Шпрее, войска 1 Украинского фронта Конева и войска 1-го Белорусского фронта Жукова рвутся к центру Берлина.      В этот день в 1945 году на Эльбе произошла встреча советских и американских войск. Рукопожатие на Эльбе стало символом братства по оружию стран, вместе сражавшихся с нацистской Германией. Остатки вермахта теперь были расколоты на две части — северную и южную.    </vt:lpstr>
      <vt:lpstr>29 апреля</vt:lpstr>
      <vt:lpstr>30 апреля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 Шапко</dc:creator>
  <cp:lastModifiedBy>Mvideo</cp:lastModifiedBy>
  <cp:revision>187</cp:revision>
  <dcterms:created xsi:type="dcterms:W3CDTF">2020-03-21T04:41:54Z</dcterms:created>
  <dcterms:modified xsi:type="dcterms:W3CDTF">2020-04-09T08:41:43Z</dcterms:modified>
</cp:coreProperties>
</file>