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66EC5-5177-44C7-8B63-8177BCE4EE4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305B2-0D2C-4BDC-981A-37B2BB54A6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9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0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1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slide" Target="slide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1.jpe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0.png"/><Relationship Id="rId7" Type="http://schemas.openxmlformats.org/officeDocument/2006/relationships/slide" Target="slide9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jpeg"/><Relationship Id="rId10" Type="http://schemas.openxmlformats.org/officeDocument/2006/relationships/image" Target="../media/image7.jpeg"/><Relationship Id="rId4" Type="http://schemas.openxmlformats.org/officeDocument/2006/relationships/image" Target="../media/image21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slide" Target="slide8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picture.tomsk.ru/images/95c1vfojj222wsiti3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806"/>
            <a:ext cx="9144000" cy="686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1916832"/>
            <a:ext cx="8208912" cy="172819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2 класс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«Имя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существительное.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имени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существительного»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8604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VII</a:t>
            </a:r>
            <a:r>
              <a:rPr lang="ru-RU" b="1" dirty="0" smtClean="0"/>
              <a:t> методический  конкурс  компьютерных</a:t>
            </a:r>
            <a:br>
              <a:rPr lang="ru-RU" b="1" dirty="0" smtClean="0"/>
            </a:br>
            <a:r>
              <a:rPr lang="ru-RU" b="1" dirty="0" smtClean="0"/>
              <a:t> образовательных продуктов </a:t>
            </a:r>
            <a:r>
              <a:rPr lang="ru-RU" b="1" dirty="0" smtClean="0"/>
              <a:t>педагогов  </a:t>
            </a:r>
            <a:r>
              <a:rPr lang="ru-RU" b="1" dirty="0" smtClean="0"/>
              <a:t>«Мозаика презентаций»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9264" y="5589240"/>
            <a:ext cx="6157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 smtClean="0"/>
              <a:t>Опалева</a:t>
            </a:r>
            <a:r>
              <a:rPr lang="ru-RU" b="1" dirty="0" smtClean="0"/>
              <a:t> Мария Анатольевна,</a:t>
            </a:r>
            <a:endParaRPr lang="ru-RU" dirty="0" smtClean="0"/>
          </a:p>
          <a:p>
            <a:pPr algn="r"/>
            <a:r>
              <a:rPr lang="ru-RU" b="1" dirty="0" smtClean="0"/>
              <a:t>учитель </a:t>
            </a:r>
            <a:r>
              <a:rPr lang="ru-RU" b="1" dirty="0" smtClean="0"/>
              <a:t>начальных классов</a:t>
            </a:r>
            <a:endParaRPr lang="ru-RU" dirty="0" smtClean="0"/>
          </a:p>
          <a:p>
            <a:pPr algn="r"/>
            <a:r>
              <a:rPr lang="ru-RU" b="1" dirty="0" smtClean="0"/>
              <a:t>МАОУ СОШ № 44</a:t>
            </a:r>
            <a:endParaRPr lang="ru-RU" dirty="0" smtClean="0"/>
          </a:p>
          <a:p>
            <a:pPr algn="r"/>
            <a:r>
              <a:rPr lang="ru-RU" b="1" dirty="0" smtClean="0"/>
              <a:t> г.Реж, 2021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56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03648" y="2996952"/>
            <a:ext cx="2016224" cy="18722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autofactor.ru/instruktor_po_vozhdeniyu/questions/looking-autoinstructora/nush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12576" y="2492896"/>
            <a:ext cx="5507765" cy="4130824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211960" y="404664"/>
            <a:ext cx="4680520" cy="518457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Имена существительные употребляются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единственном числе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если они называют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предмет и во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множественном числе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если  называет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несколько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предметов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8" name="Овал 7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7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1" name="Овал 10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11560" y="404664"/>
            <a:ext cx="2736304" cy="16561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36096" y="332656"/>
            <a:ext cx="3024336" cy="165618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711" y="836712"/>
            <a:ext cx="27536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Единственное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692696"/>
            <a:ext cx="310732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Множественное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число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ww.topglobus.ru/skin/smile/s9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5536" y="2708920"/>
            <a:ext cx="3382841" cy="2592288"/>
          </a:xfrm>
          <a:prstGeom prst="rect">
            <a:avLst/>
          </a:prstGeom>
          <a:noFill/>
        </p:spPr>
      </p:pic>
      <p:pic>
        <p:nvPicPr>
          <p:cNvPr id="4102" name="Picture 6" descr="http://ww.topglobus.ru/skin/smile/s9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844824"/>
            <a:ext cx="1752600" cy="1343026"/>
          </a:xfrm>
          <a:prstGeom prst="rect">
            <a:avLst/>
          </a:prstGeom>
          <a:noFill/>
        </p:spPr>
      </p:pic>
      <p:pic>
        <p:nvPicPr>
          <p:cNvPr id="4104" name="Picture 8" descr="http://ww.topglobus.ru/skin/smile/s9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89040"/>
            <a:ext cx="1752600" cy="1343026"/>
          </a:xfrm>
          <a:prstGeom prst="rect">
            <a:avLst/>
          </a:prstGeom>
          <a:noFill/>
        </p:spPr>
      </p:pic>
      <p:pic>
        <p:nvPicPr>
          <p:cNvPr id="4106" name="Picture 10" descr="http://ww.topglobus.ru/skin/smile/s9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501008"/>
            <a:ext cx="1752600" cy="1343026"/>
          </a:xfrm>
          <a:prstGeom prst="rect">
            <a:avLst/>
          </a:prstGeom>
          <a:noFill/>
        </p:spPr>
      </p:pic>
      <p:pic>
        <p:nvPicPr>
          <p:cNvPr id="4108" name="Picture 12" descr="http://ww.topglobus.ru/skin/smile/s9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988840"/>
            <a:ext cx="1752600" cy="1343026"/>
          </a:xfrm>
          <a:prstGeom prst="rect">
            <a:avLst/>
          </a:prstGeom>
          <a:noFill/>
        </p:spPr>
      </p:pic>
      <p:pic>
        <p:nvPicPr>
          <p:cNvPr id="4110" name="Picture 14" descr="http://ww.topglobus.ru/skin/smile/s97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1752600" cy="1343026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755576" y="5445224"/>
            <a:ext cx="2304256" cy="5040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один голубь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24128" y="5445224"/>
            <a:ext cx="3024336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пять голубей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24" name="Овал 23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7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27" name="Овал 26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11560" y="260648"/>
            <a:ext cx="8064896" cy="136815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Найди среди предложенных слов слова во множественном числе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1844824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91880" y="1700808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932040" y="2708920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столик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95736" y="2780928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книги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444208" y="1772816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грибы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51520" y="3573016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131840" y="4077072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40152" y="4005064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кактусы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99592" y="4941168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домики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04048" y="5229200"/>
            <a:ext cx="2376264" cy="10081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морковь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24" name="Овал 23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8" descr="https://www.colourbox.com/preview/2908863-arrow-left-icon-blue-isolated-on-white-background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7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27" name="Овал 26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8" descr="https://www.colourbox.com/preview/2908863-arrow-left-icon-blue-isolated-on-white-background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1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8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9114/16969765.1dc/0_8af8c_4b41a3db_orig.png"/>
          <p:cNvPicPr>
            <a:picLocks noChangeAspect="1" noChangeArrowheads="1"/>
          </p:cNvPicPr>
          <p:nvPr/>
        </p:nvPicPr>
        <p:blipFill>
          <a:blip r:embed="rId2" cstate="print"/>
          <a:srcRect t="5696"/>
          <a:stretch>
            <a:fillRect/>
          </a:stretch>
        </p:blipFill>
        <p:spPr bwMode="auto">
          <a:xfrm flipH="1">
            <a:off x="507372" y="2492896"/>
            <a:ext cx="2861257" cy="332040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491880" y="620688"/>
            <a:ext cx="5184576" cy="5400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836712"/>
            <a:ext cx="46805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Дорогой друг!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Наше путешествие подошло к концу.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очень надеемся что оно было для тебя полезным и ты многому научился.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Для того, чтобы закрепить твои знания по этой теме, тебе предстоит последнее задание, о котором тебе расскажет мой друг –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8" name="Овал 7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7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1" name="Овал 10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404664"/>
            <a:ext cx="8496944" cy="86409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Подбери  к  данным словам  имена  существительные во множественном числе.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g-fotki.yandex.ru/get/4205/39663434.8b3/0_ab449_57bc5ef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3645024"/>
            <a:ext cx="2328811" cy="247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635896" y="2060848"/>
            <a:ext cx="44644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Директор -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35896" y="2996952"/>
            <a:ext cx="44644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Торт  -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635896" y="4005064"/>
            <a:ext cx="44644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Машина -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35896" y="4941168"/>
            <a:ext cx="44644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Мост -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635896" y="5805264"/>
            <a:ext cx="4464496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Окно -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412776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7704" y="2276872"/>
            <a:ext cx="1584176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008" y="2420888"/>
            <a:ext cx="169168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Директорша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8" y="1556792"/>
            <a:ext cx="1440160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Торты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9552" y="2708920"/>
            <a:ext cx="1656184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Тортик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1475656" y="1484784"/>
            <a:ext cx="1728192" cy="1080120"/>
          </a:xfrm>
          <a:prstGeom prst="triangle">
            <a:avLst>
              <a:gd name="adj" fmla="val 515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Машины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611560" y="2492896"/>
            <a:ext cx="1728192" cy="1080120"/>
          </a:xfrm>
          <a:prstGeom prst="triangle">
            <a:avLst>
              <a:gd name="adj" fmla="val 5151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3568" y="1700808"/>
            <a:ext cx="158417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Мостик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75656" y="3068960"/>
            <a:ext cx="1584176" cy="108012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9552" y="2276872"/>
            <a:ext cx="1800200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Окна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547664" y="2996952"/>
            <a:ext cx="2007840" cy="93610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Окошко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1477654" y="6246147"/>
            <a:ext cx="594329" cy="602246"/>
            <a:chOff x="3614839" y="5181935"/>
            <a:chExt cx="812236" cy="821346"/>
          </a:xfrm>
        </p:grpSpPr>
        <p:sp>
          <p:nvSpPr>
            <p:cNvPr id="24" name="Овал 23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7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Группа 25"/>
          <p:cNvGrpSpPr/>
          <p:nvPr/>
        </p:nvGrpSpPr>
        <p:grpSpPr>
          <a:xfrm flipH="1">
            <a:off x="752385" y="6246147"/>
            <a:ext cx="606084" cy="611853"/>
            <a:chOff x="3614839" y="5181935"/>
            <a:chExt cx="812236" cy="821346"/>
          </a:xfrm>
        </p:grpSpPr>
        <p:sp>
          <p:nvSpPr>
            <p:cNvPr id="27" name="Овал 26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Управляющая кнопка: домой 28">
            <a:hlinkClick r:id="" action="ppaction://hlinkshowjump?jump=endshow" highlightClick="1"/>
          </p:cNvPr>
          <p:cNvSpPr/>
          <p:nvPr/>
        </p:nvSpPr>
        <p:spPr>
          <a:xfrm>
            <a:off x="0" y="6279731"/>
            <a:ext cx="539552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902 C 0.04201 -0.00047 0.08108 -0.02359 0.12378 -0.03192 C 0.2125 -0.0495 0.30417 -0.04973 0.39358 -0.05296 C 0.41823 -0.05204 0.48021 -0.05227 0.51319 -0.04371 C 0.53212 -0.03839 0.54896 -0.02429 0.56701 -0.01642 C 0.5599 0.00462 0.54444 0.02058 0.5316 0.03607 C 0.51962 0.05018 0.50781 0.06174 0.49479 0.07469 C 0.48941 0.08025 0.47674 0.0814 0.46996 0.08441 C 0.4684 0.09158 0.46875 0.08834 0.46875 0.09435 " pathEditMode="relative" rAng="0" ptsTypes="ffffffff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" y="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2.20167E-6 C 0.01545 -0.00532 0.00434 -0.00046 0.02986 -0.02382 C 0.0533 -0.04533 0.10191 -0.04648 0.12847 -0.04787 C 0.14444 -0.04718 0.16042 -0.04833 0.17622 -0.04579 C 0.21337 -0.03954 0.24826 -0.01272 0.28507 -0.00809 C 0.31111 -0.00023 0.33281 0.00393 0.35972 0.00602 C 0.37031 0.00393 0.37865 0.00139 0.38958 -2.20167E-6 C 0.39809 -0.00393 0.40625 -0.00879 0.41493 -0.01202 C 0.43056 -0.01804 0.44965 -0.01827 0.4658 -0.01989 C 0.48507 -0.02451 0.50556 -0.02567 0.52396 -0.01596 C 0.52691 -0.01202 0.52986 -0.00786 0.53281 -0.00393 C 0.53785 0.00301 0.54549 0.00671 0.55087 0.01388 C 0.55278 0.02405 0.55469 0.03377 0.55677 0.04371 C 0.55556 0.06476 0.55677 0.06984 0.55087 0.08534 C 0.55035 0.08997 0.55052 0.09505 0.54931 0.09945 C 0.54861 0.10153 0.54601 0.10176 0.54479 0.10338 C 0.54358 0.105 0.54306 0.10777 0.54184 0.10939 C 0.53663 0.11633 0.53056 0.12234 0.52535 0.12928 C 0.52049 0.13576 0.51979 0.14663 0.51493 0.1531 C 0.51007 0.15958 0.50486 0.16258 0.5 0.16906 C 0.49774 0.17877 0.49861 0.17276 0.49861 0.18687 " pathEditMode="relative" rAng="0" ptsTypes="ffffffffffffffffffff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0.04741 C 0.04844 0.05966 0.04844 0.074 0.05313 0.0851 C 0.05764 0.09597 0.0658 0.10291 0.07118 0.11309 C 0.07396 0.12927 0.07934 0.13968 0.09202 0.14477 C 0.09931 0.15217 0.10174 0.1605 0.10695 0.17067 C 0.10973 0.17622 0.11632 0.17645 0.12032 0.18062 C 0.1283 0.18871 0.13663 0.19842 0.14427 0.20652 C 0.14775 0.21022 0.15938 0.23103 0.16511 0.23427 C 0.17032 0.23728 0.17657 0.23658 0.1816 0.24028 C 0.18924 0.24583 0.19636 0.25231 0.204 0.25809 C 0.22292 0.27243 0.22622 0.28931 0.25018 0.29602 C 0.28316 0.2944 0.31598 0.29209 0.34879 0.29001 C 0.36719 0.28122 0.38837 0.28422 0.40695 0.29186 C 0.4099 0.29463 0.41459 0.29556 0.4158 0.29995 C 0.41632 0.30203 0.41615 0.30457 0.41736 0.30596 C 0.41997 0.30943 0.42344 0.31128 0.42639 0.31383 C 0.42778 0.31521 0.43073 0.31776 0.43073 0.31799 " pathEditMode="relative" rAng="0" ptsTypes="ffffffffffffffff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1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3073 0.00624 0.05209 0.02683 0.07917 0.04579 C 0.09827 0.0592 0.11789 0.071 0.13733 0.08372 C 0.17223 0.10638 0.17987 0.10083 0.20591 0.12327 C 0.21893 0.13437 0.23195 0.1457 0.2448 0.15726 C 0.26407 0.17484 0.26511 0.18571 0.28664 0.18894 C 0.29323 0.19218 0.29983 0.19149 0.30591 0.19704 C 0.31094 0.20166 0.31511 0.2093 0.32084 0.21277 C 0.33473 0.22109 0.35018 0.22225 0.36424 0.22872 C 0.36563 0.2308 0.36737 0.23242 0.36858 0.23474 C 0.37414 0.24607 0.36737 0.23728 0.37171 0.2426 " pathEditMode="relative" ptsTypes="ffffffffffA">
                                      <p:cBhvr>
                                        <p:cTn id="10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2 0.07863 C 0.04548 0.09112 0.05 0.08881 0.05659 0.09852 C 0.06267 0.10754 0.06562 0.11864 0.07309 0.12627 C 0.08663 0.13992 0.1092 0.15171 0.12222 0.16813 C 0.13524 0.18455 0.14826 0.2049 0.15954 0.22363 C 0.16718 0.23612 0.17118 0.25208 0.1776 0.26549 C 0.18645 0.28423 0.19566 0.30157 0.20729 0.31707 C 0.20954 0.33187 0.2085 0.33326 0.21927 0.33904 C 0.22534 0.34713 0.22899 0.35777 0.23576 0.36494 C 0.24288 0.37257 0.25329 0.3765 0.25954 0.38483 C 0.27222 0.40171 0.2868 0.41859 0.30138 0.43247 C 0.31545 0.44588 0.33316 0.4519 0.34913 0.46022 C 0.35885 0.47317 0.37482 0.47641 0.38645 0.4882 C 0.40295 0.4845 0.41927 0.48705 0.43576 0.49005 C 0.45243 0.49792 0.46961 0.50301 0.48645 0.50994 C 0.4875 0.51133 0.48941 0.51411 0.48941 0.51434 " pathEditMode="relative" rAng="0" ptsTypes="fffffffffffffff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707904" y="4653136"/>
            <a:ext cx="1008112" cy="10081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0" y="764704"/>
            <a:ext cx="2987824" cy="309634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548680"/>
            <a:ext cx="5616624" cy="352839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908720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Дорогой друг!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 ты не справился с заданиями, то тебе необходимо повторить материал. Для этого нажми на грустного Кроша.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ты справился со всеми заданиями и у тебя не возникало затруднений, то нажми на веселого Кроша.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dou42.zlatoust.me/subdmn/dou42/uploads/articles/naklejka-sovuny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196752"/>
            <a:ext cx="2402631" cy="24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http://cloudstatic.eva.ru/eva/0-10000/32/channel/6711380178736815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149080"/>
            <a:ext cx="3791744" cy="2369840"/>
          </a:xfrm>
          <a:prstGeom prst="rect">
            <a:avLst/>
          </a:prstGeom>
          <a:noFill/>
        </p:spPr>
      </p:pic>
      <p:pic>
        <p:nvPicPr>
          <p:cNvPr id="34820" name="Picture 4" descr="http://img-fotki.yandex.ru/get/9808/16969765.1dc/0_8afb1_7bda7895_orig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934222"/>
            <a:ext cx="2016224" cy="2923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vignette4.wikia.nocookie.net/smesharikiarhives/images/2/23/%D0%A1%D0%BC%D0%B5%D1%88%D0%B0%D1%80%D0%B8%D0%BA%D0%B8_1.jpg/revision/latest?cb=20130302094207&amp;path-prefix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0149"/>
            <a:ext cx="9144000" cy="56578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Молодец!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 отлично справился со всеми заданиями и с успехом освоил новый материал!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 flipH="1">
            <a:off x="8316416" y="6246147"/>
            <a:ext cx="606084" cy="611853"/>
            <a:chOff x="3614839" y="5181935"/>
            <a:chExt cx="812236" cy="821346"/>
          </a:xfrm>
        </p:grpSpPr>
        <p:sp>
          <p:nvSpPr>
            <p:cNvPr id="10" name="Овал 9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7668344" y="6296229"/>
            <a:ext cx="539552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g-fotki.yandex.ru/get/4205/39663434.8b3/0_ab449_57bc5eff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2204864"/>
            <a:ext cx="3413252" cy="362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4152461" y="332656"/>
            <a:ext cx="4824536" cy="5040560"/>
            <a:chOff x="4152461" y="188640"/>
            <a:chExt cx="4824536" cy="4608512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4152461" y="188640"/>
              <a:ext cx="4824536" cy="460851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6" name="Picture 8" descr="https://www.colourbox.com/preview/2908863-arrow-left-icon-blue-isolated-on-white-backgroun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51" y="2632046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Прямоугольник 9"/>
          <p:cNvSpPr/>
          <p:nvPr/>
        </p:nvSpPr>
        <p:spPr>
          <a:xfrm>
            <a:off x="4364903" y="333472"/>
            <a:ext cx="4572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отправимся в увлекательное путешествие  по стране русского языка и узнаем много интересного.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течении путешествия тебя будут сопровождать смешарики.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на пути, ты можешь увидеть такие знаки, кликнув которые,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сможешь выполнить определенные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вернуться назад</a:t>
            </a:r>
            <a:endParaRPr lang="ru-RU" dirty="0"/>
          </a:p>
        </p:txBody>
      </p:sp>
      <p:pic>
        <p:nvPicPr>
          <p:cNvPr id="16" name="Picture 8" descr="https://www.colourbox.com/preview/2908863-arrow-left-icon-blue-isolated-on-white-backgroun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415335" y="3749792"/>
            <a:ext cx="683396" cy="68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098731" y="390554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дти дальше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6553" y="471500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авершить путешествие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14" name="Овал 13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Группа 24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26" name="Овал 25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8" descr="https://www.colourbox.com/preview/2908863-arrow-left-icon-blue-isolated-on-white-background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Управляющая кнопка: домой 16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домой 19">
            <a:hlinkClick r:id="" action="ppaction://noaction" highlightClick="1"/>
          </p:cNvPr>
          <p:cNvSpPr/>
          <p:nvPr/>
        </p:nvSpPr>
        <p:spPr>
          <a:xfrm>
            <a:off x="4499992" y="4581128"/>
            <a:ext cx="666561" cy="5760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44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Овал 15"/>
          <p:cNvSpPr/>
          <p:nvPr/>
        </p:nvSpPr>
        <p:spPr>
          <a:xfrm>
            <a:off x="1187624" y="3789040"/>
            <a:ext cx="1224136" cy="148150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7" name="Овал 6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Picture 8" descr="https://www.colourbox.com/preview/2908863-arrow-left-icon-blue-isolated-on-white-background.jpg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0" name="Овал 9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Picture 8" descr="https://www.colourbox.com/preview/2908863-arrow-left-icon-blue-isolated-on-white-background.jpg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Управляющая кнопка: домой 11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3707904" y="692696"/>
            <a:ext cx="4824536" cy="7150189"/>
            <a:chOff x="3923928" y="640259"/>
            <a:chExt cx="4824536" cy="7150189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3923928" y="640259"/>
              <a:ext cx="4824536" cy="506013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95327" y="729570"/>
              <a:ext cx="396044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 время путешествия ты научишься</a:t>
              </a:r>
              <a:r>
                <a:rPr lang="ru-RU" sz="2400" b="1" i="1" dirty="0" smtClean="0">
                  <a:solidFill>
                    <a:schemeClr val="tx2">
                      <a:lumMod val="50000"/>
                    </a:schemeClr>
                  </a:solidFill>
                </a:rPr>
                <a:t>:</a:t>
              </a:r>
            </a:p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55976" y="1542584"/>
              <a:ext cx="4070936" cy="6247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Находить имена существительные в предложении.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Определять на какой вопрос отвечают имена существительные.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Определять число имени существительного.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Изменять имена существительные по числам.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endPara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dirty="0" smtClean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ru-RU" dirty="0"/>
            </a:p>
          </p:txBody>
        </p:sp>
      </p:grpSp>
      <p:pic>
        <p:nvPicPr>
          <p:cNvPr id="3076" name="Picture 4" descr="http://dou42.zlatoust.me/subdmn/dou42/uploads/articles/naklejka-sovunya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996952"/>
            <a:ext cx="3194719" cy="319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0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2924944"/>
            <a:ext cx="2088232" cy="12961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625325.vk.me/v625325412/2dbd8/ZgUFa2PzGx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96552" y="1700808"/>
            <a:ext cx="3960440" cy="427161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63888" y="404664"/>
            <a:ext cx="5292080" cy="525658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русском языке слова, которые обозначают предметы и отвечают на вопрос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кто?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называют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именами существительными.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8" name="Овал 7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1" name="Овал 10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Управляющая кнопка: домой 12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331640" y="3861048"/>
            <a:ext cx="792088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img.bibo.kz/4086/40866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3717032"/>
            <a:ext cx="2924943" cy="292494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843808" y="188640"/>
            <a:ext cx="6012160" cy="2808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Существительные, которые отвечают на вопрос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и обозначают людей и животных называют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одушевленными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292080" y="3068960"/>
            <a:ext cx="1368152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419872" y="4149080"/>
            <a:ext cx="5400600" cy="1872208"/>
            <a:chOff x="3203848" y="4437112"/>
            <a:chExt cx="5400600" cy="187220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03848" y="4509120"/>
              <a:ext cx="5400600" cy="18002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44" name="Picture 4" descr="http://thumbs.dreamstime.com/z/%D1%81%D0%BB%D0%B0?-%D0%BE%D1%81%D1%82%D0%BD%D1%8B%D0%B5-%D0%B1%D0%BB%D0%B8%D0%B7%D0%BD%D0%B5%D1%86%D1%8B-963005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460" t="10592" b="10898"/>
            <a:stretch>
              <a:fillRect/>
            </a:stretch>
          </p:blipFill>
          <p:spPr bwMode="auto">
            <a:xfrm>
              <a:off x="3491880" y="4581128"/>
              <a:ext cx="1368152" cy="13739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563888" y="587727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малыш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46" name="Picture 6" descr="http://animal-store.ru/img/2015/043018/501979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5148064" y="4437112"/>
              <a:ext cx="1224136" cy="1525682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5580112" y="58772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кот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248" name="Picture 8" descr="http://gtn.lokos.net/mdou/images/mdou39/snegi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21088"/>
            <a:ext cx="1761332" cy="141046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164288" y="55892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снегирь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15" name="Овал 14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8" descr="https://www.colourbox.com/preview/2908863-arrow-left-icon-blue-isolated-on-white-background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8" name="Овал 17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8" descr="https://www.colourbox.com/preview/2908863-arrow-left-icon-blue-isolated-on-white-background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Управляющая кнопка: домой 19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3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3419872" y="4221088"/>
            <a:ext cx="5400600" cy="1800200"/>
            <a:chOff x="3203848" y="4509120"/>
            <a:chExt cx="5400600" cy="18002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3203848" y="4509120"/>
              <a:ext cx="5400600" cy="18002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63888" y="5877272"/>
              <a:ext cx="13681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карандаш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80112" y="5877272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книга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Овал 14"/>
          <p:cNvSpPr/>
          <p:nvPr/>
        </p:nvSpPr>
        <p:spPr>
          <a:xfrm>
            <a:off x="1187624" y="4869160"/>
            <a:ext cx="1872208" cy="11521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403648" y="3717032"/>
            <a:ext cx="1152128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20" name="AutoShape 4" descr="http://musicafisha.ru/sites/default/files/image_11.jpg?1404207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2" name="AutoShape 6" descr="http://musicafisha.ru/sites/default/files/image_11.jpg?1404207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4" name="AutoShape 8" descr="http://musicafisha.ru/sites/default/files/image_11.jpg?1404207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6" name="AutoShape 10" descr="http://musicafisha.ru/sites/default/files/image_11.jpg?1404207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2" name="AutoShape 16" descr="http://musicafisha.ru/sites/default/files/image_11.jpg?1404207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34" name="AutoShape 18" descr="http://musicafisha.ru/sites/default/files/image_11.jpg?140420725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6" name="Picture 20" descr="https://otvet.imgsmail.ru/download/201416722_2a41889f2750fb38bcbcc2ea2e1cdab2_8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51520" y="3212976"/>
            <a:ext cx="4086225" cy="3400426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2843808" y="188640"/>
            <a:ext cx="6012160" cy="280831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Существительные, которые отвечают на вопрос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 и обозначают неживые предметы называют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неодушевленными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92080" y="3068960"/>
            <a:ext cx="1368152" cy="100811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38" name="Picture 22" descr="https://eppcrs.upd.edu.ph/images/draf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1224136" cy="1224136"/>
          </a:xfrm>
          <a:prstGeom prst="rect">
            <a:avLst/>
          </a:prstGeom>
          <a:noFill/>
        </p:spPr>
      </p:pic>
      <p:pic>
        <p:nvPicPr>
          <p:cNvPr id="9240" name="Picture 24" descr="http://www.deluxevectors.com/images/sample/book-vector-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4149080"/>
            <a:ext cx="2047978" cy="1484784"/>
          </a:xfrm>
          <a:prstGeom prst="rect">
            <a:avLst/>
          </a:prstGeom>
          <a:noFill/>
        </p:spPr>
      </p:pic>
      <p:pic>
        <p:nvPicPr>
          <p:cNvPr id="9244" name="Picture 28" descr="https://im1-tub-ru.yandex.net/i?id=b790a7645840d8af53b8aa8c0b09c2f1&amp;n=33&amp;h=215&amp;w=2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221088"/>
            <a:ext cx="1374335" cy="1319117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308304" y="56612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30" name="Овал 29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8" descr="https://www.colourbox.com/preview/2908863-arrow-left-icon-blue-isolated-on-white-background.jpg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33" name="Овал 32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8" descr="https://www.colourbox.com/preview/2908863-arrow-left-icon-blue-isolated-on-white-background.jpg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Управляющая кнопка: домой 34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34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2564904"/>
            <a:ext cx="1872208" cy="165618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ьная выноска 3"/>
          <p:cNvSpPr/>
          <p:nvPr/>
        </p:nvSpPr>
        <p:spPr>
          <a:xfrm>
            <a:off x="3779912" y="260648"/>
            <a:ext cx="5040560" cy="3888432"/>
          </a:xfrm>
          <a:prstGeom prst="wedgeEllipseCallout">
            <a:avLst>
              <a:gd name="adj1" fmla="val -51429"/>
              <a:gd name="adj2" fmla="val 3687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теперь давай проверим, насколько хорошо ты понял что такое имя существительное.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40.radikal.ru/i087/1010/d9/5eee239fcd4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1"/>
          <a:stretch>
            <a:fillRect/>
          </a:stretch>
        </p:blipFill>
        <p:spPr bwMode="auto">
          <a:xfrm>
            <a:off x="-180528" y="1268760"/>
            <a:ext cx="4764210" cy="468052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9" name="Овал 8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2" name="Овал 11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Управляющая кнопка: домой 13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ё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332656"/>
            <a:ext cx="7920880" cy="11521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331463"/>
            <a:ext cx="5400600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Весною в нынешнем году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зоологическом саду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                  родились.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0466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 стихотворение.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 в тексте имена существительные, отвечающие на вопрос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 если нашел данное имя существительное – просто нажми на него)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385" y="4284385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9450" y="428438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5243" y="4293096"/>
            <a:ext cx="86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лев,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4293096"/>
            <a:ext cx="136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барсук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7944" y="4293096"/>
            <a:ext cx="40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27984" y="4293096"/>
            <a:ext cx="103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рысь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48378" y="4725144"/>
            <a:ext cx="2027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медвежата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://www.playcast.ru/uploads/2014/04/27/837930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420888"/>
            <a:ext cx="2170162" cy="3130726"/>
          </a:xfrm>
          <a:prstGeom prst="rect">
            <a:avLst/>
          </a:prstGeom>
          <a:noFill/>
        </p:spPr>
      </p:pic>
      <p:pic>
        <p:nvPicPr>
          <p:cNvPr id="7178" name="Picture 10" descr="http://png-images.ru/wp-content/uploads/2014/11/lion_PNG38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3092045" cy="2445817"/>
          </a:xfrm>
          <a:prstGeom prst="rect">
            <a:avLst/>
          </a:prstGeom>
          <a:noFill/>
        </p:spPr>
      </p:pic>
      <p:pic>
        <p:nvPicPr>
          <p:cNvPr id="7180" name="Picture 12" descr="http://img0.liveinternet.ru/images/attach/c/10/110/674/110674092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420888"/>
            <a:ext cx="3959661" cy="2760366"/>
          </a:xfrm>
          <a:prstGeom prst="rect">
            <a:avLst/>
          </a:prstGeom>
          <a:noFill/>
        </p:spPr>
      </p:pic>
      <p:pic>
        <p:nvPicPr>
          <p:cNvPr id="7182" name="Picture 14" descr="http://kurs.znate.ru/pars_docs/refs/188/187281/187281_html_5cf469bc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EF6C5"/>
              </a:clrFrom>
              <a:clrTo>
                <a:srgbClr val="EEF6C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57775" y="1916832"/>
            <a:ext cx="4086225" cy="3810000"/>
          </a:xfrm>
          <a:prstGeom prst="rect">
            <a:avLst/>
          </a:prstGeom>
          <a:noFill/>
        </p:spPr>
      </p:pic>
      <p:grpSp>
        <p:nvGrpSpPr>
          <p:cNvPr id="26" name="Группа 25"/>
          <p:cNvGrpSpPr/>
          <p:nvPr/>
        </p:nvGrpSpPr>
        <p:grpSpPr>
          <a:xfrm>
            <a:off x="5364088" y="1340768"/>
            <a:ext cx="4042420" cy="4690492"/>
            <a:chOff x="5364088" y="1340768"/>
            <a:chExt cx="4042420" cy="4690492"/>
          </a:xfrm>
        </p:grpSpPr>
        <p:pic>
          <p:nvPicPr>
            <p:cNvPr id="7184" name="Picture 16" descr="http://www.playcast.ru/uploads/2016/02/26/17522709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0232" y="3284984"/>
              <a:ext cx="2746276" cy="2746276"/>
            </a:xfrm>
            <a:prstGeom prst="rect">
              <a:avLst/>
            </a:prstGeom>
            <a:noFill/>
          </p:spPr>
        </p:pic>
        <p:pic>
          <p:nvPicPr>
            <p:cNvPr id="25" name="Picture 16" descr="http://www.playcast.ru/uploads/2016/02/26/17522709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5364088" y="1340768"/>
              <a:ext cx="2746276" cy="2746276"/>
            </a:xfrm>
            <a:prstGeom prst="rect">
              <a:avLst/>
            </a:prstGeom>
            <a:noFill/>
          </p:spPr>
        </p:pic>
      </p:grpSp>
      <p:grpSp>
        <p:nvGrpSpPr>
          <p:cNvPr id="31" name="Группа 30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32" name="Овал 31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8" descr="https://www.colourbox.com/preview/2908863-arrow-left-icon-blue-isolated-on-white-background.jpg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35" name="Овал 34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8" descr="https://www.colourbox.com/preview/2908863-arrow-left-icon-blue-isolated-on-white-background.jpg">
              <a:hlinkClick r:id="rId9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Управляющая кнопка: домой 36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0"/>
                            </p:stCondLst>
                            <p:childTnLst>
                              <p:par>
                                <p:cTn id="11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4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195736" y="3284984"/>
            <a:ext cx="1656184" cy="172819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-252536" y="692696"/>
            <a:ext cx="9396536" cy="5610200"/>
            <a:chOff x="-1188640" y="1052736"/>
            <a:chExt cx="10100434" cy="5610200"/>
          </a:xfrm>
        </p:grpSpPr>
        <p:sp>
          <p:nvSpPr>
            <p:cNvPr id="5" name="Овальная выноска 4"/>
            <p:cNvSpPr/>
            <p:nvPr/>
          </p:nvSpPr>
          <p:spPr>
            <a:xfrm>
              <a:off x="3455489" y="1052736"/>
              <a:ext cx="5456305" cy="3672408"/>
            </a:xfrm>
            <a:prstGeom prst="wedgeEllipseCallout">
              <a:avLst>
                <a:gd name="adj1" fmla="val -49171"/>
                <a:gd name="adj2" fmla="val 47904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МОЛОДЕЦ!</a:t>
              </a:r>
            </a:p>
            <a:p>
              <a:pPr algn="ctr"/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Ты нашел все имена существительные, отвечающие на вопрос кто?</a:t>
              </a:r>
              <a:endParaRPr lang="ru-RU" sz="3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18" descr="http://cloudstatic.eva.ru/eva/0-10000/32/channel/6711380178736815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-1188640" y="2852936"/>
              <a:ext cx="6096000" cy="3810000"/>
            </a:xfrm>
            <a:prstGeom prst="rect">
              <a:avLst/>
            </a:prstGeom>
            <a:noFill/>
          </p:spPr>
        </p:pic>
      </p:grpSp>
      <p:grpSp>
        <p:nvGrpSpPr>
          <p:cNvPr id="8" name="Группа 7"/>
          <p:cNvGrpSpPr/>
          <p:nvPr/>
        </p:nvGrpSpPr>
        <p:grpSpPr>
          <a:xfrm>
            <a:off x="8376585" y="6200979"/>
            <a:ext cx="634548" cy="602246"/>
            <a:chOff x="3614839" y="5181935"/>
            <a:chExt cx="812236" cy="821346"/>
          </a:xfrm>
        </p:grpSpPr>
        <p:sp>
          <p:nvSpPr>
            <p:cNvPr id="9" name="Овал 8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Picture 8" descr="https://www.colourbox.com/preview/2908863-arrow-left-icon-blue-isolated-on-white-background.jp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7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/>
          <p:cNvGrpSpPr/>
          <p:nvPr/>
        </p:nvGrpSpPr>
        <p:grpSpPr>
          <a:xfrm flipH="1">
            <a:off x="7651316" y="6200979"/>
            <a:ext cx="647098" cy="611853"/>
            <a:chOff x="3614839" y="5181935"/>
            <a:chExt cx="812236" cy="821346"/>
          </a:xfrm>
        </p:grpSpPr>
        <p:sp>
          <p:nvSpPr>
            <p:cNvPr id="12" name="Овал 11"/>
            <p:cNvSpPr/>
            <p:nvPr/>
          </p:nvSpPr>
          <p:spPr>
            <a:xfrm>
              <a:off x="3614839" y="5181935"/>
              <a:ext cx="812236" cy="821346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8" descr="https://www.colourbox.com/preview/2908863-arrow-left-icon-blue-isolated-on-white-background.jpg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79259" y="5252191"/>
              <a:ext cx="683396" cy="680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Управляющая кнопка: домой 13">
            <a:hlinkClick r:id="" action="ppaction://hlinkshowjump?jump=endshow" highlightClick="1"/>
          </p:cNvPr>
          <p:cNvSpPr/>
          <p:nvPr/>
        </p:nvSpPr>
        <p:spPr>
          <a:xfrm>
            <a:off x="6898931" y="6234563"/>
            <a:ext cx="576064" cy="51714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444</Words>
  <Application>Microsoft Office PowerPoint</Application>
  <PresentationFormat>Экран (4:3)</PresentationFormat>
  <Paragraphs>102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ё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DarthVader</dc:creator>
  <cp:lastModifiedBy>Завуч</cp:lastModifiedBy>
  <cp:revision>58</cp:revision>
  <dcterms:created xsi:type="dcterms:W3CDTF">2016-04-09T04:59:57Z</dcterms:created>
  <dcterms:modified xsi:type="dcterms:W3CDTF">2021-05-12T11:27:09Z</dcterms:modified>
</cp:coreProperties>
</file>