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1757" y="-28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3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928670"/>
            <a:ext cx="6715172" cy="157163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Candara" pitchFamily="34" charset="0"/>
              </a:rPr>
              <a:t>Береги землю родимую, </a:t>
            </a:r>
            <a:br>
              <a:rPr lang="ru-RU" sz="3600" b="1" dirty="0" smtClean="0">
                <a:solidFill>
                  <a:srgbClr val="0070C0"/>
                </a:solidFill>
                <a:latin typeface="Candara" pitchFamily="34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Candara" pitchFamily="34" charset="0"/>
              </a:rPr>
              <a:t>как мать любимую</a:t>
            </a:r>
            <a:endParaRPr lang="ru-RU" sz="3600" b="1" dirty="0">
              <a:solidFill>
                <a:srgbClr val="0070C0"/>
              </a:solidFill>
              <a:latin typeface="Candar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214290"/>
            <a:ext cx="8501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VIII </a:t>
            </a:r>
            <a:r>
              <a:rPr lang="ru-RU" sz="2000" b="1" dirty="0" smtClean="0"/>
              <a:t>методический конкурс компьютерных </a:t>
            </a:r>
          </a:p>
          <a:p>
            <a:pPr algn="ctr"/>
            <a:r>
              <a:rPr lang="ru-RU" sz="2000" b="1" dirty="0" smtClean="0"/>
              <a:t>образовательных продуктов педагогов «Мозаика презентаций»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2844" y="5429264"/>
            <a:ext cx="4357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Клюжева Лидия Дмитриевна,</a:t>
            </a:r>
          </a:p>
          <a:p>
            <a:r>
              <a:rPr lang="ru-RU" b="1" dirty="0" smtClean="0"/>
              <a:t>учитель начальных классов</a:t>
            </a:r>
          </a:p>
          <a:p>
            <a:r>
              <a:rPr lang="ru-RU" b="1" dirty="0" smtClean="0"/>
              <a:t>МАОУ СОШ № 44</a:t>
            </a:r>
          </a:p>
          <a:p>
            <a:r>
              <a:rPr lang="ru-RU" b="1" dirty="0" smtClean="0"/>
              <a:t>г. Реж, 2023 г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357826"/>
            <a:ext cx="8543956" cy="1285884"/>
          </a:xfrm>
          <a:prstGeom prst="snip1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1800" dirty="0" smtClean="0">
                <a:latin typeface="Candara" pitchFamily="34" charset="0"/>
              </a:rPr>
              <a:t>Образы былинных богатырей всегда были примером для подрастающего поколения. Читая былины и сказания о них, человек проникался чувством глубокого уважения к ним. Так воспитывались нравственные качества человека, патриота своей страны. </a:t>
            </a:r>
            <a:endParaRPr lang="ru-RU" sz="1800" dirty="0">
              <a:latin typeface="Candara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85720" y="500042"/>
            <a:ext cx="2571768" cy="28575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Уже наши предки выработали житейское представление о патриотизме, о тех качествах человека, благодаря которым формируется это высокое качество.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pic>
        <p:nvPicPr>
          <p:cNvPr id="1026" name="Picture 2" descr="https://enotnavolge.ru/wp-content/uploads/1/c/5/1c575f2204b5882558ca3343d867ce1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214422"/>
            <a:ext cx="5786478" cy="3770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00034" y="500042"/>
            <a:ext cx="3786214" cy="11430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ПАТРИОТИЗМ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atin typeface="Candara" pitchFamily="34" charset="0"/>
              </a:rPr>
              <a:t>СЛОВАРЬ С. 156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2285984" y="1857364"/>
            <a:ext cx="6357982" cy="1500198"/>
          </a:xfrm>
          <a:prstGeom prst="snip1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Candara" pitchFamily="34" charset="0"/>
              </a:rPr>
              <a:t>ПАТРИОТИЗМ – любовь к Отечеству и готовность подчинить его интересам свои частные интересы. </a:t>
            </a:r>
            <a:endParaRPr lang="ru-RU" sz="2800" dirty="0">
              <a:latin typeface="Candara" pitchFamily="34" charset="0"/>
            </a:endParaRPr>
          </a:p>
        </p:txBody>
      </p:sp>
      <p:pic>
        <p:nvPicPr>
          <p:cNvPr id="3074" name="Picture 2" descr="https://phonoteka.org/uploads/posts/2021-05/1620990343_13-phonoteka_org-p-nravstvenno-patrioticheskoe-vospitanie-fon-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857628"/>
            <a:ext cx="2976043" cy="2500306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>
          <a:xfrm>
            <a:off x="3714744" y="3857628"/>
            <a:ext cx="5143536" cy="257176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andara" pitchFamily="34" charset="0"/>
              </a:rPr>
              <a:t>Патриотизм предполагает гордость достижениями и культурой своей Родины, стремление защитить ее.</a:t>
            </a:r>
            <a:endParaRPr lang="ru-RU" sz="2400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85720" y="357166"/>
            <a:ext cx="2714644" cy="7858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ПАТРИОТ</a:t>
            </a:r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2214546" y="5286388"/>
            <a:ext cx="6357982" cy="1285884"/>
          </a:xfrm>
          <a:prstGeom prst="snip1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andara" pitchFamily="34" charset="0"/>
              </a:rPr>
              <a:t>ПАТРИОТ – человек, любящий свою Родину, преданный ему. Патриот готов на жертвы и подвиги во имя интересов своей страны</a:t>
            </a:r>
            <a:r>
              <a:rPr lang="ru-RU" sz="2800" dirty="0" smtClean="0">
                <a:latin typeface="Candara" pitchFamily="34" charset="0"/>
              </a:rPr>
              <a:t>.</a:t>
            </a:r>
            <a:endParaRPr lang="ru-RU" sz="2800" dirty="0">
              <a:latin typeface="Candara" pitchFamily="34" charset="0"/>
            </a:endParaRPr>
          </a:p>
        </p:txBody>
      </p:sp>
      <p:pic>
        <p:nvPicPr>
          <p:cNvPr id="17410" name="Picture 2" descr="https://sun9-43.userapi.com/impf/y8RNpyz9yjqxQ3WpSHL2jQKD7uuVthjYmTkCJQ/3cCVGblOL30.jpg?size=604x455&amp;quality=96&amp;sign=9bcdd26fa61a43bf1e48ec78bd37464e&amp;type=albu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862" r="22413"/>
          <a:stretch>
            <a:fillRect/>
          </a:stretch>
        </p:blipFill>
        <p:spPr bwMode="auto">
          <a:xfrm>
            <a:off x="571472" y="3571876"/>
            <a:ext cx="1571636" cy="2288903"/>
          </a:xfrm>
          <a:prstGeom prst="rect">
            <a:avLst/>
          </a:prstGeom>
          <a:noFill/>
        </p:spPr>
      </p:pic>
      <p:pic>
        <p:nvPicPr>
          <p:cNvPr id="17412" name="Picture 4" descr="https://pg-klgd39.ru/uploads/s/r/o/h/rohssl7enk1h/img/full_rowQbt8r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275" r="26184"/>
          <a:stretch>
            <a:fillRect/>
          </a:stretch>
        </p:blipFill>
        <p:spPr bwMode="auto">
          <a:xfrm>
            <a:off x="6858016" y="500042"/>
            <a:ext cx="2071702" cy="4357718"/>
          </a:xfrm>
          <a:prstGeom prst="rect">
            <a:avLst/>
          </a:prstGeom>
          <a:noFill/>
        </p:spPr>
      </p:pic>
      <p:sp>
        <p:nvSpPr>
          <p:cNvPr id="11" name="Скругленный прямоугольник 10"/>
          <p:cNvSpPr/>
          <p:nvPr/>
        </p:nvSpPr>
        <p:spPr>
          <a:xfrm>
            <a:off x="3857620" y="571480"/>
            <a:ext cx="3000396" cy="78581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Чтит историю своей страны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71802" y="1500174"/>
            <a:ext cx="3000396" cy="78581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Уважает государственный </a:t>
            </a:r>
            <a:r>
              <a:rPr lang="ru-RU" smtClean="0"/>
              <a:t>строй </a:t>
            </a:r>
            <a:r>
              <a:rPr lang="ru-RU" smtClean="0"/>
              <a:t>страны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714744" y="2428868"/>
            <a:ext cx="3000396" cy="78581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Преумножает авторитет и богатство своей страны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28926" y="3357562"/>
            <a:ext cx="3000396" cy="78581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Чувствует связь с Отечеством и его культурой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000496" y="4286256"/>
            <a:ext cx="3000396" cy="78581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Свято относится к долгу защищать свою Родину 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285720" y="1571612"/>
            <a:ext cx="2643206" cy="135732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Candara" pitchFamily="34" charset="0"/>
              </a:rPr>
              <a:t>Какими качествами должен обладать патриот?</a:t>
            </a:r>
            <a:endParaRPr lang="ru-RU" sz="1600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286124"/>
            <a:ext cx="3643338" cy="3286148"/>
          </a:xfrm>
          <a:prstGeom prst="snip1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 smtClean="0"/>
              <a:t>Почему в Конституции РФ защита Отечества провозглашается обязанностью каждого гражданина? Является ли желание защищать от врагов свою Родину проявлением патриотизма? </a:t>
            </a:r>
            <a:endParaRPr lang="ru-RU" sz="2000" dirty="0"/>
          </a:p>
        </p:txBody>
      </p:sp>
      <p:pic>
        <p:nvPicPr>
          <p:cNvPr id="18436" name="Picture 4" descr="https://libra-selco.ru/wp-content/uploads/2021/12/kons1-scale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285728"/>
            <a:ext cx="3500462" cy="2607478"/>
          </a:xfrm>
          <a:prstGeom prst="rect">
            <a:avLst/>
          </a:prstGeom>
          <a:noFill/>
        </p:spPr>
      </p:pic>
      <p:pic>
        <p:nvPicPr>
          <p:cNvPr id="18440" name="Picture 8" descr="https://www.mil.by/upload/iblock/4dd/4dd3566c44874f06daf0831ec8bfd9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857364"/>
            <a:ext cx="4593665" cy="3061247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6215074" y="428604"/>
            <a:ext cx="2714644" cy="90886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С. 19. </a:t>
            </a:r>
          </a:p>
          <a:p>
            <a:pPr algn="ctr"/>
            <a:r>
              <a:rPr lang="ru-RU" b="1" dirty="0" smtClean="0"/>
              <a:t>Обсудим вместе.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5016"/>
            <a:ext cx="3714776" cy="85725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 err="1" smtClean="0">
                <a:latin typeface="Candara" pitchFamily="34" charset="0"/>
              </a:rPr>
              <a:t>Нюргун</a:t>
            </a:r>
            <a:r>
              <a:rPr lang="ru-RU" sz="2000" dirty="0" smtClean="0">
                <a:latin typeface="Candara" pitchFamily="34" charset="0"/>
              </a:rPr>
              <a:t> </a:t>
            </a:r>
            <a:r>
              <a:rPr lang="ru-RU" sz="2000" dirty="0" err="1" smtClean="0">
                <a:latin typeface="Candara" pitchFamily="34" charset="0"/>
              </a:rPr>
              <a:t>Боотур</a:t>
            </a:r>
            <a:r>
              <a:rPr lang="ru-RU" sz="2000" dirty="0" smtClean="0">
                <a:latin typeface="Candara" pitchFamily="34" charset="0"/>
              </a:rPr>
              <a:t> </a:t>
            </a:r>
            <a:r>
              <a:rPr lang="ru-RU" sz="2000" dirty="0" err="1" smtClean="0">
                <a:latin typeface="Candara" pitchFamily="34" charset="0"/>
              </a:rPr>
              <a:t>Стремитеьный</a:t>
            </a:r>
            <a:r>
              <a:rPr lang="ru-RU" sz="2000" dirty="0" smtClean="0">
                <a:latin typeface="Candara" pitchFamily="34" charset="0"/>
              </a:rPr>
              <a:t/>
            </a:r>
            <a:br>
              <a:rPr lang="ru-RU" sz="2000" dirty="0" smtClean="0">
                <a:latin typeface="Candara" pitchFamily="34" charset="0"/>
              </a:rPr>
            </a:br>
            <a:r>
              <a:rPr lang="ru-RU" sz="2000" dirty="0" smtClean="0">
                <a:latin typeface="Candara" pitchFamily="34" charset="0"/>
              </a:rPr>
              <a:t>герой якутского эпоса</a:t>
            </a:r>
            <a:endParaRPr lang="ru-RU" sz="2000" dirty="0">
              <a:latin typeface="Candara" pitchFamily="34" charset="0"/>
            </a:endParaRPr>
          </a:p>
        </p:txBody>
      </p:sp>
      <p:pic>
        <p:nvPicPr>
          <p:cNvPr id="19458" name="Picture 2" descr="https://shareslide.ru/img/thumbs/0657496e68c10ec3dc3e0740057daef3-800x.jpg"/>
          <p:cNvPicPr>
            <a:picLocks noChangeAspect="1" noChangeArrowheads="1"/>
          </p:cNvPicPr>
          <p:nvPr/>
        </p:nvPicPr>
        <p:blipFill>
          <a:blip r:embed="rId2"/>
          <a:srcRect l="3750" t="18690" r="58750" b="8749"/>
          <a:stretch>
            <a:fillRect/>
          </a:stretch>
        </p:blipFill>
        <p:spPr bwMode="auto">
          <a:xfrm>
            <a:off x="500034" y="1071546"/>
            <a:ext cx="3000396" cy="4354146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643306" y="571480"/>
            <a:ext cx="2357454" cy="5715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andara" pitchFamily="34" charset="0"/>
              </a:rPr>
              <a:t>сильный</a:t>
            </a:r>
            <a:endParaRPr lang="ru-RU" sz="2400" dirty="0">
              <a:latin typeface="Candara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86512" y="1785926"/>
            <a:ext cx="2357454" cy="5715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andara" pitchFamily="34" charset="0"/>
              </a:rPr>
              <a:t>храбрый</a:t>
            </a:r>
            <a:endParaRPr lang="ru-RU" sz="2400" dirty="0">
              <a:latin typeface="Candara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14744" y="1571612"/>
            <a:ext cx="2357454" cy="5715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andara" pitchFamily="34" charset="0"/>
              </a:rPr>
              <a:t>красивый</a:t>
            </a:r>
            <a:endParaRPr lang="ru-RU" sz="2400" dirty="0">
              <a:latin typeface="Candara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429124" y="2500306"/>
            <a:ext cx="2857520" cy="5715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andara" pitchFamily="34" charset="0"/>
              </a:rPr>
              <a:t>могущественный</a:t>
            </a:r>
            <a:endParaRPr lang="ru-RU" sz="2400" dirty="0">
              <a:latin typeface="Candara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86512" y="642918"/>
            <a:ext cx="2714644" cy="92869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andara" pitchFamily="34" charset="0"/>
              </a:rPr>
              <a:t>нет равных среди богатырей в мире</a:t>
            </a:r>
            <a:endParaRPr lang="ru-RU" sz="2400" dirty="0">
              <a:latin typeface="Candara" pitchFamily="34" charset="0"/>
            </a:endParaRPr>
          </a:p>
        </p:txBody>
      </p:sp>
      <p:pic>
        <p:nvPicPr>
          <p:cNvPr id="19460" name="Picture 4" descr="https://pulse.rs/wp-content/uploads/2015/06/6-1019x1024.jpg"/>
          <p:cNvPicPr>
            <a:picLocks noChangeAspect="1" noChangeArrowheads="1"/>
          </p:cNvPicPr>
          <p:nvPr/>
        </p:nvPicPr>
        <p:blipFill>
          <a:blip r:embed="rId3" cstate="print"/>
          <a:srcRect l="12173" r="12762"/>
          <a:stretch>
            <a:fillRect/>
          </a:stretch>
        </p:blipFill>
        <p:spPr bwMode="auto">
          <a:xfrm>
            <a:off x="4286248" y="3357562"/>
            <a:ext cx="2357454" cy="3155955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7286644" y="5214950"/>
            <a:ext cx="1571636" cy="142876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С. 19-21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Candara" pitchFamily="34" charset="0"/>
              </a:rPr>
              <a:t>Работ в группе</a:t>
            </a:r>
            <a:endParaRPr lang="ru-RU" b="1" dirty="0">
              <a:solidFill>
                <a:srgbClr val="0070C0"/>
              </a:solidFill>
              <a:latin typeface="Candar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736"/>
            <a:ext cx="8501122" cy="1114420"/>
          </a:xfrm>
          <a:prstGeom prst="snip1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		Прочитайте  башкирскую легенду об Урал-</a:t>
            </a:r>
          </a:p>
          <a:p>
            <a:pPr>
              <a:buNone/>
            </a:pPr>
            <a:r>
              <a:rPr lang="ru-RU" dirty="0" smtClean="0"/>
              <a:t>-батыре (с. 21-22). Подготовьте ответы на вопросы.</a:t>
            </a:r>
            <a:endParaRPr lang="ru-RU" dirty="0"/>
          </a:p>
        </p:txBody>
      </p:sp>
      <p:pic>
        <p:nvPicPr>
          <p:cNvPr id="20484" name="Picture 4" descr="https://fb.ru/misc/i/gallery/5308/317181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928934"/>
            <a:ext cx="3843438" cy="3505636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29058" y="2857496"/>
            <a:ext cx="4572032" cy="1000132"/>
          </a:xfrm>
          <a:prstGeom prst="snip1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Какова главная мысль этой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легенды?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357686" y="4071942"/>
            <a:ext cx="4572032" cy="1000132"/>
          </a:xfrm>
          <a:prstGeom prst="snip1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smtClean="0"/>
              <a:t>О каких нравственных качествах говорит герой?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3714744" y="5286388"/>
            <a:ext cx="5214942" cy="1071570"/>
          </a:xfrm>
          <a:prstGeom prst="snip1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Имеют ли значение слова,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сказанные героем, для современных людей?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251</Words>
  <PresentationFormat>Экран (4:3)</PresentationFormat>
  <Paragraphs>37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Береги землю родимую,  как мать любимую</vt:lpstr>
      <vt:lpstr>Образы былинных богатырей всегда были примером для подрастающего поколения. Читая былины и сказания о них, человек проникался чувством глубокого уважения к ним. Так воспитывались нравственные качества человека, патриота своей страны. </vt:lpstr>
      <vt:lpstr>Слайд 3</vt:lpstr>
      <vt:lpstr>Слайд 4</vt:lpstr>
      <vt:lpstr>Почему в Конституции РФ защита Отечества провозглашается обязанностью каждого гражданина? Является ли желание защищать от врагов свою Родину проявлением патриотизма? </vt:lpstr>
      <vt:lpstr>Нюргун Боотур Стремитеьный герой якутского эпоса</vt:lpstr>
      <vt:lpstr>Работ в группе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Береги землю родимую, как мать любимую</dc:title>
  <dc:creator>ACER</dc:creator>
  <cp:lastModifiedBy>ACER</cp:lastModifiedBy>
  <cp:revision>14</cp:revision>
  <dcterms:created xsi:type="dcterms:W3CDTF">2022-11-09T17:31:52Z</dcterms:created>
  <dcterms:modified xsi:type="dcterms:W3CDTF">2023-02-27T02:09:41Z</dcterms:modified>
</cp:coreProperties>
</file>