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58" r:id="rId3"/>
    <p:sldId id="276" r:id="rId4"/>
    <p:sldId id="259" r:id="rId5"/>
    <p:sldId id="261" r:id="rId6"/>
    <p:sldId id="260" r:id="rId7"/>
    <p:sldId id="263" r:id="rId8"/>
    <p:sldId id="264" r:id="rId9"/>
    <p:sldId id="268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ECB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9" autoAdjust="0"/>
    <p:restoredTop sz="86456" autoAdjust="0"/>
  </p:normalViewPr>
  <p:slideViewPr>
    <p:cSldViewPr>
      <p:cViewPr varScale="1">
        <p:scale>
          <a:sx n="59" d="100"/>
          <a:sy n="59" d="100"/>
        </p:scale>
        <p:origin x="-13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9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hyperlink" Target="&#1089;&#1090;&#1088;&#1072;&#1090;&#1077;&#1075;&#1080;&#1103;.pdf" TargetMode="External"/><Relationship Id="rId1" Type="http://schemas.openxmlformats.org/officeDocument/2006/relationships/slide" Target="../slides/slide10.xml"/><Relationship Id="rId5" Type="http://schemas.openxmlformats.org/officeDocument/2006/relationships/slide" Target="../slides/slide17.xml"/><Relationship Id="rId4" Type="http://schemas.openxmlformats.org/officeDocument/2006/relationships/slide" Target="../slides/slide16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E6F8BB-24E7-43B3-8978-4EDC72FEE97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685DC-AABC-4958-8228-4ED23BABD41B}" type="pres">
      <dgm:prSet presAssocID="{E2E6F8BB-24E7-43B3-8978-4EDC72FEE97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2E1E443-E4EA-41A3-8155-78587F25DDC8}" type="presOf" srcId="{E2E6F8BB-24E7-43B3-8978-4EDC72FEE974}" destId="{829685DC-AABC-4958-8228-4ED23BABD41B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D8F818-49D7-42D8-9CC3-9781A7B574AC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1767232-72D9-48DF-8562-5E9A05B7F2F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action="ppaction://hlinksldjump"/>
            </a:rPr>
            <a:t>Развитие социальных институтов  воспитания</a:t>
          </a:r>
          <a:endParaRPr lang="ru-RU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DCED4C32-7A38-4944-9AE4-3488C71EB38F}" type="parTrans" cxnId="{A8B53D72-10DC-4118-BC7F-4F6296BC3E61}">
      <dgm:prSet/>
      <dgm:spPr/>
      <dgm:t>
        <a:bodyPr/>
        <a:lstStyle/>
        <a:p>
          <a:endParaRPr lang="ru-RU"/>
        </a:p>
      </dgm:t>
    </dgm:pt>
    <dgm:pt modelId="{0E5FD8AE-C216-4DBE-9D51-DEFE5839D544}" type="sibTrans" cxnId="{A8B53D72-10DC-4118-BC7F-4F6296BC3E61}">
      <dgm:prSet/>
      <dgm:spPr/>
      <dgm:t>
        <a:bodyPr/>
        <a:lstStyle/>
        <a:p>
          <a:endParaRPr lang="ru-RU"/>
        </a:p>
      </dgm:t>
    </dgm:pt>
    <dgm:pt modelId="{2153733F-17BD-42A0-A2BE-DF2D6F2C582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 action="ppaction://hlinksldjump"/>
            </a:rPr>
            <a:t>Обновление  воспитательного процесса  с учетом современных  достижений науки  на основе  отечественных традиций</a:t>
          </a:r>
          <a:endParaRPr lang="ru-RU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92BE66-4649-450D-92D7-7893A6333077}" type="parTrans" cxnId="{A3B1A695-63BA-4FF1-93FB-3F4324FE351A}">
      <dgm:prSet/>
      <dgm:spPr/>
      <dgm:t>
        <a:bodyPr/>
        <a:lstStyle/>
        <a:p>
          <a:endParaRPr lang="ru-RU"/>
        </a:p>
      </dgm:t>
    </dgm:pt>
    <dgm:pt modelId="{C855E439-5773-4320-B53A-5F0D68A96CC6}" type="sibTrans" cxnId="{A3B1A695-63BA-4FF1-93FB-3F4324FE351A}">
      <dgm:prSet/>
      <dgm:spPr/>
      <dgm:t>
        <a:bodyPr/>
        <a:lstStyle/>
        <a:p>
          <a:endParaRPr lang="ru-RU"/>
        </a:p>
      </dgm:t>
    </dgm:pt>
    <dgm:pt modelId="{5D3E81FB-7890-45C1-A78E-C02473255E35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4" action="ppaction://hlinksldjump"/>
            </a:rPr>
            <a:t>Механизмы реализации стратегии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CA39AC-818C-4B05-9E3B-1231B88DD740}" type="parTrans" cxnId="{19100262-A878-4A00-81B1-0FE98F53C29B}">
      <dgm:prSet/>
      <dgm:spPr/>
      <dgm:t>
        <a:bodyPr/>
        <a:lstStyle/>
        <a:p>
          <a:endParaRPr lang="ru-RU"/>
        </a:p>
      </dgm:t>
    </dgm:pt>
    <dgm:pt modelId="{8F4A8136-147C-432C-8BED-718BCDD1950E}" type="sibTrans" cxnId="{19100262-A878-4A00-81B1-0FE98F53C29B}">
      <dgm:prSet/>
      <dgm:spPr/>
      <dgm:t>
        <a:bodyPr/>
        <a:lstStyle/>
        <a:p>
          <a:endParaRPr lang="ru-RU"/>
        </a:p>
      </dgm:t>
    </dgm:pt>
    <dgm:pt modelId="{CDC0D3FD-4487-4B98-A3BE-98A83B89CAAD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5" action="ppaction://hlinksldjump"/>
            </a:rPr>
            <a:t>Ожидаемые результаты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79DF83-B3AD-422C-945D-C8EFCBDE0546}" type="parTrans" cxnId="{0353BF6F-7D16-482F-B58E-1F9CD9F1A149}">
      <dgm:prSet/>
      <dgm:spPr/>
      <dgm:t>
        <a:bodyPr/>
        <a:lstStyle/>
        <a:p>
          <a:endParaRPr lang="ru-RU"/>
        </a:p>
      </dgm:t>
    </dgm:pt>
    <dgm:pt modelId="{09F3CB3C-77F6-4444-AB1C-1E1F61BEF5A0}" type="sibTrans" cxnId="{0353BF6F-7D16-482F-B58E-1F9CD9F1A149}">
      <dgm:prSet/>
      <dgm:spPr/>
      <dgm:t>
        <a:bodyPr/>
        <a:lstStyle/>
        <a:p>
          <a:endParaRPr lang="ru-RU"/>
        </a:p>
      </dgm:t>
    </dgm:pt>
    <dgm:pt modelId="{8CCEF3F6-F29F-40CB-BA74-C3671BAEAB50}" type="pres">
      <dgm:prSet presAssocID="{0AD8F818-49D7-42D8-9CC3-9781A7B574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B854BC-1D5B-4A2D-BFE5-DDF4269A2886}" type="pres">
      <dgm:prSet presAssocID="{61767232-72D9-48DF-8562-5E9A05B7F2F6}" presName="parentLin" presStyleCnt="0"/>
      <dgm:spPr/>
    </dgm:pt>
    <dgm:pt modelId="{D2456C77-1CA7-4451-9B91-72D5C185C4F6}" type="pres">
      <dgm:prSet presAssocID="{61767232-72D9-48DF-8562-5E9A05B7F2F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78CA216-FB20-4587-B82A-11BEC374C50B}" type="pres">
      <dgm:prSet presAssocID="{61767232-72D9-48DF-8562-5E9A05B7F2F6}" presName="parentText" presStyleLbl="node1" presStyleIdx="0" presStyleCnt="4" custAng="0" custScaleY="2942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06046-28C7-4FEA-8CDB-2BB3D5DDAD1B}" type="pres">
      <dgm:prSet presAssocID="{61767232-72D9-48DF-8562-5E9A05B7F2F6}" presName="negativeSpace" presStyleCnt="0"/>
      <dgm:spPr/>
    </dgm:pt>
    <dgm:pt modelId="{FCC4EBD9-AD48-485F-B22E-141346C603BE}" type="pres">
      <dgm:prSet presAssocID="{61767232-72D9-48DF-8562-5E9A05B7F2F6}" presName="childText" presStyleLbl="conFgAcc1" presStyleIdx="0" presStyleCnt="4">
        <dgm:presLayoutVars>
          <dgm:bulletEnabled val="1"/>
        </dgm:presLayoutVars>
      </dgm:prSet>
      <dgm:spPr/>
    </dgm:pt>
    <dgm:pt modelId="{C69FBF0A-6AD3-4ED8-940E-E42FA6D853B0}" type="pres">
      <dgm:prSet presAssocID="{0E5FD8AE-C216-4DBE-9D51-DEFE5839D544}" presName="spaceBetweenRectangles" presStyleCnt="0"/>
      <dgm:spPr/>
    </dgm:pt>
    <dgm:pt modelId="{715AFD77-56E9-4EAD-8AA5-0B19DB5A419F}" type="pres">
      <dgm:prSet presAssocID="{2153733F-17BD-42A0-A2BE-DF2D6F2C582D}" presName="parentLin" presStyleCnt="0"/>
      <dgm:spPr/>
    </dgm:pt>
    <dgm:pt modelId="{974D60C6-F199-46C3-BE36-3B091CBF1792}" type="pres">
      <dgm:prSet presAssocID="{2153733F-17BD-42A0-A2BE-DF2D6F2C582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276B553-5DCD-4D21-A921-4853F4B7EEBF}" type="pres">
      <dgm:prSet presAssocID="{2153733F-17BD-42A0-A2BE-DF2D6F2C582D}" presName="parentText" presStyleLbl="node1" presStyleIdx="1" presStyleCnt="4" custScaleY="2341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9FD40-A1D3-4F96-B602-47B1186433A5}" type="pres">
      <dgm:prSet presAssocID="{2153733F-17BD-42A0-A2BE-DF2D6F2C582D}" presName="negativeSpace" presStyleCnt="0"/>
      <dgm:spPr/>
    </dgm:pt>
    <dgm:pt modelId="{4125DD88-6EF0-44E6-877B-C5156D2FFEB3}" type="pres">
      <dgm:prSet presAssocID="{2153733F-17BD-42A0-A2BE-DF2D6F2C582D}" presName="childText" presStyleLbl="conFgAcc1" presStyleIdx="1" presStyleCnt="4">
        <dgm:presLayoutVars>
          <dgm:bulletEnabled val="1"/>
        </dgm:presLayoutVars>
      </dgm:prSet>
      <dgm:spPr/>
    </dgm:pt>
    <dgm:pt modelId="{0564D031-F4B8-482D-BCB4-0724E3FACBD2}" type="pres">
      <dgm:prSet presAssocID="{C855E439-5773-4320-B53A-5F0D68A96CC6}" presName="spaceBetweenRectangles" presStyleCnt="0"/>
      <dgm:spPr/>
    </dgm:pt>
    <dgm:pt modelId="{29C11E1D-E4F7-400B-9A06-F80753C18EC7}" type="pres">
      <dgm:prSet presAssocID="{5D3E81FB-7890-45C1-A78E-C02473255E35}" presName="parentLin" presStyleCnt="0"/>
      <dgm:spPr/>
    </dgm:pt>
    <dgm:pt modelId="{5E383B33-6FC9-4719-8A22-EED46F36F754}" type="pres">
      <dgm:prSet presAssocID="{5D3E81FB-7890-45C1-A78E-C02473255E3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A912C5F-74AF-483A-8FDC-D63FC067D72C}" type="pres">
      <dgm:prSet presAssocID="{5D3E81FB-7890-45C1-A78E-C02473255E35}" presName="parentText" presStyleLbl="node1" presStyleIdx="2" presStyleCnt="4" custScaleY="2686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952F9-3D42-480C-A34E-1622E0BEA6A8}" type="pres">
      <dgm:prSet presAssocID="{5D3E81FB-7890-45C1-A78E-C02473255E35}" presName="negativeSpace" presStyleCnt="0"/>
      <dgm:spPr/>
    </dgm:pt>
    <dgm:pt modelId="{0C94D7B0-3EE0-4F6A-8C67-3413B1E77C3D}" type="pres">
      <dgm:prSet presAssocID="{5D3E81FB-7890-45C1-A78E-C02473255E35}" presName="childText" presStyleLbl="conFgAcc1" presStyleIdx="2" presStyleCnt="4">
        <dgm:presLayoutVars>
          <dgm:bulletEnabled val="1"/>
        </dgm:presLayoutVars>
      </dgm:prSet>
      <dgm:spPr/>
    </dgm:pt>
    <dgm:pt modelId="{7C31847E-E6A7-4B6E-9A03-CD57A622D5C4}" type="pres">
      <dgm:prSet presAssocID="{8F4A8136-147C-432C-8BED-718BCDD1950E}" presName="spaceBetweenRectangles" presStyleCnt="0"/>
      <dgm:spPr/>
    </dgm:pt>
    <dgm:pt modelId="{2B888032-4848-49B5-BDBB-D14F442777C2}" type="pres">
      <dgm:prSet presAssocID="{CDC0D3FD-4487-4B98-A3BE-98A83B89CAAD}" presName="parentLin" presStyleCnt="0"/>
      <dgm:spPr/>
    </dgm:pt>
    <dgm:pt modelId="{4A859AB4-435B-4182-8E6D-79B13A38F917}" type="pres">
      <dgm:prSet presAssocID="{CDC0D3FD-4487-4B98-A3BE-98A83B89CAA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A764CF8-A691-47AD-BDE7-94A42D46364C}" type="pres">
      <dgm:prSet presAssocID="{CDC0D3FD-4487-4B98-A3BE-98A83B89CAAD}" presName="parentText" presStyleLbl="node1" presStyleIdx="3" presStyleCnt="4" custScaleY="341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558B0-6AC2-4933-A7C8-CEB1D052D74C}" type="pres">
      <dgm:prSet presAssocID="{CDC0D3FD-4487-4B98-A3BE-98A83B89CAAD}" presName="negativeSpace" presStyleCnt="0"/>
      <dgm:spPr/>
    </dgm:pt>
    <dgm:pt modelId="{B02EC349-98DA-44A8-AEC2-D7F86EC9B110}" type="pres">
      <dgm:prSet presAssocID="{CDC0D3FD-4487-4B98-A3BE-98A83B89CAA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9AABC61-F483-472C-A45D-0E5D18867DDA}" type="presOf" srcId="{5D3E81FB-7890-45C1-A78E-C02473255E35}" destId="{1A912C5F-74AF-483A-8FDC-D63FC067D72C}" srcOrd="1" destOrd="0" presId="urn:microsoft.com/office/officeart/2005/8/layout/list1"/>
    <dgm:cxn modelId="{D1160F0A-7651-4CFD-9A4E-41187DF34E26}" type="presOf" srcId="{61767232-72D9-48DF-8562-5E9A05B7F2F6}" destId="{178CA216-FB20-4587-B82A-11BEC374C50B}" srcOrd="1" destOrd="0" presId="urn:microsoft.com/office/officeart/2005/8/layout/list1"/>
    <dgm:cxn modelId="{4C3F07AA-15D9-4B3A-9A0D-0FF329E5E873}" type="presOf" srcId="{5D3E81FB-7890-45C1-A78E-C02473255E35}" destId="{5E383B33-6FC9-4719-8A22-EED46F36F754}" srcOrd="0" destOrd="0" presId="urn:microsoft.com/office/officeart/2005/8/layout/list1"/>
    <dgm:cxn modelId="{9693914A-C92B-444B-9467-95A35C8F92B9}" type="presOf" srcId="{2153733F-17BD-42A0-A2BE-DF2D6F2C582D}" destId="{5276B553-5DCD-4D21-A921-4853F4B7EEBF}" srcOrd="1" destOrd="0" presId="urn:microsoft.com/office/officeart/2005/8/layout/list1"/>
    <dgm:cxn modelId="{35FAD8D7-FB10-41D7-A216-C2EC1C1BA5CE}" type="presOf" srcId="{61767232-72D9-48DF-8562-5E9A05B7F2F6}" destId="{D2456C77-1CA7-4451-9B91-72D5C185C4F6}" srcOrd="0" destOrd="0" presId="urn:microsoft.com/office/officeart/2005/8/layout/list1"/>
    <dgm:cxn modelId="{96BE496C-3045-4F28-8337-7384F4C56961}" type="presOf" srcId="{CDC0D3FD-4487-4B98-A3BE-98A83B89CAAD}" destId="{AA764CF8-A691-47AD-BDE7-94A42D46364C}" srcOrd="1" destOrd="0" presId="urn:microsoft.com/office/officeart/2005/8/layout/list1"/>
    <dgm:cxn modelId="{A329918D-B4BA-4868-A76A-15FD1B76DAF6}" type="presOf" srcId="{0AD8F818-49D7-42D8-9CC3-9781A7B574AC}" destId="{8CCEF3F6-F29F-40CB-BA74-C3671BAEAB50}" srcOrd="0" destOrd="0" presId="urn:microsoft.com/office/officeart/2005/8/layout/list1"/>
    <dgm:cxn modelId="{A3B1A695-63BA-4FF1-93FB-3F4324FE351A}" srcId="{0AD8F818-49D7-42D8-9CC3-9781A7B574AC}" destId="{2153733F-17BD-42A0-A2BE-DF2D6F2C582D}" srcOrd="1" destOrd="0" parTransId="{4D92BE66-4649-450D-92D7-7893A6333077}" sibTransId="{C855E439-5773-4320-B53A-5F0D68A96CC6}"/>
    <dgm:cxn modelId="{19100262-A878-4A00-81B1-0FE98F53C29B}" srcId="{0AD8F818-49D7-42D8-9CC3-9781A7B574AC}" destId="{5D3E81FB-7890-45C1-A78E-C02473255E35}" srcOrd="2" destOrd="0" parTransId="{C8CA39AC-818C-4B05-9E3B-1231B88DD740}" sibTransId="{8F4A8136-147C-432C-8BED-718BCDD1950E}"/>
    <dgm:cxn modelId="{2BA8E320-BA37-4946-AB05-B88957AC2C5D}" type="presOf" srcId="{2153733F-17BD-42A0-A2BE-DF2D6F2C582D}" destId="{974D60C6-F199-46C3-BE36-3B091CBF1792}" srcOrd="0" destOrd="0" presId="urn:microsoft.com/office/officeart/2005/8/layout/list1"/>
    <dgm:cxn modelId="{A8B53D72-10DC-4118-BC7F-4F6296BC3E61}" srcId="{0AD8F818-49D7-42D8-9CC3-9781A7B574AC}" destId="{61767232-72D9-48DF-8562-5E9A05B7F2F6}" srcOrd="0" destOrd="0" parTransId="{DCED4C32-7A38-4944-9AE4-3488C71EB38F}" sibTransId="{0E5FD8AE-C216-4DBE-9D51-DEFE5839D544}"/>
    <dgm:cxn modelId="{F25DD169-FDA3-449F-84AE-21BE74038404}" type="presOf" srcId="{CDC0D3FD-4487-4B98-A3BE-98A83B89CAAD}" destId="{4A859AB4-435B-4182-8E6D-79B13A38F917}" srcOrd="0" destOrd="0" presId="urn:microsoft.com/office/officeart/2005/8/layout/list1"/>
    <dgm:cxn modelId="{0353BF6F-7D16-482F-B58E-1F9CD9F1A149}" srcId="{0AD8F818-49D7-42D8-9CC3-9781A7B574AC}" destId="{CDC0D3FD-4487-4B98-A3BE-98A83B89CAAD}" srcOrd="3" destOrd="0" parTransId="{EA79DF83-B3AD-422C-945D-C8EFCBDE0546}" sibTransId="{09F3CB3C-77F6-4444-AB1C-1E1F61BEF5A0}"/>
    <dgm:cxn modelId="{D19DD13B-B897-434F-A704-55C60BA6466B}" type="presParOf" srcId="{8CCEF3F6-F29F-40CB-BA74-C3671BAEAB50}" destId="{1AB854BC-1D5B-4A2D-BFE5-DDF4269A2886}" srcOrd="0" destOrd="0" presId="urn:microsoft.com/office/officeart/2005/8/layout/list1"/>
    <dgm:cxn modelId="{D78D1B22-2003-4756-9837-2040F1D2015A}" type="presParOf" srcId="{1AB854BC-1D5B-4A2D-BFE5-DDF4269A2886}" destId="{D2456C77-1CA7-4451-9B91-72D5C185C4F6}" srcOrd="0" destOrd="0" presId="urn:microsoft.com/office/officeart/2005/8/layout/list1"/>
    <dgm:cxn modelId="{AAED293F-57D8-4783-8D8B-B301CA969B9C}" type="presParOf" srcId="{1AB854BC-1D5B-4A2D-BFE5-DDF4269A2886}" destId="{178CA216-FB20-4587-B82A-11BEC374C50B}" srcOrd="1" destOrd="0" presId="urn:microsoft.com/office/officeart/2005/8/layout/list1"/>
    <dgm:cxn modelId="{1A4023A7-8585-4E1E-93D8-BA96D5D8D395}" type="presParOf" srcId="{8CCEF3F6-F29F-40CB-BA74-C3671BAEAB50}" destId="{EF706046-28C7-4FEA-8CDB-2BB3D5DDAD1B}" srcOrd="1" destOrd="0" presId="urn:microsoft.com/office/officeart/2005/8/layout/list1"/>
    <dgm:cxn modelId="{2F1F4919-A269-4783-9840-6F322BA3E3A0}" type="presParOf" srcId="{8CCEF3F6-F29F-40CB-BA74-C3671BAEAB50}" destId="{FCC4EBD9-AD48-485F-B22E-141346C603BE}" srcOrd="2" destOrd="0" presId="urn:microsoft.com/office/officeart/2005/8/layout/list1"/>
    <dgm:cxn modelId="{6E5C4A6B-0176-4897-BFC9-40BAA7F57978}" type="presParOf" srcId="{8CCEF3F6-F29F-40CB-BA74-C3671BAEAB50}" destId="{C69FBF0A-6AD3-4ED8-940E-E42FA6D853B0}" srcOrd="3" destOrd="0" presId="urn:microsoft.com/office/officeart/2005/8/layout/list1"/>
    <dgm:cxn modelId="{868F9D52-BF56-49CC-A606-D2212FCD82CD}" type="presParOf" srcId="{8CCEF3F6-F29F-40CB-BA74-C3671BAEAB50}" destId="{715AFD77-56E9-4EAD-8AA5-0B19DB5A419F}" srcOrd="4" destOrd="0" presId="urn:microsoft.com/office/officeart/2005/8/layout/list1"/>
    <dgm:cxn modelId="{8899C3D3-3D93-4C65-8259-68670E4C9CB0}" type="presParOf" srcId="{715AFD77-56E9-4EAD-8AA5-0B19DB5A419F}" destId="{974D60C6-F199-46C3-BE36-3B091CBF1792}" srcOrd="0" destOrd="0" presId="urn:microsoft.com/office/officeart/2005/8/layout/list1"/>
    <dgm:cxn modelId="{8161C372-86EB-4C1B-8B48-795321EAAB09}" type="presParOf" srcId="{715AFD77-56E9-4EAD-8AA5-0B19DB5A419F}" destId="{5276B553-5DCD-4D21-A921-4853F4B7EEBF}" srcOrd="1" destOrd="0" presId="urn:microsoft.com/office/officeart/2005/8/layout/list1"/>
    <dgm:cxn modelId="{1026E0BE-1C27-43DA-8C6F-361EBA0B23C0}" type="presParOf" srcId="{8CCEF3F6-F29F-40CB-BA74-C3671BAEAB50}" destId="{7849FD40-A1D3-4F96-B602-47B1186433A5}" srcOrd="5" destOrd="0" presId="urn:microsoft.com/office/officeart/2005/8/layout/list1"/>
    <dgm:cxn modelId="{31E1BD23-B18B-4807-96EF-B6C59A51CD08}" type="presParOf" srcId="{8CCEF3F6-F29F-40CB-BA74-C3671BAEAB50}" destId="{4125DD88-6EF0-44E6-877B-C5156D2FFEB3}" srcOrd="6" destOrd="0" presId="urn:microsoft.com/office/officeart/2005/8/layout/list1"/>
    <dgm:cxn modelId="{E4A86CFF-5ED4-422F-A52E-70AE4B67D513}" type="presParOf" srcId="{8CCEF3F6-F29F-40CB-BA74-C3671BAEAB50}" destId="{0564D031-F4B8-482D-BCB4-0724E3FACBD2}" srcOrd="7" destOrd="0" presId="urn:microsoft.com/office/officeart/2005/8/layout/list1"/>
    <dgm:cxn modelId="{5BC09DB2-1384-4549-AAC9-8987E0BB4827}" type="presParOf" srcId="{8CCEF3F6-F29F-40CB-BA74-C3671BAEAB50}" destId="{29C11E1D-E4F7-400B-9A06-F80753C18EC7}" srcOrd="8" destOrd="0" presId="urn:microsoft.com/office/officeart/2005/8/layout/list1"/>
    <dgm:cxn modelId="{6F0A28F2-C09E-4800-8A00-7A776FF3D60C}" type="presParOf" srcId="{29C11E1D-E4F7-400B-9A06-F80753C18EC7}" destId="{5E383B33-6FC9-4719-8A22-EED46F36F754}" srcOrd="0" destOrd="0" presId="urn:microsoft.com/office/officeart/2005/8/layout/list1"/>
    <dgm:cxn modelId="{36DB77F8-C0B5-45C8-AFA4-081B7B3F9543}" type="presParOf" srcId="{29C11E1D-E4F7-400B-9A06-F80753C18EC7}" destId="{1A912C5F-74AF-483A-8FDC-D63FC067D72C}" srcOrd="1" destOrd="0" presId="urn:microsoft.com/office/officeart/2005/8/layout/list1"/>
    <dgm:cxn modelId="{7510F703-361F-4342-AC89-F4CF236EEBA9}" type="presParOf" srcId="{8CCEF3F6-F29F-40CB-BA74-C3671BAEAB50}" destId="{5D1952F9-3D42-480C-A34E-1622E0BEA6A8}" srcOrd="9" destOrd="0" presId="urn:microsoft.com/office/officeart/2005/8/layout/list1"/>
    <dgm:cxn modelId="{0ABEBB43-85EC-4025-B69B-AC473CDFAC64}" type="presParOf" srcId="{8CCEF3F6-F29F-40CB-BA74-C3671BAEAB50}" destId="{0C94D7B0-3EE0-4F6A-8C67-3413B1E77C3D}" srcOrd="10" destOrd="0" presId="urn:microsoft.com/office/officeart/2005/8/layout/list1"/>
    <dgm:cxn modelId="{1656AE13-B1C7-41FD-A74B-92DC6986D6F5}" type="presParOf" srcId="{8CCEF3F6-F29F-40CB-BA74-C3671BAEAB50}" destId="{7C31847E-E6A7-4B6E-9A03-CD57A622D5C4}" srcOrd="11" destOrd="0" presId="urn:microsoft.com/office/officeart/2005/8/layout/list1"/>
    <dgm:cxn modelId="{E347B39B-B1BB-4943-8535-C64877CD9160}" type="presParOf" srcId="{8CCEF3F6-F29F-40CB-BA74-C3671BAEAB50}" destId="{2B888032-4848-49B5-BDBB-D14F442777C2}" srcOrd="12" destOrd="0" presId="urn:microsoft.com/office/officeart/2005/8/layout/list1"/>
    <dgm:cxn modelId="{7F65D7B5-C52B-4046-A78A-6E561A93CF8F}" type="presParOf" srcId="{2B888032-4848-49B5-BDBB-D14F442777C2}" destId="{4A859AB4-435B-4182-8E6D-79B13A38F917}" srcOrd="0" destOrd="0" presId="urn:microsoft.com/office/officeart/2005/8/layout/list1"/>
    <dgm:cxn modelId="{57B83E88-90FE-4DA3-A92E-5AAE663203BB}" type="presParOf" srcId="{2B888032-4848-49B5-BDBB-D14F442777C2}" destId="{AA764CF8-A691-47AD-BDE7-94A42D46364C}" srcOrd="1" destOrd="0" presId="urn:microsoft.com/office/officeart/2005/8/layout/list1"/>
    <dgm:cxn modelId="{05F0FF5C-A75F-4DFA-A777-7C779978A24C}" type="presParOf" srcId="{8CCEF3F6-F29F-40CB-BA74-C3671BAEAB50}" destId="{1CD558B0-6AC2-4933-A7C8-CEB1D052D74C}" srcOrd="13" destOrd="0" presId="urn:microsoft.com/office/officeart/2005/8/layout/list1"/>
    <dgm:cxn modelId="{298E5873-C44E-423D-8CB5-C1A699D951C7}" type="presParOf" srcId="{8CCEF3F6-F29F-40CB-BA74-C3671BAEAB50}" destId="{B02EC349-98DA-44A8-AEC2-D7F86EC9B11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677810-08D4-497E-80F0-8FB21CC5EF6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C4329-8EC1-4E37-9A97-CC670E40CD43}">
      <dgm:prSet phldrT="[Текст]"/>
      <dgm:spPr/>
      <dgm:t>
        <a:bodyPr/>
        <a:lstStyle/>
        <a:p>
          <a:r>
            <a:rPr lang="ru-RU" dirty="0" smtClean="0"/>
            <a:t>Гражданское и патриотическое воспитание:</a:t>
          </a:r>
          <a:endParaRPr lang="ru-RU" dirty="0"/>
        </a:p>
      </dgm:t>
    </dgm:pt>
    <dgm:pt modelId="{607E683F-557C-4152-9624-0907FC998293}" type="parTrans" cxnId="{8A56B451-9E38-4887-B563-0070C2748843}">
      <dgm:prSet/>
      <dgm:spPr/>
      <dgm:t>
        <a:bodyPr/>
        <a:lstStyle/>
        <a:p>
          <a:endParaRPr lang="ru-RU"/>
        </a:p>
      </dgm:t>
    </dgm:pt>
    <dgm:pt modelId="{8683F34A-2213-4117-B4D0-EC501EF69573}" type="sibTrans" cxnId="{8A56B451-9E38-4887-B563-0070C2748843}">
      <dgm:prSet/>
      <dgm:spPr/>
      <dgm:t>
        <a:bodyPr/>
        <a:lstStyle/>
        <a:p>
          <a:endParaRPr lang="ru-RU"/>
        </a:p>
      </dgm:t>
    </dgm:pt>
    <dgm:pt modelId="{0876A273-B7B9-4AF8-9D2D-065D166757F7}">
      <dgm:prSet phldrT="[Текст]"/>
      <dgm:spPr/>
      <dgm:t>
        <a:bodyPr/>
        <a:lstStyle/>
        <a:p>
          <a:r>
            <a:rPr lang="ru-RU" dirty="0" smtClean="0"/>
            <a:t>Духовно-нравственное развитие:</a:t>
          </a:r>
          <a:endParaRPr lang="ru-RU" dirty="0"/>
        </a:p>
      </dgm:t>
    </dgm:pt>
    <dgm:pt modelId="{1D7BB40B-E593-4519-951C-D5B46F1D3B42}" type="parTrans" cxnId="{BDE9BD6B-B92E-4B75-A071-8897957CC43E}">
      <dgm:prSet/>
      <dgm:spPr/>
      <dgm:t>
        <a:bodyPr/>
        <a:lstStyle/>
        <a:p>
          <a:endParaRPr lang="ru-RU"/>
        </a:p>
      </dgm:t>
    </dgm:pt>
    <dgm:pt modelId="{E425F147-2E07-45AE-9934-3928AB2CC327}" type="sibTrans" cxnId="{BDE9BD6B-B92E-4B75-A071-8897957CC43E}">
      <dgm:prSet/>
      <dgm:spPr/>
      <dgm:t>
        <a:bodyPr/>
        <a:lstStyle/>
        <a:p>
          <a:endParaRPr lang="ru-RU"/>
        </a:p>
      </dgm:t>
    </dgm:pt>
    <dgm:pt modelId="{07E0C70D-BF17-4C25-B72C-CF44B0AFCB74}">
      <dgm:prSet phldrT="[Текст]"/>
      <dgm:spPr/>
      <dgm:t>
        <a:bodyPr/>
        <a:lstStyle/>
        <a:p>
          <a:r>
            <a:rPr lang="ru-RU" dirty="0" smtClean="0"/>
            <a:t>Приобщение детей к культурному наследию</a:t>
          </a:r>
          <a:endParaRPr lang="ru-RU" dirty="0"/>
        </a:p>
      </dgm:t>
    </dgm:pt>
    <dgm:pt modelId="{286949FC-6E2E-4873-8322-1F1342FE6967}" type="parTrans" cxnId="{0D9F5A44-C66E-401D-9F78-49AF61238355}">
      <dgm:prSet/>
      <dgm:spPr/>
      <dgm:t>
        <a:bodyPr/>
        <a:lstStyle/>
        <a:p>
          <a:endParaRPr lang="ru-RU"/>
        </a:p>
      </dgm:t>
    </dgm:pt>
    <dgm:pt modelId="{2E0EF3C0-DD53-4FA8-A6DE-EAC07BA01C2A}" type="sibTrans" cxnId="{0D9F5A44-C66E-401D-9F78-49AF61238355}">
      <dgm:prSet/>
      <dgm:spPr/>
      <dgm:t>
        <a:bodyPr/>
        <a:lstStyle/>
        <a:p>
          <a:endParaRPr lang="ru-RU"/>
        </a:p>
      </dgm:t>
    </dgm:pt>
    <dgm:pt modelId="{0763A346-BE5D-4581-9815-6E32CA66EA98}" type="pres">
      <dgm:prSet presAssocID="{9A677810-08D4-497E-80F0-8FB21CC5EF6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064F209-16D1-45C0-82B8-3EDDCD6B9BD3}" type="pres">
      <dgm:prSet presAssocID="{BFEC4329-8EC1-4E37-9A97-CC670E40CD43}" presName="composite" presStyleCnt="0"/>
      <dgm:spPr/>
    </dgm:pt>
    <dgm:pt modelId="{3BE28785-EC60-4B75-AB6D-7F4DAED15870}" type="pres">
      <dgm:prSet presAssocID="{BFEC4329-8EC1-4E37-9A97-CC670E40CD43}" presName="bentUpArrow1" presStyleLbl="alignImgPlace1" presStyleIdx="0" presStyleCnt="2"/>
      <dgm:spPr/>
    </dgm:pt>
    <dgm:pt modelId="{749354A0-43EE-45E3-8709-CB2D1E9F17E6}" type="pres">
      <dgm:prSet presAssocID="{BFEC4329-8EC1-4E37-9A97-CC670E40CD4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6CEE4-DCE0-4808-80A3-C3D5997A88BE}" type="pres">
      <dgm:prSet presAssocID="{BFEC4329-8EC1-4E37-9A97-CC670E40CD43}" presName="ChildText" presStyleLbl="revTx" presStyleIdx="0" presStyleCnt="2" custFlipHor="1" custScaleX="6719" custScaleY="163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F9B0F-7D39-4FAA-BED5-A8AEF24159FA}" type="pres">
      <dgm:prSet presAssocID="{8683F34A-2213-4117-B4D0-EC501EF69573}" presName="sibTrans" presStyleCnt="0"/>
      <dgm:spPr/>
    </dgm:pt>
    <dgm:pt modelId="{B2A60D27-3FD7-4585-A348-DCDC3BEF0164}" type="pres">
      <dgm:prSet presAssocID="{0876A273-B7B9-4AF8-9D2D-065D166757F7}" presName="composite" presStyleCnt="0"/>
      <dgm:spPr/>
    </dgm:pt>
    <dgm:pt modelId="{672605EB-2690-4DA2-9532-BF9C96028107}" type="pres">
      <dgm:prSet presAssocID="{0876A273-B7B9-4AF8-9D2D-065D166757F7}" presName="bentUpArrow1" presStyleLbl="alignImgPlace1" presStyleIdx="1" presStyleCnt="2"/>
      <dgm:spPr/>
    </dgm:pt>
    <dgm:pt modelId="{F3A45329-089C-486A-966C-CE4494537CA5}" type="pres">
      <dgm:prSet presAssocID="{0876A273-B7B9-4AF8-9D2D-065D166757F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8D22C-3564-41F8-BB5E-BE381E2D4B88}" type="pres">
      <dgm:prSet presAssocID="{0876A273-B7B9-4AF8-9D2D-065D166757F7}" presName="ChildText" presStyleLbl="revTx" presStyleIdx="1" presStyleCnt="2" custScaleX="5170" custScaleY="310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45673-D3CA-428A-93C6-1D1100DFB4A5}" type="pres">
      <dgm:prSet presAssocID="{E425F147-2E07-45AE-9934-3928AB2CC327}" presName="sibTrans" presStyleCnt="0"/>
      <dgm:spPr/>
    </dgm:pt>
    <dgm:pt modelId="{C51D4980-B6B9-4D93-947C-5350640BD577}" type="pres">
      <dgm:prSet presAssocID="{07E0C70D-BF17-4C25-B72C-CF44B0AFCB74}" presName="composite" presStyleCnt="0"/>
      <dgm:spPr/>
    </dgm:pt>
    <dgm:pt modelId="{7E842DDC-9F16-4175-927D-E94C63AC3CEA}" type="pres">
      <dgm:prSet presAssocID="{07E0C70D-BF17-4C25-B72C-CF44B0AFCB7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9F5A44-C66E-401D-9F78-49AF61238355}" srcId="{9A677810-08D4-497E-80F0-8FB21CC5EF63}" destId="{07E0C70D-BF17-4C25-B72C-CF44B0AFCB74}" srcOrd="2" destOrd="0" parTransId="{286949FC-6E2E-4873-8322-1F1342FE6967}" sibTransId="{2E0EF3C0-DD53-4FA8-A6DE-EAC07BA01C2A}"/>
    <dgm:cxn modelId="{E18ECE56-EF5E-4BCC-83A2-E635022F2337}" type="presOf" srcId="{9A677810-08D4-497E-80F0-8FB21CC5EF63}" destId="{0763A346-BE5D-4581-9815-6E32CA66EA98}" srcOrd="0" destOrd="0" presId="urn:microsoft.com/office/officeart/2005/8/layout/StepDownProcess"/>
    <dgm:cxn modelId="{BDE9BD6B-B92E-4B75-A071-8897957CC43E}" srcId="{9A677810-08D4-497E-80F0-8FB21CC5EF63}" destId="{0876A273-B7B9-4AF8-9D2D-065D166757F7}" srcOrd="1" destOrd="0" parTransId="{1D7BB40B-E593-4519-951C-D5B46F1D3B42}" sibTransId="{E425F147-2E07-45AE-9934-3928AB2CC327}"/>
    <dgm:cxn modelId="{5D716612-6933-49F9-80A4-ECAD0761060F}" type="presOf" srcId="{BFEC4329-8EC1-4E37-9A97-CC670E40CD43}" destId="{749354A0-43EE-45E3-8709-CB2D1E9F17E6}" srcOrd="0" destOrd="0" presId="urn:microsoft.com/office/officeart/2005/8/layout/StepDownProcess"/>
    <dgm:cxn modelId="{8A56B451-9E38-4887-B563-0070C2748843}" srcId="{9A677810-08D4-497E-80F0-8FB21CC5EF63}" destId="{BFEC4329-8EC1-4E37-9A97-CC670E40CD43}" srcOrd="0" destOrd="0" parTransId="{607E683F-557C-4152-9624-0907FC998293}" sibTransId="{8683F34A-2213-4117-B4D0-EC501EF69573}"/>
    <dgm:cxn modelId="{1C330183-1361-4DB5-BE95-8EEBC5C842FC}" type="presOf" srcId="{0876A273-B7B9-4AF8-9D2D-065D166757F7}" destId="{F3A45329-089C-486A-966C-CE4494537CA5}" srcOrd="0" destOrd="0" presId="urn:microsoft.com/office/officeart/2005/8/layout/StepDownProcess"/>
    <dgm:cxn modelId="{1348A73E-BEC9-48EE-9086-17B05420B343}" type="presOf" srcId="{07E0C70D-BF17-4C25-B72C-CF44B0AFCB74}" destId="{7E842DDC-9F16-4175-927D-E94C63AC3CEA}" srcOrd="0" destOrd="0" presId="urn:microsoft.com/office/officeart/2005/8/layout/StepDownProcess"/>
    <dgm:cxn modelId="{36CF6E6F-290C-4D57-9908-BAF287DF109F}" type="presParOf" srcId="{0763A346-BE5D-4581-9815-6E32CA66EA98}" destId="{4064F209-16D1-45C0-82B8-3EDDCD6B9BD3}" srcOrd="0" destOrd="0" presId="urn:microsoft.com/office/officeart/2005/8/layout/StepDownProcess"/>
    <dgm:cxn modelId="{F7847FA5-358E-4870-9CF0-DC0F51875573}" type="presParOf" srcId="{4064F209-16D1-45C0-82B8-3EDDCD6B9BD3}" destId="{3BE28785-EC60-4B75-AB6D-7F4DAED15870}" srcOrd="0" destOrd="0" presId="urn:microsoft.com/office/officeart/2005/8/layout/StepDownProcess"/>
    <dgm:cxn modelId="{155A0919-6E90-49D6-9887-71F8F94F5E9B}" type="presParOf" srcId="{4064F209-16D1-45C0-82B8-3EDDCD6B9BD3}" destId="{749354A0-43EE-45E3-8709-CB2D1E9F17E6}" srcOrd="1" destOrd="0" presId="urn:microsoft.com/office/officeart/2005/8/layout/StepDownProcess"/>
    <dgm:cxn modelId="{A8AE54F0-91C1-4A22-971D-02FA147F64E7}" type="presParOf" srcId="{4064F209-16D1-45C0-82B8-3EDDCD6B9BD3}" destId="{B656CEE4-DCE0-4808-80A3-C3D5997A88BE}" srcOrd="2" destOrd="0" presId="urn:microsoft.com/office/officeart/2005/8/layout/StepDownProcess"/>
    <dgm:cxn modelId="{9BC48CA7-946C-4F54-8FED-8618CDE7B13A}" type="presParOf" srcId="{0763A346-BE5D-4581-9815-6E32CA66EA98}" destId="{6BBF9B0F-7D39-4FAA-BED5-A8AEF24159FA}" srcOrd="1" destOrd="0" presId="urn:microsoft.com/office/officeart/2005/8/layout/StepDownProcess"/>
    <dgm:cxn modelId="{955D3280-7ED8-434F-8891-522225504612}" type="presParOf" srcId="{0763A346-BE5D-4581-9815-6E32CA66EA98}" destId="{B2A60D27-3FD7-4585-A348-DCDC3BEF0164}" srcOrd="2" destOrd="0" presId="urn:microsoft.com/office/officeart/2005/8/layout/StepDownProcess"/>
    <dgm:cxn modelId="{0CE4432B-ADE9-4B8A-87EB-879FBF493AEC}" type="presParOf" srcId="{B2A60D27-3FD7-4585-A348-DCDC3BEF0164}" destId="{672605EB-2690-4DA2-9532-BF9C96028107}" srcOrd="0" destOrd="0" presId="urn:microsoft.com/office/officeart/2005/8/layout/StepDownProcess"/>
    <dgm:cxn modelId="{A849470D-0926-4AA2-8500-9CD749853C46}" type="presParOf" srcId="{B2A60D27-3FD7-4585-A348-DCDC3BEF0164}" destId="{F3A45329-089C-486A-966C-CE4494537CA5}" srcOrd="1" destOrd="0" presId="urn:microsoft.com/office/officeart/2005/8/layout/StepDownProcess"/>
    <dgm:cxn modelId="{9727C8A2-023F-44BD-BF47-3C7B69F08718}" type="presParOf" srcId="{B2A60D27-3FD7-4585-A348-DCDC3BEF0164}" destId="{EE38D22C-3564-41F8-BB5E-BE381E2D4B88}" srcOrd="2" destOrd="0" presId="urn:microsoft.com/office/officeart/2005/8/layout/StepDownProcess"/>
    <dgm:cxn modelId="{27A6C810-2606-4F74-8379-A0946417C608}" type="presParOf" srcId="{0763A346-BE5D-4581-9815-6E32CA66EA98}" destId="{DE845673-D3CA-428A-93C6-1D1100DFB4A5}" srcOrd="3" destOrd="0" presId="urn:microsoft.com/office/officeart/2005/8/layout/StepDownProcess"/>
    <dgm:cxn modelId="{36EFA977-D4E8-4981-9679-18D071545274}" type="presParOf" srcId="{0763A346-BE5D-4581-9815-6E32CA66EA98}" destId="{C51D4980-B6B9-4D93-947C-5350640BD577}" srcOrd="4" destOrd="0" presId="urn:microsoft.com/office/officeart/2005/8/layout/StepDownProcess"/>
    <dgm:cxn modelId="{4F014734-CA31-4A40-9E97-EE07FDE3840D}" type="presParOf" srcId="{C51D4980-B6B9-4D93-947C-5350640BD577}" destId="{7E842DDC-9F16-4175-927D-E94C63AC3CE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DD76C8-E653-4A94-AC55-D6370D6CD2D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C593B9-6CE5-499D-8DD8-B55644E62C4A}">
      <dgm:prSet phldrT="[Текст]"/>
      <dgm:spPr/>
      <dgm:t>
        <a:bodyPr/>
        <a:lstStyle/>
        <a:p>
          <a:r>
            <a:rPr lang="ru-RU" dirty="0" smtClean="0"/>
            <a:t>Физическое развитие и культура здоровья</a:t>
          </a:r>
          <a:endParaRPr lang="ru-RU" dirty="0"/>
        </a:p>
      </dgm:t>
    </dgm:pt>
    <dgm:pt modelId="{DBFD3BBF-EB9A-453F-8255-5DD2D954B180}" type="parTrans" cxnId="{7BDCF79F-0DE4-4F80-9616-46D3E0E45F7F}">
      <dgm:prSet/>
      <dgm:spPr/>
      <dgm:t>
        <a:bodyPr/>
        <a:lstStyle/>
        <a:p>
          <a:endParaRPr lang="ru-RU"/>
        </a:p>
      </dgm:t>
    </dgm:pt>
    <dgm:pt modelId="{63DCE102-C81E-43B5-8643-B9DBEE20F392}" type="sibTrans" cxnId="{7BDCF79F-0DE4-4F80-9616-46D3E0E45F7F}">
      <dgm:prSet/>
      <dgm:spPr/>
      <dgm:t>
        <a:bodyPr/>
        <a:lstStyle/>
        <a:p>
          <a:endParaRPr lang="ru-RU"/>
        </a:p>
      </dgm:t>
    </dgm:pt>
    <dgm:pt modelId="{62B96B43-D7D0-46A4-BBA1-6D5D6A81F70C}">
      <dgm:prSet phldrT="[Текст]"/>
      <dgm:spPr/>
      <dgm:t>
        <a:bodyPr/>
        <a:lstStyle/>
        <a:p>
          <a:r>
            <a:rPr lang="ru-RU" dirty="0" smtClean="0"/>
            <a:t>Трудовое воспитание и профессиональное самоопределение</a:t>
          </a:r>
          <a:endParaRPr lang="ru-RU" dirty="0"/>
        </a:p>
      </dgm:t>
    </dgm:pt>
    <dgm:pt modelId="{5BDB73E7-60B0-4702-8073-769FB8018869}" type="parTrans" cxnId="{5A52867B-CA2A-42A8-983C-A5C26122582E}">
      <dgm:prSet/>
      <dgm:spPr/>
      <dgm:t>
        <a:bodyPr/>
        <a:lstStyle/>
        <a:p>
          <a:endParaRPr lang="ru-RU"/>
        </a:p>
      </dgm:t>
    </dgm:pt>
    <dgm:pt modelId="{BB14951A-D723-4761-8F7A-9F3457321B46}" type="sibTrans" cxnId="{5A52867B-CA2A-42A8-983C-A5C26122582E}">
      <dgm:prSet/>
      <dgm:spPr/>
      <dgm:t>
        <a:bodyPr/>
        <a:lstStyle/>
        <a:p>
          <a:endParaRPr lang="ru-RU"/>
        </a:p>
      </dgm:t>
    </dgm:pt>
    <dgm:pt modelId="{4766BD2A-82B1-4EC7-ADA9-5DE55728EFDD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95000"/>
                </a:schemeClr>
              </a:solidFill>
              <a:hlinkClick xmlns:r="http://schemas.openxmlformats.org/officeDocument/2006/relationships" r:id="rId1" action="ppaction://hlinksldjump"/>
            </a:rPr>
            <a:t>Экологическое воспитание</a:t>
          </a:r>
          <a:endParaRPr lang="ru-RU" dirty="0">
            <a:solidFill>
              <a:schemeClr val="bg1">
                <a:lumMod val="95000"/>
              </a:schemeClr>
            </a:solidFill>
          </a:endParaRPr>
        </a:p>
      </dgm:t>
    </dgm:pt>
    <dgm:pt modelId="{D6B71512-8280-4EE2-9576-EC59B944519A}" type="parTrans" cxnId="{5F6EF2CF-07C0-4112-8749-7D46DEEB938F}">
      <dgm:prSet/>
      <dgm:spPr/>
      <dgm:t>
        <a:bodyPr/>
        <a:lstStyle/>
        <a:p>
          <a:endParaRPr lang="ru-RU"/>
        </a:p>
      </dgm:t>
    </dgm:pt>
    <dgm:pt modelId="{0CAD480B-A836-4EEB-9DE1-C97AC14CD2E0}" type="sibTrans" cxnId="{5F6EF2CF-07C0-4112-8749-7D46DEEB938F}">
      <dgm:prSet/>
      <dgm:spPr/>
      <dgm:t>
        <a:bodyPr/>
        <a:lstStyle/>
        <a:p>
          <a:endParaRPr lang="ru-RU"/>
        </a:p>
      </dgm:t>
    </dgm:pt>
    <dgm:pt modelId="{158F2950-FDB3-4D6F-8AE7-83AFED2066EE}" type="pres">
      <dgm:prSet presAssocID="{28DD76C8-E653-4A94-AC55-D6370D6CD2D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9DFB5C9-F4DD-4D14-8E89-C8E34953B3EF}" type="pres">
      <dgm:prSet presAssocID="{52C593B9-6CE5-499D-8DD8-B55644E62C4A}" presName="composite" presStyleCnt="0"/>
      <dgm:spPr/>
    </dgm:pt>
    <dgm:pt modelId="{08D95F42-EBA4-4B33-9189-E399EEDDE193}" type="pres">
      <dgm:prSet presAssocID="{52C593B9-6CE5-499D-8DD8-B55644E62C4A}" presName="bentUpArrow1" presStyleLbl="alignImgPlace1" presStyleIdx="0" presStyleCnt="2"/>
      <dgm:spPr/>
    </dgm:pt>
    <dgm:pt modelId="{35FF0AF3-6858-48C2-8D9D-6CED46CAA6F3}" type="pres">
      <dgm:prSet presAssocID="{52C593B9-6CE5-499D-8DD8-B55644E62C4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EF6F2-156D-48B8-B4ED-FE5E1BC4FE49}" type="pres">
      <dgm:prSet presAssocID="{52C593B9-6CE5-499D-8DD8-B55644E62C4A}" presName="ChildText" presStyleLbl="revTx" presStyleIdx="0" presStyleCnt="2" custScaleX="18908" custScaleY="676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D0387-E16A-41F6-B858-BB333BF6CA86}" type="pres">
      <dgm:prSet presAssocID="{63DCE102-C81E-43B5-8643-B9DBEE20F392}" presName="sibTrans" presStyleCnt="0"/>
      <dgm:spPr/>
    </dgm:pt>
    <dgm:pt modelId="{C29D96C3-E0DD-4035-BBA9-3B3D40CE88A3}" type="pres">
      <dgm:prSet presAssocID="{62B96B43-D7D0-46A4-BBA1-6D5D6A81F70C}" presName="composite" presStyleCnt="0"/>
      <dgm:spPr/>
    </dgm:pt>
    <dgm:pt modelId="{8763CBB3-2AAA-462B-BF44-2F57508FB856}" type="pres">
      <dgm:prSet presAssocID="{62B96B43-D7D0-46A4-BBA1-6D5D6A81F70C}" presName="bentUpArrow1" presStyleLbl="alignImgPlace1" presStyleIdx="1" presStyleCnt="2"/>
      <dgm:spPr/>
    </dgm:pt>
    <dgm:pt modelId="{9C9DAD04-7DCD-4C9C-A53D-C3E2B0EA4F23}" type="pres">
      <dgm:prSet presAssocID="{62B96B43-D7D0-46A4-BBA1-6D5D6A81F70C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A4AB0-EDD7-4084-8A6A-388C33D274CF}" type="pres">
      <dgm:prSet presAssocID="{62B96B43-D7D0-46A4-BBA1-6D5D6A81F70C}" presName="ChildText" presStyleLbl="revTx" presStyleIdx="1" presStyleCnt="2" custScaleX="44873" custScaleY="35449" custLinFactNeighborX="-12703" custLinFactNeighborY="-59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820E4-08E2-459F-AC15-A33C9D382EB2}" type="pres">
      <dgm:prSet presAssocID="{BB14951A-D723-4761-8F7A-9F3457321B46}" presName="sibTrans" presStyleCnt="0"/>
      <dgm:spPr/>
    </dgm:pt>
    <dgm:pt modelId="{7E6F9A3F-9152-477C-BB66-E238B96D9F01}" type="pres">
      <dgm:prSet presAssocID="{4766BD2A-82B1-4EC7-ADA9-5DE55728EFDD}" presName="composite" presStyleCnt="0"/>
      <dgm:spPr/>
    </dgm:pt>
    <dgm:pt modelId="{DF1E65C7-CE5E-4179-8191-25944C560773}" type="pres">
      <dgm:prSet presAssocID="{4766BD2A-82B1-4EC7-ADA9-5DE55728EFD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188EB1-62DC-4392-BEF2-D093170E89B7}" type="presOf" srcId="{4766BD2A-82B1-4EC7-ADA9-5DE55728EFDD}" destId="{DF1E65C7-CE5E-4179-8191-25944C560773}" srcOrd="0" destOrd="0" presId="urn:microsoft.com/office/officeart/2005/8/layout/StepDownProcess"/>
    <dgm:cxn modelId="{5F6EF2CF-07C0-4112-8749-7D46DEEB938F}" srcId="{28DD76C8-E653-4A94-AC55-D6370D6CD2D6}" destId="{4766BD2A-82B1-4EC7-ADA9-5DE55728EFDD}" srcOrd="2" destOrd="0" parTransId="{D6B71512-8280-4EE2-9576-EC59B944519A}" sibTransId="{0CAD480B-A836-4EEB-9DE1-C97AC14CD2E0}"/>
    <dgm:cxn modelId="{49986A48-2828-4DD8-BAD5-8ED9D4B6CF4F}" type="presOf" srcId="{28DD76C8-E653-4A94-AC55-D6370D6CD2D6}" destId="{158F2950-FDB3-4D6F-8AE7-83AFED2066EE}" srcOrd="0" destOrd="0" presId="urn:microsoft.com/office/officeart/2005/8/layout/StepDownProcess"/>
    <dgm:cxn modelId="{5A52867B-CA2A-42A8-983C-A5C26122582E}" srcId="{28DD76C8-E653-4A94-AC55-D6370D6CD2D6}" destId="{62B96B43-D7D0-46A4-BBA1-6D5D6A81F70C}" srcOrd="1" destOrd="0" parTransId="{5BDB73E7-60B0-4702-8073-769FB8018869}" sibTransId="{BB14951A-D723-4761-8F7A-9F3457321B46}"/>
    <dgm:cxn modelId="{7BDCF79F-0DE4-4F80-9616-46D3E0E45F7F}" srcId="{28DD76C8-E653-4A94-AC55-D6370D6CD2D6}" destId="{52C593B9-6CE5-499D-8DD8-B55644E62C4A}" srcOrd="0" destOrd="0" parTransId="{DBFD3BBF-EB9A-453F-8255-5DD2D954B180}" sibTransId="{63DCE102-C81E-43B5-8643-B9DBEE20F392}"/>
    <dgm:cxn modelId="{7A0C2CE8-557B-456E-B5D9-268B2EE6C04B}" type="presOf" srcId="{52C593B9-6CE5-499D-8DD8-B55644E62C4A}" destId="{35FF0AF3-6858-48C2-8D9D-6CED46CAA6F3}" srcOrd="0" destOrd="0" presId="urn:microsoft.com/office/officeart/2005/8/layout/StepDownProcess"/>
    <dgm:cxn modelId="{426FD534-BAE2-4A7E-9EE5-0E1241E197C5}" type="presOf" srcId="{62B96B43-D7D0-46A4-BBA1-6D5D6A81F70C}" destId="{9C9DAD04-7DCD-4C9C-A53D-C3E2B0EA4F23}" srcOrd="0" destOrd="0" presId="urn:microsoft.com/office/officeart/2005/8/layout/StepDownProcess"/>
    <dgm:cxn modelId="{214C8615-7097-43C0-ACF1-EFDCCB295E1F}" type="presParOf" srcId="{158F2950-FDB3-4D6F-8AE7-83AFED2066EE}" destId="{A9DFB5C9-F4DD-4D14-8E89-C8E34953B3EF}" srcOrd="0" destOrd="0" presId="urn:microsoft.com/office/officeart/2005/8/layout/StepDownProcess"/>
    <dgm:cxn modelId="{F500DF5C-4E55-4096-AC93-B7A76FD1AE6A}" type="presParOf" srcId="{A9DFB5C9-F4DD-4D14-8E89-C8E34953B3EF}" destId="{08D95F42-EBA4-4B33-9189-E399EEDDE193}" srcOrd="0" destOrd="0" presId="urn:microsoft.com/office/officeart/2005/8/layout/StepDownProcess"/>
    <dgm:cxn modelId="{FECEB934-D016-44C9-81DD-6AEA0ABEBB8E}" type="presParOf" srcId="{A9DFB5C9-F4DD-4D14-8E89-C8E34953B3EF}" destId="{35FF0AF3-6858-48C2-8D9D-6CED46CAA6F3}" srcOrd="1" destOrd="0" presId="urn:microsoft.com/office/officeart/2005/8/layout/StepDownProcess"/>
    <dgm:cxn modelId="{1735D292-A7B1-4C8B-9DA4-7B417719E273}" type="presParOf" srcId="{A9DFB5C9-F4DD-4D14-8E89-C8E34953B3EF}" destId="{2F1EF6F2-156D-48B8-B4ED-FE5E1BC4FE49}" srcOrd="2" destOrd="0" presId="urn:microsoft.com/office/officeart/2005/8/layout/StepDownProcess"/>
    <dgm:cxn modelId="{18EDA5BC-9AC9-494C-A257-D54667B7290F}" type="presParOf" srcId="{158F2950-FDB3-4D6F-8AE7-83AFED2066EE}" destId="{D2BD0387-E16A-41F6-B858-BB333BF6CA86}" srcOrd="1" destOrd="0" presId="urn:microsoft.com/office/officeart/2005/8/layout/StepDownProcess"/>
    <dgm:cxn modelId="{2782A2FB-E2F5-468D-8176-900EA07BA3E6}" type="presParOf" srcId="{158F2950-FDB3-4D6F-8AE7-83AFED2066EE}" destId="{C29D96C3-E0DD-4035-BBA9-3B3D40CE88A3}" srcOrd="2" destOrd="0" presId="urn:microsoft.com/office/officeart/2005/8/layout/StepDownProcess"/>
    <dgm:cxn modelId="{FAEFBDFB-2549-43E1-97DB-4DE0E00A3BFB}" type="presParOf" srcId="{C29D96C3-E0DD-4035-BBA9-3B3D40CE88A3}" destId="{8763CBB3-2AAA-462B-BF44-2F57508FB856}" srcOrd="0" destOrd="0" presId="urn:microsoft.com/office/officeart/2005/8/layout/StepDownProcess"/>
    <dgm:cxn modelId="{AD56698F-0B2F-4F59-A317-4E344C5CF956}" type="presParOf" srcId="{C29D96C3-E0DD-4035-BBA9-3B3D40CE88A3}" destId="{9C9DAD04-7DCD-4C9C-A53D-C3E2B0EA4F23}" srcOrd="1" destOrd="0" presId="urn:microsoft.com/office/officeart/2005/8/layout/StepDownProcess"/>
    <dgm:cxn modelId="{5FA755A3-7E69-480B-8F0C-9714382C35FE}" type="presParOf" srcId="{C29D96C3-E0DD-4035-BBA9-3B3D40CE88A3}" destId="{257A4AB0-EDD7-4084-8A6A-388C33D274CF}" srcOrd="2" destOrd="0" presId="urn:microsoft.com/office/officeart/2005/8/layout/StepDownProcess"/>
    <dgm:cxn modelId="{A7AF08AB-3AF0-4195-8D40-B9FA96312A83}" type="presParOf" srcId="{158F2950-FDB3-4D6F-8AE7-83AFED2066EE}" destId="{C91820E4-08E2-459F-AC15-A33C9D382EB2}" srcOrd="3" destOrd="0" presId="urn:microsoft.com/office/officeart/2005/8/layout/StepDownProcess"/>
    <dgm:cxn modelId="{7CDA1B34-4BE6-4E61-A346-7439AF1E3A5F}" type="presParOf" srcId="{158F2950-FDB3-4D6F-8AE7-83AFED2066EE}" destId="{7E6F9A3F-9152-477C-BB66-E238B96D9F01}" srcOrd="4" destOrd="0" presId="urn:microsoft.com/office/officeart/2005/8/layout/StepDownProcess"/>
    <dgm:cxn modelId="{6BA96EF9-360F-4C80-A023-A6631CD62847}" type="presParOf" srcId="{7E6F9A3F-9152-477C-BB66-E238B96D9F01}" destId="{DF1E65C7-CE5E-4179-8191-25944C56077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384FD-D969-497D-A2C3-16A717799A42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CDFF4-F5C1-4B03-AB04-52E1417F3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950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rofiok.com/projects/history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CDFF4-F5C1-4B03-AB04-52E1417F3F8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1812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из основных направлений Стратегии названо «содействие укреплению семьи и защита приоритетного права родителей на воспитание детей перед всеми иными лицами». Иными словами, в документе декларируется: главное – семья! При этом государство будет просвещать и консультировать родителей по медицинским, правовым, психологическим вопросам.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CDFF4-F5C1-4B03-AB04-52E1417F3F8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640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Акцент в Стратегии делается на популяризацию семейного отдыха и спортивных занятий, повышение престижа отцовства и материнства, воспитание уважения в обществе к профессиональным династиям.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CDFF4-F5C1-4B03-AB04-52E1417F3F8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3713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Стратегия констатирует значимость в процессе воспитания всех ступеней образования, начиная с дошкольного и начального. При этом в учебных программах должен использоваться «воспитательный потенциал» естественно-научных, гуманитарных и социально-экономических учебных дисциплин, а чтение должно быть направлено на формирование личности и познание мира.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образовательной среде планируется создать условия для выявления и поддержки талантливых детей, включения школьников в общественно-полезную деятельность, приобщение к спорту, творчеству и культуре – в том числе, через систему ДПО.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обновление содержания воспитания, внедрение форм и методов, основанных на лучшем педагогическом опыте в сфере воспитания и способствующих эффективной реализации воспитательного компонента федеральных государственных образовательных стандартов;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содействие разработке и реализации образовательных программ, включению в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образовательные программы элементов, направленных на повышение уважения детей к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семье и родителям, старшим поколениям, подготовку личности к браку и семейной жизни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основе традиционных семейных и нравственных ценностей;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полноценное использование воспитательного потенциала основных и дополнительных образовательных программ;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расширение вариативности воспитательных систем и технологий, нацеленных на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индивидуальной траектории развития личности ребёнка, с учётом его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потребностей, интересов и способностей;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совершенствование условий для выявления и поддержки одаренных детей;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форм включения детей в интеллектуально-познавательную, трудовую,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общественно-полезную, художественную, физкультурно-спортивную, игровую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деятельности на основе использования потенциала системы дополнительного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образования;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у подрастающего поколения интереса к чтению;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условий для повышения у детей уровня владения русским и родным языками и иными коммуникативными компетенциями;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условий для психолого-педагогической поддержки воспитания в системе каникулярного отдыха и оздоровления детей.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CDFF4-F5C1-4B03-AB04-52E1417F3F8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9758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Воспитание является главной функцией семьи, государства и общества. Субъектами воспитания являются сами воспитанники, родители, педагоги, специальные службы образовательных и иных профильных организаций. Воспитание как педагогический компонент социализации представляет целенаправленный процесс развития личности, основанный на гуманистическом взаимодействии воспитателя и воспитанника. При этом происходит развитие воспитанника как личности и освоение им ценностей, нравственных установок и моральных норм общества.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CDFF4-F5C1-4B03-AB04-52E1417F3F8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3670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в стратегии отмечается, что основным институтом воспитания должна оставаться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семья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Именно она призвана обеспечить разумную организацию жизни ребенка, помочь ему усвоить положительный опыт жизни и труда старших поколений, накопить ценный индивидуальный опыт деятельности, привычек, отношений. В этой связи государство предполагает работу над укреплением социально-педагогических отношений семьи и образовательных организаций, что связано с решением следующих задач: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Государственная поддержка семейного воспитания: повышение социального статуса семей с детьми, обеспечение материального благополучия в семье, охрана прав ребенка в семье.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Расширение инфраструктуры семейного отдыха, семейного образовательного туризма в каникулярное время.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Организация учебно-исследовательской и проектной деятельности школьников, предусматривающих совместную работу детей и родителей.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Поддержка активного участия родителей в реализации воспитательных программ образовательных организации, в которых числятся их дети.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Безусловно, воспитание также предполагает целенаправленные действия по интеграции человека в общество, освоению им комплекса нравственных норм и социальных ролей, что осуществляется через включение воспитанников в различные виды социальных отношений. При этом решаются две группы задач: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социальной адаптации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социальной автономизации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личности. Социальная адаптация предполагает активное приспособление индивида к условиям социальной среды, а социальная автономизация – реализацию совокупности установок на себя, устойчивость в поведении и отношениях, которая соответствует представлению личности о себе, ее самооценке. Результатом социализации человека должна являться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социальная активность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реализуемая готовность к социальным действиям, которая проявляется в различных сферах общества.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CDFF4-F5C1-4B03-AB04-52E1417F3F8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030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Гражданское и патриотическое воспитание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соответствующих разделах Стратегии речь идёт о формировании активной гражданской позиции, ответственности, развитии правовой и политической культуры, а также культуры межнационального общения, неприятии любой дискриминации по национальному, религиозному, социальному или другим признакам, развитии принципов коллективизма.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Патриотическое воспитание подразумевает формирование чувства гордости за свою страну, ответственности за судьбу Родины и готовности к защите её интересов,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знания истории Отечества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уважения к культурным и историческим памятникам, достижениям нашей страны, а также к государственным символам России.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Духовное и нравственное воспитание, приобщение к культурному наследию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Государство отныне намерено обращать внимание на развитие у детей дружелюбия и милосердия, чувства долга и справедливости, формирование «позитивных жизненных ориентиров и планов», а также «моделей поведения в различных трудных жизненных ситуациях».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целях воспитания должно эффективно использоваться культурное наследие, включая литературу, изящные искусства, театр и кинематограф.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Здесь важно увеличение доступности культурных ценностей и популяризация произведений и культуры, прививающих традиционные ценности.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Популяризация науки и трудовое воспитание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утверждённой стратегии, будут созданы условия для поддержки научно-технического творчества детей и повышения их заинтересованности «в научных познаниях об устройстве мира и общества».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Одновременно у детей будут воспитывать любовь к труду и учёбе, развивать навыки совместной и самостоятельной работы, творческий подход, добросовестность, ответственность, уважение к трудовым достижениям и людям труда.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Физическое и экологическое воспитание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Подрастающему поколению планируется привить любовь к здоровому и активному образу жизни. Для этого необходимо обеспечить условия для регулярных физических занятий, в том числе, для детей с ограниченными возможностями, а также регулярно проводить спортивно-массовые мероприятия. Детей будут учить бережному отношению к природе, рачительному использованию природных ресурсов, нетерпимости к действиям, наносящим экологии вред.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CDFF4-F5C1-4B03-AB04-52E1417F3F8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8205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Стратегия будет реализовываться путём применения целого ряда механизмов. Предусмотрено совершенствование нормативно-правовой базы, эффективная организация межведомственного взаимодействия, изучение и тиражирование передового опыта, повышение престижа профессий, связанных с воспитанием, повышение квалификации таких работников, проведение фундаментальных и прикладных исследований, связанных с развитием личности, мониторинг достижения «качественных, количественных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фактологических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показателей» эффективности реализации Стратегии, информационная поддержка со стороны федеральных и региональных СМИ.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CDFF4-F5C1-4B03-AB04-52E1417F3F8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4735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можно заметить, что Стратегия развития воспитания в Российской Федерации 2015-2025 – это серьезная и кропотливая работа, которая при полной реализации серьезно изменит и улучшит концепцию воспитания подрастающего поколения, реализуемую в настоящее время. Очерченные базовые национальные ценности предполагают воспитание осознанных, высоконравственных и глубоко толерантных личностей, что крайне необходимо нашему обществу. А реализовываться на практике это будет так: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шестимесячный срок с момента утверждения документа Министерство образования и науки России должно разработать и внести в Правительство РФ план мероприятий по реализации Стратегии, а затем обеспечить выполнение мероприятий плана «совместно с заинтересованными федеральными органами исполнительной власти».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учётом положений Стратегии будут модифицированы образовательные стандарты и учебные программы.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CDFF4-F5C1-4B03-AB04-52E1417F3F8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171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мая 2015 года Распоряжением Правительства Российской Федерации №996-р утверждена «Стратегия развития воспитания в Российской Федерации на период до 2025 года». Для работы над текстом Стратегии были привлечены специалисты из разных областей знаний, общественных объединений, в том числе детских и родительских, активное участие принимали представители различных министерств и ведомств – всего более 90 человек. Свои предложения на равных основаниях вносили как представители светских, так и духовных учреждений.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Положения Стратегии взаимосвязаны с основными направлениями «Национальной стратегии действий в интересах детей на 2012–2017 годы» и предусматривают соответствие процесса развития личности детей национальному воспитательному идеалу, признание и поддержку определяющей роли семьи в воспитании детей.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CDFF4-F5C1-4B03-AB04-52E1417F3F8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722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и любой документ Стратегия имеет свою структуру. Давайте рассмотрим ее.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CDFF4-F5C1-4B03-AB04-52E1417F3F8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9791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Стратегия утверждает главенство семьи в вопросах воспитания как деятельности, направленной на изменение связей ребенка с миром, с людьми, формирующей активную позицию личности. Необходимость этого основополагающего положения продиктована глобальными вызовами и рисками, которые сегодня ребёнок, его семья не в состоянии разрешить в одиночку. За прошедшие 25 лет в Российском обществе произошли динамичные изменения, значительные трансформации. Результаты исследований говорят о том, что современные дети затрудняются в установлении связей с миром и окружающими людьми, зачастую своими родителями. Дети присваивают образцы потребительской культуры своих родителей. Исследователи наблюдают так же рост равнодушия детей и молодёжи к окружающим. Ряд учёных выдвигают неблагоприятные прогнозы относительно развития детей, которые обусловлены ослаблением факторов противодействия негативным влияниям. В частности, кризисом института семьи, который негативно отражается на качестве семейного воспитания. Ситуация, сложившаяся в современном детстве сложна и противоречива, поэтому требует объединения вокруг проблем воспитания представителей всех социальных институтов.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CDFF4-F5C1-4B03-AB04-52E1417F3F8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870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Стратегия развития воспитания как документ не несёт в себе ни запретительные, ни разрешительные компоненты. В её содержании определяется комплекс действий, учитывающий всё разнообразие связей и отношений, в которые включён современный ребёнок и его семья. Целевые приоритеты Стратегии связаны с консолидацией усилий государства и общества в защите, социальном и гражданском становлении личности, успешной самореализации в жизни, обществе, профессии. Как известно, воспитание является важным компонентом социально-экономического развития общества. Воспитание и уровень жизни населения взаимозависимы и тесно взаимосвязаны. В этой связи в стратегии развития воспитания должны учитываться социально-экономические изменения в России.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прочтении можно понять, что она основана на психолого-педагогических концепциях организации воспитательной деятельности, опирается на основные позиции различных научных школ и учитывает результаты исследований отечественных и зарубежных ученых. В ее основе лежит опора на активную позицию самого ребенка, его ценностно-смысловые ориентиры, мотивацию самосовершенствования.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того, развитие воспитания в России является стратегическим приоритетом, который предполагает соответствие личностных качеств общенациональному идеалу, ценностям, смыслам деятельности отдельных социальных групп и общества в целом. В этой связи в стратегии перечислены основные ценности и установки, которые будут закладываться в подрастающее поколение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CDFF4-F5C1-4B03-AB04-52E1417F3F8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0040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Исходя из текста стратегии, ее цель – развитие государственно-общественной системы воспитания Российской Федерации в период до 2025 г., которая будет обеспечивать формирование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российской гражданской идентичности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консолидацию общества, укрепление моральных основ общественной жизни, успешную социализацию детей и молодежи и некоторые другие аспекты.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CDFF4-F5C1-4B03-AB04-52E1417F3F8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984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Исходя из вышеперечисленных ценностей, основные задачи стратегии – это повышение солидарности общества, обеспечение государственной поддержки семейного воспитания, повышение эффективности воспитательной деятельности образовательных организаций и поддержка уязвимых категорий детей и подростков.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Основной задачей в сфере воспитания в документе названо «развитие высоконравственной личности, разделяющей российские традиционные духовные ценности, обладающей актуальными знаниями и умениями, способной реализовать свой потенциал в условиях современного общества, готовой к мирному созиданию и защите Родины».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CDFF4-F5C1-4B03-AB04-52E1417F3F8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2389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 базовые ценности принимаются за образец, к которому каждому ребенку предстоит стремиться?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Базовые национальные ценности подрастающего поколения берутся из основного документа страны – Конституции РФ. за основу берутся следующие ценности, необходимые для воспитания: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патриотизм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любовь к России, к своему народу, служение Отечеству;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социальная солидарность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личная и национальная свобода, доверие к людям, институтам государства и гражданского общества;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гражданственность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следованию закону и соблюдение установленного правопорядка, свобода совести и вероисповедания;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семья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любовь и верность, уважение к родителям, забота о старших и о продолжении рода;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здоровье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здоровый образ жизни; здоровье физическое, социально-психологическое и духовное;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знание, компетентность, самоопределение и самореализация в образовании, накопление человеческого капитала;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труд и творчество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уважение к труду, творчество и созидание, целеустремлённость и настойчивость;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ценность знания, стремление к истине, научная картина мира;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традиционные российские религии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представления о вере, духовности, религиозной жизни человека. Иными словами, толерантность, формируемая на основе межконфессионального диалога;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искусство и литература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красота, гармония, эстетическое и этическое развитие;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природа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забота о родной земле и планете Земля в целом, экологическое сознание.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CDFF4-F5C1-4B03-AB04-52E1417F3F8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4509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направления развития воспитания в Стратегии выглядят так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CDFF4-F5C1-4B03-AB04-52E1417F3F8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391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332F-0C40-435C-B94D-BE15401EED6F}" type="datetime1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6415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B28E-E3B5-4281-8556-951DA27634DF}" type="datetime1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491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FF6F-1891-4A0B-A806-A97241310AC6}" type="datetime1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839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72B5-5FF7-40BB-8429-68513F1F65BD}" type="datetime1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419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664-65F0-44BC-AB7D-7B23A9B1E6E9}" type="datetime1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158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4504-8D1E-4D9E-A9EC-BD6EF6062129}" type="datetime1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10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1E99-2C40-42A0-A341-C6A5968A7E70}" type="datetime1">
              <a:rPr lang="ru-RU" smtClean="0"/>
              <a:pPr/>
              <a:t>31.03.2018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996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CA749-5E65-46A9-9F32-8288CBA2CA42}" type="datetime1">
              <a:rPr lang="ru-RU" smtClean="0"/>
              <a:pPr/>
              <a:t>31.03.2018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40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780F-0627-4356-98C0-5532494AC27A}" type="datetime1">
              <a:rPr lang="ru-RU" smtClean="0"/>
              <a:pPr/>
              <a:t>31.03.2018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538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3759-52BC-4E67-A8FD-53DA3C571FFB}" type="datetime1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434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721B-9259-43A2-8A5D-CF2E4E5B5887}" type="datetime1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910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47A25-61A4-4315-A858-43165E86030C}" type="datetime1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F80E4-063B-444C-80CE-609750FCFD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587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93920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документа </a:t>
            </a:r>
            <a:b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«Стратегия 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воспитания в Российской Федерации на период до 2025 </a:t>
            </a: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года» 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от 29 мая 2015 года №996-р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Подготовила: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по ВР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 СОШ № 44</a:t>
            </a:r>
          </a:p>
          <a:p>
            <a:r>
              <a:rPr lang="ru-RU" sz="20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Ишкова</a:t>
            </a:r>
            <a:r>
              <a:rPr 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Наталия Валерьевна</a:t>
            </a:r>
            <a:endParaRPr 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7829"/>
            <a:ext cx="6512768" cy="260510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b="1" smtClean="0">
                <a:solidFill>
                  <a:schemeClr val="bg1">
                    <a:lumMod val="95000"/>
                  </a:schemeClr>
                </a:solidFill>
              </a:rPr>
              <a:pPr/>
              <a:t>1</a:t>
            </a:fld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3408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</a:bodyPr>
          <a:lstStyle/>
          <a:p>
            <a:r>
              <a:rPr lang="ru-RU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семейного воспитания:</a:t>
            </a:r>
            <a:br>
              <a:rPr lang="ru-RU" dirty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12776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содействие укреплению семьи и защита приоритетного права родителей на воспитание и обучение детей перед всеми иными лицами;</a:t>
            </a: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социального статуса и общественного престижа отцовства, материнства, многодетности;</a:t>
            </a: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содействие укреплению связей между поколениями, родственных связей, возрождению традиционной значимости больших многопоколенных семей;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b="1" smtClean="0">
                <a:solidFill>
                  <a:schemeClr val="bg1">
                    <a:lumMod val="95000"/>
                  </a:schemeClr>
                </a:solidFill>
              </a:rPr>
              <a:pPr/>
              <a:t>10</a:t>
            </a:fld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62688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916832"/>
            <a:ext cx="87129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создание условий для расширения участия семьи в воспитательной деятельности образовательных и других организаций, работающих с детьми, а также в управлении ими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содействие повышению педагогической культуры родителей с участием образовательных и </a:t>
            </a:r>
            <a:r>
              <a:rPr lang="ru-RU" b="1" dirty="0"/>
              <a:t>общественных организаций</a:t>
            </a:r>
            <a:r>
              <a:rPr lang="ru-RU" b="1" dirty="0" smtClean="0"/>
              <a:t>;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поддержка </a:t>
            </a:r>
            <a:r>
              <a:rPr lang="ru-RU" dirty="0"/>
              <a:t>семейных клубов, клубов по месту жительства, семейных и родительских объединений, содействующих укреплению семьи, сохранению и возрождению традиционных семейных и нравственных ценностей, культуры семейной жизни, усилению роли отца в семейном воспитании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создание </a:t>
            </a:r>
            <a:r>
              <a:rPr lang="ru-RU" b="1" dirty="0"/>
              <a:t>условий </a:t>
            </a:r>
            <a:r>
              <a:rPr lang="ru-RU" dirty="0"/>
              <a:t>для просвещения и консультирования родителей по </a:t>
            </a:r>
            <a:r>
              <a:rPr lang="ru-RU" b="1" dirty="0"/>
              <a:t>правовым, </a:t>
            </a:r>
            <a:r>
              <a:rPr lang="ru-RU" dirty="0"/>
              <a:t>экономическим, </a:t>
            </a:r>
            <a:r>
              <a:rPr lang="ru-RU" b="1" dirty="0"/>
              <a:t>медицинским, психолого-педагогическим </a:t>
            </a:r>
            <a:r>
              <a:rPr lang="ru-RU" dirty="0"/>
              <a:t>и иным вопросам семейного воспитания.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671"/>
            <a:ext cx="2621868" cy="196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b="1" smtClean="0">
                <a:solidFill>
                  <a:schemeClr val="bg1">
                    <a:lumMod val="95000"/>
                  </a:schemeClr>
                </a:solidFill>
              </a:rPr>
              <a:pPr/>
              <a:t>11</a:t>
            </a:fld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36519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ая прямоугольная выноска 30"/>
          <p:cNvSpPr/>
          <p:nvPr/>
        </p:nvSpPr>
        <p:spPr>
          <a:xfrm rot="10800000" flipH="1">
            <a:off x="6210155" y="5264484"/>
            <a:ext cx="2403684" cy="136827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 rot="10800000" flipH="1">
            <a:off x="6260677" y="3560396"/>
            <a:ext cx="2479140" cy="14844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 rot="10800000" flipH="1">
            <a:off x="6332685" y="1812962"/>
            <a:ext cx="2335124" cy="136815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 rot="10800000">
            <a:off x="2996608" y="5281404"/>
            <a:ext cx="2664296" cy="140356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 rot="10800000">
            <a:off x="269557" y="3952214"/>
            <a:ext cx="2548953" cy="144201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 rot="10800000">
            <a:off x="323528" y="1812962"/>
            <a:ext cx="2538500" cy="142847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5576" y="62068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воспитания в системе образования: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397" y="1920932"/>
            <a:ext cx="2530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эффективной реализации воспитательного компонента </a:t>
            </a:r>
            <a:r>
              <a:rPr lang="ru-RU" b="1" dirty="0" smtClean="0">
                <a:solidFill>
                  <a:schemeClr val="bg1"/>
                </a:solidFill>
              </a:rPr>
              <a:t>ФГОС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165061"/>
            <a:ext cx="2460186" cy="122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разработка </a:t>
            </a:r>
            <a:r>
              <a:rPr lang="ru-RU" b="1" dirty="0">
                <a:solidFill>
                  <a:schemeClr val="bg1"/>
                </a:solidFill>
              </a:rPr>
              <a:t>и </a:t>
            </a:r>
            <a:r>
              <a:rPr lang="ru-RU" b="1" dirty="0" smtClean="0">
                <a:solidFill>
                  <a:schemeClr val="bg1"/>
                </a:solidFill>
              </a:rPr>
              <a:t>реализация </a:t>
            </a:r>
            <a:r>
              <a:rPr lang="ru-RU" b="1" dirty="0">
                <a:solidFill>
                  <a:schemeClr val="bg1"/>
                </a:solidFill>
              </a:rPr>
              <a:t>образовательных программ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05029" y="535073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расширение </a:t>
            </a:r>
            <a:r>
              <a:rPr lang="ru-RU" b="1" dirty="0">
                <a:solidFill>
                  <a:schemeClr val="bg1"/>
                </a:solidFill>
              </a:rPr>
              <a:t>вариативности воспитательных систем и технологий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6343" y="5625457"/>
            <a:ext cx="2299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поддержка </a:t>
            </a:r>
            <a:r>
              <a:rPr lang="ru-RU" b="1" dirty="0">
                <a:solidFill>
                  <a:schemeClr val="bg1"/>
                </a:solidFill>
              </a:rPr>
              <a:t>одаренных </a:t>
            </a:r>
            <a:r>
              <a:rPr lang="ru-RU" b="1" dirty="0" smtClean="0">
                <a:solidFill>
                  <a:schemeClr val="bg1"/>
                </a:solidFill>
              </a:rPr>
              <a:t>детей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32312" y="3779989"/>
            <a:ext cx="2113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Система дополнительного </a:t>
            </a:r>
            <a:r>
              <a:rPr lang="ru-RU" b="1" dirty="0">
                <a:solidFill>
                  <a:schemeClr val="bg1"/>
                </a:solidFill>
              </a:rPr>
              <a:t>образования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55051" y="1999191"/>
            <a:ext cx="2113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Развитие коммуникативных компетенций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33" name="Прямая со стрелкой 32"/>
          <p:cNvCxnSpPr>
            <a:stCxn id="2" idx="2"/>
          </p:cNvCxnSpPr>
          <p:nvPr/>
        </p:nvCxnSpPr>
        <p:spPr>
          <a:xfrm flipH="1">
            <a:off x="2818510" y="1417638"/>
            <a:ext cx="1753490" cy="787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" idx="2"/>
          </p:cNvCxnSpPr>
          <p:nvPr/>
        </p:nvCxnSpPr>
        <p:spPr>
          <a:xfrm flipH="1">
            <a:off x="2818510" y="1417638"/>
            <a:ext cx="1753490" cy="282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" idx="2"/>
          </p:cNvCxnSpPr>
          <p:nvPr/>
        </p:nvCxnSpPr>
        <p:spPr>
          <a:xfrm flipH="1">
            <a:off x="4503590" y="1417638"/>
            <a:ext cx="68410" cy="3799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" idx="2"/>
          </p:cNvCxnSpPr>
          <p:nvPr/>
        </p:nvCxnSpPr>
        <p:spPr>
          <a:xfrm>
            <a:off x="4572000" y="1417638"/>
            <a:ext cx="1760685" cy="3863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3" idx="2"/>
          </p:cNvCxnSpPr>
          <p:nvPr/>
        </p:nvCxnSpPr>
        <p:spPr>
          <a:xfrm>
            <a:off x="4572000" y="1417638"/>
            <a:ext cx="1688677" cy="2142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" idx="2"/>
          </p:cNvCxnSpPr>
          <p:nvPr/>
        </p:nvCxnSpPr>
        <p:spPr>
          <a:xfrm>
            <a:off x="4572000" y="1417638"/>
            <a:ext cx="1783051" cy="787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67" y="1112395"/>
            <a:ext cx="2857500" cy="2314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b="1" smtClean="0">
                <a:solidFill>
                  <a:schemeClr val="bg1">
                    <a:lumMod val="95000"/>
                  </a:schemeClr>
                </a:solidFill>
              </a:rPr>
              <a:pPr/>
              <a:t>12</a:t>
            </a:fld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0241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27"/>
          <p:cNvSpPr/>
          <p:nvPr/>
        </p:nvSpPr>
        <p:spPr>
          <a:xfrm rot="10800000" flipH="1">
            <a:off x="6000761" y="2214554"/>
            <a:ext cx="3000396" cy="204730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 rot="10800000">
            <a:off x="3331823" y="4448616"/>
            <a:ext cx="2842468" cy="210131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 rot="10800000">
            <a:off x="178076" y="2245009"/>
            <a:ext cx="2808312" cy="21200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5576" y="62068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воспитательных возможностей информационных ресурсов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420889"/>
            <a:ext cx="26432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позитивного развития детей в информационной среде (интернет,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кино, телевидение, книги, СМИ, в том числе радио и телевидение);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4678" y="4699056"/>
            <a:ext cx="3071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популяризации традиционных российских культурных, нравственных и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семейных ценностей в информационном пространстве;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4291" y="2357430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разнообразных средств защиты детей от информации, причиняющей вред их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здоровью и развитию при предоставлении доступа к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Интернет-ресурсам.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>
            <a:stCxn id="3" idx="2"/>
            <a:endCxn id="25" idx="4"/>
          </p:cNvCxnSpPr>
          <p:nvPr/>
        </p:nvCxnSpPr>
        <p:spPr>
          <a:xfrm flipH="1">
            <a:off x="2167288" y="1417638"/>
            <a:ext cx="2404712" cy="562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  <a:endCxn id="27" idx="4"/>
          </p:cNvCxnSpPr>
          <p:nvPr/>
        </p:nvCxnSpPr>
        <p:spPr>
          <a:xfrm>
            <a:off x="4572000" y="1417638"/>
            <a:ext cx="773228" cy="276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2"/>
            <a:endCxn id="28" idx="4"/>
          </p:cNvCxnSpPr>
          <p:nvPr/>
        </p:nvCxnSpPr>
        <p:spPr>
          <a:xfrm rot="16200000" flipH="1">
            <a:off x="5453442" y="536196"/>
            <a:ext cx="541003" cy="2303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1" y="1373701"/>
            <a:ext cx="3197358" cy="298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b="1" smtClean="0">
                <a:solidFill>
                  <a:schemeClr val="bg1">
                    <a:lumMod val="95000"/>
                  </a:schemeClr>
                </a:solidFill>
              </a:rPr>
              <a:pPr/>
              <a:t>13</a:t>
            </a:fld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38551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27"/>
          <p:cNvSpPr/>
          <p:nvPr/>
        </p:nvSpPr>
        <p:spPr>
          <a:xfrm rot="10800000" flipH="1">
            <a:off x="5322416" y="4728458"/>
            <a:ext cx="2957996" cy="201684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 rot="10800000">
            <a:off x="1689330" y="4686224"/>
            <a:ext cx="3112385" cy="210131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 rot="10800000">
            <a:off x="178074" y="2245008"/>
            <a:ext cx="3624423" cy="220360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63588" y="428604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Поддержка общественных объединений в сфере воспитания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083" y="2204506"/>
            <a:ext cx="33452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улучшение условий для эффективного взаимодействия детских и иных общественных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объединений с образовательными организациями общего, профессионального и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дополнительного образования в целях содействия реализации и развития лидерского и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творческого потенциала детей;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5732" y="4946390"/>
            <a:ext cx="2591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Поддержка родительских </a:t>
            </a:r>
            <a:r>
              <a:rPr lang="ru-RU" sz="1400" b="1" dirty="0">
                <a:solidFill>
                  <a:schemeClr val="bg1"/>
                </a:solidFill>
              </a:rPr>
              <a:t>и иных </a:t>
            </a:r>
            <a:r>
              <a:rPr lang="ru-RU" sz="1400" b="1" dirty="0" smtClean="0">
                <a:solidFill>
                  <a:schemeClr val="bg1"/>
                </a:solidFill>
              </a:rPr>
              <a:t>общественных объединений</a:t>
            </a:r>
            <a:r>
              <a:rPr lang="ru-RU" sz="1400" b="1" dirty="0">
                <a:solidFill>
                  <a:schemeClr val="bg1"/>
                </a:solidFill>
              </a:rPr>
              <a:t>, содействующих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воспитательной деятельности в образовательных организациях</a:t>
            </a:r>
            <a:r>
              <a:rPr lang="ru-RU" sz="1400" b="1" dirty="0" smtClean="0">
                <a:solidFill>
                  <a:schemeClr val="bg1"/>
                </a:solidFill>
              </a:rPr>
              <a:t>;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1016" y="4828942"/>
            <a:ext cx="2723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широкое привлечение детей к участию в деятельности социально-значимых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познавательных, творческих, культурных, краеведческих, благотворительных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организациях и объединениях, волонтерском движении;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>
            <a:stCxn id="3" idx="2"/>
            <a:endCxn id="25" idx="4"/>
          </p:cNvCxnSpPr>
          <p:nvPr/>
        </p:nvCxnSpPr>
        <p:spPr>
          <a:xfrm flipH="1">
            <a:off x="2745362" y="1417638"/>
            <a:ext cx="1826638" cy="551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  <a:endCxn id="27" idx="4"/>
          </p:cNvCxnSpPr>
          <p:nvPr/>
        </p:nvCxnSpPr>
        <p:spPr>
          <a:xfrm flipH="1">
            <a:off x="3893926" y="1417638"/>
            <a:ext cx="678074" cy="3005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2"/>
            <a:endCxn id="28" idx="4"/>
          </p:cNvCxnSpPr>
          <p:nvPr/>
        </p:nvCxnSpPr>
        <p:spPr>
          <a:xfrm>
            <a:off x="4572000" y="1417638"/>
            <a:ext cx="1613175" cy="3058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ая прямоугольная выноска 15"/>
          <p:cNvSpPr/>
          <p:nvPr/>
        </p:nvSpPr>
        <p:spPr>
          <a:xfrm rot="10800000" flipH="1">
            <a:off x="5940151" y="2055235"/>
            <a:ext cx="2944815" cy="194982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990654" y="2660817"/>
            <a:ext cx="2843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государственно-частного партнерства в сфере воспитания детей.</a:t>
            </a:r>
          </a:p>
        </p:txBody>
      </p:sp>
      <p:cxnSp>
        <p:nvCxnSpPr>
          <p:cNvPr id="20" name="Прямая со стрелкой 19"/>
          <p:cNvCxnSpPr>
            <a:stCxn id="2" idx="2"/>
            <a:endCxn id="16" idx="4"/>
          </p:cNvCxnSpPr>
          <p:nvPr/>
        </p:nvCxnSpPr>
        <p:spPr>
          <a:xfrm>
            <a:off x="4572000" y="1417638"/>
            <a:ext cx="2227065" cy="393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1285860"/>
            <a:ext cx="257176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b="1" smtClean="0">
                <a:solidFill>
                  <a:schemeClr val="bg1">
                    <a:lumMod val="95000"/>
                  </a:schemeClr>
                </a:solidFill>
              </a:rPr>
              <a:pPr/>
              <a:t>14</a:t>
            </a:fld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75404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60841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652370656"/>
              </p:ext>
            </p:extLst>
          </p:nvPr>
        </p:nvGraphicFramePr>
        <p:xfrm>
          <a:off x="0" y="0"/>
          <a:ext cx="5004048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100106153"/>
              </p:ext>
            </p:extLst>
          </p:nvPr>
        </p:nvGraphicFramePr>
        <p:xfrm>
          <a:off x="3419872" y="3501008"/>
          <a:ext cx="4824536" cy="335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b="1" smtClean="0">
                <a:solidFill>
                  <a:schemeClr val="bg1">
                    <a:lumMod val="95000"/>
                  </a:schemeClr>
                </a:solidFill>
              </a:rPr>
              <a:pPr/>
              <a:t>15</a:t>
            </a:fld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4670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" y="1"/>
            <a:ext cx="9137467" cy="68717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33" y="0"/>
            <a:ext cx="28083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Правовые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52128"/>
            <a:ext cx="28083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Организационно-управленческие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297596"/>
            <a:ext cx="28083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Кадровые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465530"/>
            <a:ext cx="28083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Научно-методические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80094" y="4633464"/>
            <a:ext cx="28083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Финансово-экономические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35688" y="5719573"/>
            <a:ext cx="28083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hlinkClick r:id="rId4" action="ppaction://hlinksldjump"/>
              </a:rPr>
              <a:t>Информационные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b="1" smtClean="0">
                <a:solidFill>
                  <a:schemeClr val="bg1">
                    <a:lumMod val="95000"/>
                  </a:schemeClr>
                </a:solidFill>
              </a:rPr>
              <a:pPr/>
              <a:t>16</a:t>
            </a:fld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08219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36754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861040"/>
            <a:ext cx="849694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значимость воспитания в общественном сознании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укрепление российской гражданской идентичности, традиционных 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общенациональных ценностей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устойчивости и сплоченности российского общества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общественного престижа семьи, отцовства и материнства, сохранение 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возрождение 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традиционных семейных ценностей, укрепление традиций 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семейного воспитания;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общественно-государственной системы воспитания, основанной на 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координации и 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консолидации усилий всех ее институтов, современной 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развитой инфраструктуре, правовом 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регулировании, эффективных механизмах управления, конкурсного отбора 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использования 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лучшего педагогического опыта воспитательной деятельности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для всех категорий детей качественного воспитания, 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способствующего удовлетворению 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индивидуальных потребностей, развитию творческих 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способностей, независимо 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места проживания, материального положения семьи, состояния здоровья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успешная реализация федеральных, региональных и муниципальных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целевых программ поддержки одаренных детей, создание условий для развития 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способностей 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образования, науки, культуры и спорта, независимо от их 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жительства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социального положения и финансовых возможностей их семей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укрепление и развитие кадрового потенциала системы воспитания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в детской среде позитивных моделей поведения как 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нормы,  снижение уровня негативных 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социальных явлений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поддержка социально-значимых детских, семейных и родительских 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инициатив, обеспечение 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преемственности деятельности детских и молодежных 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общественных объединений;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научных исследований в сфере воспитания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информационной безопасности детей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системы осуществления мониторинга и показателей, 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отражающих эффективность 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Стратегии.</a:t>
            </a:r>
            <a:endParaRPr lang="ru-RU" sz="14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55566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2497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66"/>
                </a:solidFill>
                <a:effectLst/>
              </a:rPr>
              <a:t>СПАСИБО ЗА ВНИМАНИЕ!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66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10415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СТРАТЕГИЯ РАЗВИТИЯ ВОСПИТАНИЯ</a:t>
            </a:r>
            <a:br>
              <a:rPr lang="ru-RU" b="1" dirty="0"/>
            </a:br>
            <a:r>
              <a:rPr lang="ru-RU" b="1" dirty="0"/>
              <a:t>В РОССИЙСКОЙ ФЕДЕРАЦИИ </a:t>
            </a:r>
            <a:br>
              <a:rPr lang="ru-RU" b="1" dirty="0"/>
            </a:br>
            <a:r>
              <a:rPr lang="ru-RU" b="1" dirty="0"/>
              <a:t>(2015 – 2025)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285992"/>
            <a:ext cx="6082206" cy="385765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b="1" smtClean="0">
                <a:solidFill>
                  <a:schemeClr val="bg1">
                    <a:lumMod val="95000"/>
                  </a:schemeClr>
                </a:solidFill>
              </a:rPr>
              <a:pPr/>
              <a:t>2</a:t>
            </a:fld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6572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00811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документа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68760"/>
            <a:ext cx="8363272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AutoNum type="romanUcPeriod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Общие положения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 algn="just">
              <a:buAutoNum type="romanUcPeriod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Цель, задачи и основа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Стратегии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политики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области воспитания</a:t>
            </a:r>
          </a:p>
          <a:p>
            <a:pPr algn="just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воспитания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Развитие социальных институтов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воспитания</a:t>
            </a:r>
            <a:endParaRPr lang="en-US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1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.1 Поддержка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семейного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воспитания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1.2 Развитие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воспитания в системе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1.3 Расширение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воспитательных возможностей информационных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ресурсов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1.4 Поддержка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общественных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объединений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сфере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воспитания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Обновление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воспитательного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процесса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с учетом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современных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достижений</a:t>
            </a:r>
          </a:p>
          <a:p>
            <a:pPr algn="just"/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науки на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основе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отечественных традиций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2.1 Гражданское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патриотическое воспитание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2.2 Духовно - нравственное развитие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2.3 Приобщение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детей к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культурному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наследию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2.4 Физическое развитие и культура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здоровья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2.5 Трудовое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воспитание и профессиональное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самоопределение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2.6 Экологическое воспитание</a:t>
            </a:r>
          </a:p>
          <a:p>
            <a:pPr algn="just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Механизмы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Стратегии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Правовые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Организационно – управленческие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    Кадровые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    Научно – методические</a:t>
            </a:r>
          </a:p>
          <a:p>
            <a:pPr marL="342900" indent="-342900" algn="just">
              <a:buAutoNum type="arabicPeriod" startAt="5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Финансово – экономические</a:t>
            </a:r>
          </a:p>
          <a:p>
            <a:pPr marL="342900" indent="-342900" algn="just">
              <a:buAutoNum type="arabicPeriod" startAt="5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Информационные</a:t>
            </a:r>
          </a:p>
          <a:p>
            <a:pPr algn="just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Ожидаемые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  <a:p>
            <a:endParaRPr lang="ru-RU" dirty="0"/>
          </a:p>
          <a:p>
            <a:r>
              <a:rPr lang="ru-RU" dirty="0"/>
              <a:t>	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b="1" smtClean="0">
                <a:solidFill>
                  <a:schemeClr val="bg1">
                    <a:lumMod val="95000"/>
                  </a:schemeClr>
                </a:solidFill>
              </a:rPr>
              <a:pPr/>
              <a:t>3</a:t>
            </a:fld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527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309634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«...Формирование гармоничной личности, воспитание гражданина России зрелого, ответственного человека, в котором сочетается любовь к большой и малой родине, общенациональная и этническая идентичность, уважение к культуре, традициям людей, которые живут рядом».</a:t>
            </a:r>
            <a:br>
              <a:rPr lang="ru-RU" sz="1800" dirty="0" smtClean="0"/>
            </a:br>
            <a:r>
              <a:rPr lang="ru-RU" sz="1800" dirty="0" smtClean="0"/>
              <a:t>В. В. Путин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81841">
            <a:off x="2050542" y="2698376"/>
            <a:ext cx="5145602" cy="4162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6632"/>
            <a:ext cx="3238500" cy="12954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b="1" smtClean="0">
                <a:solidFill>
                  <a:schemeClr val="bg1">
                    <a:lumMod val="95000"/>
                  </a:schemeClr>
                </a:solidFill>
              </a:rPr>
              <a:pPr/>
              <a:t>4</a:t>
            </a:fld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7576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4690394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060848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206084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Призвана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2051322"/>
            <a:ext cx="2915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Утверждает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1496361"/>
              </p:ext>
            </p:extLst>
          </p:nvPr>
        </p:nvGraphicFramePr>
        <p:xfrm>
          <a:off x="36004" y="0"/>
          <a:ext cx="9143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914"/>
                <a:gridCol w="1921986"/>
                <a:gridCol w="1656184"/>
                <a:gridCol w="1565366"/>
                <a:gridCol w="2250549"/>
              </a:tblGrid>
              <a:tr h="771646">
                <a:tc gridSpan="5">
                  <a:txBody>
                    <a:bodyPr/>
                    <a:lstStyle/>
                    <a:p>
                      <a:endParaRPr lang="ru-RU" dirty="0"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lin ang="2700000" scaled="1"/>
                          <a:tileRect/>
                        </a:gra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lin ang="2700000" scaled="1"/>
                          <a:tileRect/>
                        </a:gra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lin ang="2700000" scaled="1"/>
                          <a:tileRect/>
                        </a:gra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lin ang="2700000" scaled="1"/>
                          <a:tileRect/>
                        </a:gra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gradFill flip="none" rotWithShape="1">
                          <a:gsLst>
                            <a:gs pos="0">
                              <a:schemeClr val="lt1"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lt1"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lt1">
                                <a:shade val="100000"/>
                                <a:satMod val="115000"/>
                              </a:schemeClr>
                            </a:gs>
                          </a:gsLst>
                          <a:lin ang="2700000" scaled="1"/>
                          <a:tileRect/>
                        </a:gradFill>
                      </a:endParaRPr>
                    </a:p>
                  </a:txBody>
                  <a:tcPr/>
                </a:tc>
              </a:tr>
              <a:tr h="80858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Направлена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Призвана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Утверждает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Закладывает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Ориентирована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77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усиление единения российского общества, переосмысление таких ценностей, как </a:t>
                      </a:r>
                      <a:r>
                        <a:rPr lang="ru-RU" sz="1800" b="0" u="none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гражданская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идентичность, патриотизм, </a:t>
                      </a:r>
                      <a:r>
                        <a:rPr lang="ru-RU" sz="1800" b="0" u="none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ответственная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жизненная позиция.</a:t>
                      </a:r>
                    </a:p>
                    <a:p>
                      <a:pPr algn="l"/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консолидировать усилия государства и общества, направленные на решение задач формирования российской идентичности подрастающего поколения.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главенство семьи в вопросах воспитания как деятельности направленной на изменение связей ребёнка с миром, с людьми, формирующей активную позицию личности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основы системы противодействия националистическим, экстремистским вызовам и рискам современного детства.</a:t>
                      </a:r>
                    </a:p>
                    <a:p>
                      <a:pPr algn="l"/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качественно новый общественный статус социальных институтов воспитания, обновление воспитательного процесса на основе оптимального сочетания отечественных традиций, подход к социальной ситуации развития личностного потенциала детей и подростков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27584" y="26064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491537" y="2534653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0070C0"/>
                      </a:solidFill>
                      <a:prstDash val="solid"/>
                    </a:lnL>
                    <a:lnR w="12700" cmpd="sng">
                      <a:solidFill>
                        <a:srgbClr val="0070C0"/>
                      </a:solidFill>
                      <a:prstDash val="solid"/>
                    </a:lnR>
                    <a:lnT w="12700" cmpd="sng">
                      <a:solidFill>
                        <a:srgbClr val="0070C0"/>
                      </a:solidFill>
                      <a:prstDash val="solid"/>
                    </a:lnT>
                    <a:lnB w="127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4049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8" y="714356"/>
            <a:ext cx="9140372" cy="4442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Цель стратегии: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10235" y="4303455"/>
            <a:ext cx="9144000" cy="25545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приоритеты государственной политики в области воспитания детей, основные направления развития воспитания, механизмы и ожидаемые результаты реализации Стратегии, обеспечивающие становление российской гражданской идентичности, укрепление нравственных основ общественной жизни, успешную социализацию детей, их самоопределение в мире ценностей и градаций многонационального народа Российской Федерации, межкультурное взаимопонимание и уважение.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b="1" smtClean="0">
                <a:solidFill>
                  <a:schemeClr val="bg1">
                    <a:lumMod val="95000"/>
                  </a:schemeClr>
                </a:solidFill>
              </a:rPr>
              <a:pPr/>
              <a:t>6</a:t>
            </a:fld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59797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0" y="0"/>
            <a:ext cx="9144000" cy="249289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accent1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стратегии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492896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dk1"/>
                </a:solidFill>
              </a:rPr>
              <a:t>создать условия для консолидации усилий институтов российского общества и государства по воспитанию подрастающего поколения на основе признания определяющей роли семьи;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dk1"/>
                </a:solidFill>
              </a:rPr>
              <a:t>обеспечить поддержку семейного воспитания на основе содействия ответственному отношению родителей к воспитанию детей, повышению их социальной, коммуникативной и педагогической компетентности;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dk1"/>
                </a:solidFill>
              </a:rPr>
              <a:t>повысить эффективность воспитательной деятельности в системе образования субъектов Российской Федерации;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dk1"/>
                </a:solidFill>
              </a:rPr>
              <a:t>сформировать </a:t>
            </a:r>
            <a:r>
              <a:rPr lang="ru-RU" dirty="0" smtClean="0">
                <a:solidFill>
                  <a:schemeClr val="dk1"/>
                </a:solidFill>
              </a:rPr>
              <a:t>социокультурную инфраструктуру содействующую </a:t>
            </a:r>
            <a:r>
              <a:rPr lang="ru-RU" dirty="0">
                <a:solidFill>
                  <a:schemeClr val="dk1"/>
                </a:solidFill>
              </a:rPr>
              <a:t>успешной социализации детей и </a:t>
            </a:r>
            <a:r>
              <a:rPr lang="ru-RU" dirty="0" smtClean="0">
                <a:solidFill>
                  <a:schemeClr val="dk1"/>
                </a:solidFill>
              </a:rPr>
              <a:t>интегрирующую воспитательные </a:t>
            </a:r>
            <a:r>
              <a:rPr lang="ru-RU" dirty="0">
                <a:solidFill>
                  <a:schemeClr val="dk1"/>
                </a:solidFill>
              </a:rPr>
              <a:t>возможности </a:t>
            </a:r>
            <a:r>
              <a:rPr lang="ru-RU" dirty="0" smtClean="0">
                <a:solidFill>
                  <a:schemeClr val="dk1"/>
                </a:solidFill>
              </a:rPr>
              <a:t>образовательных</a:t>
            </a:r>
            <a:r>
              <a:rPr lang="ru-RU" dirty="0">
                <a:solidFill>
                  <a:schemeClr val="dk1"/>
                </a:solidFill>
              </a:rPr>
              <a:t>, культурных, спортивных, научных, </a:t>
            </a:r>
            <a:r>
              <a:rPr lang="ru-RU" dirty="0" smtClean="0">
                <a:solidFill>
                  <a:schemeClr val="dk1"/>
                </a:solidFill>
              </a:rPr>
              <a:t>познавательных</a:t>
            </a:r>
            <a:r>
              <a:rPr lang="ru-RU" dirty="0">
                <a:solidFill>
                  <a:schemeClr val="dk1"/>
                </a:solidFill>
              </a:rPr>
              <a:t>, организаций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dk1"/>
                </a:solidFill>
              </a:rPr>
              <a:t>обеспечить </a:t>
            </a:r>
            <a:r>
              <a:rPr lang="ru-RU" dirty="0" smtClean="0">
                <a:solidFill>
                  <a:schemeClr val="dk1"/>
                </a:solidFill>
              </a:rPr>
              <a:t>равный </a:t>
            </a:r>
            <a:r>
              <a:rPr lang="ru-RU" dirty="0">
                <a:solidFill>
                  <a:schemeClr val="dk1"/>
                </a:solidFill>
              </a:rPr>
              <a:t>доступ к инфраструктуре воспитания детей, требующих особой заботы общества и государства, включая детей с </a:t>
            </a:r>
            <a:r>
              <a:rPr lang="ru-RU" dirty="0" smtClean="0">
                <a:solidFill>
                  <a:schemeClr val="dk1"/>
                </a:solidFill>
              </a:rPr>
              <a:t>ограниченными возможностями </a:t>
            </a:r>
            <a:r>
              <a:rPr lang="ru-RU" dirty="0">
                <a:solidFill>
                  <a:schemeClr val="dk1"/>
                </a:solidFill>
              </a:rPr>
              <a:t>здоровья.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"/>
            <a:ext cx="2051720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b="1" smtClean="0">
                <a:solidFill>
                  <a:schemeClr val="bg1">
                    <a:lumMod val="95000"/>
                  </a:schemeClr>
                </a:solidFill>
              </a:rPr>
              <a:pPr/>
              <a:t>7</a:t>
            </a:fld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48627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Приоритеты государственной политики в области воспитания:</a:t>
            </a:r>
            <a:b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80728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воспитание детей в духе уважения к человеческому достоинству, национальным традициям и общечеловеческим достижениям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защита прав и соблюдение законных интересов каждого ребёнка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соответствия воспитания в системе образования традиционным российским культурным, духовно-нравственным и семейным ценностям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условий для физического, психического, социального, духовно-нравственного развития детей, в том числе детей, находящихся в трудной жизненной ситуации (детей, оставшихся без попечения родителей; детей с ограниченными возможностями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здоровья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воспитание языковой культуры детей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сотрудничества субъектов системы воспитания (семьи, общества, государства, образовательных, научных, традиционных религиозных и иных общественных организаций, организаций культуры и спорта, СМИ. бизнес-сообществ)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b="1" smtClean="0">
                <a:solidFill>
                  <a:schemeClr val="bg1">
                    <a:lumMod val="95000"/>
                  </a:schemeClr>
                </a:solidFill>
              </a:rPr>
              <a:pPr/>
              <a:t>8</a:t>
            </a:fld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1219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9188" y="274638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5576" y="62068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развития воспитания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394405483"/>
              </p:ext>
            </p:extLst>
          </p:nvPr>
        </p:nvGraphicFramePr>
        <p:xfrm>
          <a:off x="500034" y="1763688"/>
          <a:ext cx="8215370" cy="4451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F80E4-063B-444C-80CE-609750FCFD64}" type="slidenum">
              <a:rPr lang="ru-RU" b="1" smtClean="0">
                <a:solidFill>
                  <a:schemeClr val="bg1">
                    <a:lumMod val="95000"/>
                  </a:schemeClr>
                </a:solidFill>
              </a:rPr>
              <a:pPr/>
              <a:t>9</a:t>
            </a:fld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88044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shablon3</Template>
  <TotalTime>515</TotalTime>
  <Words>2601</Words>
  <Application>Microsoft Office PowerPoint</Application>
  <PresentationFormat>Экран (4:3)</PresentationFormat>
  <Paragraphs>251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Обзор документа  «Стратегия развития воспитания в Российской Федерации на период до 2025 года»  Распоряжение от 29 мая 2015 года №996-р</vt:lpstr>
      <vt:lpstr>СТРАТЕГИЯ РАЗВИТИЯ ВОСПИТАНИЯ В РОССИЙСКОЙ ФЕДЕРАЦИИ  (2015 – 2025)</vt:lpstr>
      <vt:lpstr>Структура документа</vt:lpstr>
      <vt:lpstr>«...Формирование гармоничной личности, воспитание гражданина России зрелого, ответственного человека, в котором сочетается любовь к большой и малой родине, общенациональная и этническая идентичность, уважение к культуре, традициям людей, которые живут рядом». В. В. Путин </vt:lpstr>
      <vt:lpstr>Слайд 5</vt:lpstr>
      <vt:lpstr>Цель стратегии: </vt:lpstr>
      <vt:lpstr>Задачи стратегии</vt:lpstr>
      <vt:lpstr>Приоритеты государственной политики в области воспитания: </vt:lpstr>
      <vt:lpstr>Слайд 9</vt:lpstr>
      <vt:lpstr>Поддержка семейного воспитания: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РАЗВИТИЯ ВОСПИТАНИЯ В РОССИЙСКОЙ ФЕДЕРАЦИИ  (2015 – 2025)</dc:title>
  <dc:creator>Irina Davidova</dc:creator>
  <cp:lastModifiedBy>Игорь</cp:lastModifiedBy>
  <cp:revision>50</cp:revision>
  <dcterms:created xsi:type="dcterms:W3CDTF">2015-08-25T11:19:18Z</dcterms:created>
  <dcterms:modified xsi:type="dcterms:W3CDTF">2018-03-31T03:21:27Z</dcterms:modified>
</cp:coreProperties>
</file>