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notesMasterIdLst>
    <p:notesMasterId r:id="rId30"/>
  </p:notesMasterIdLst>
  <p:sldIdLst>
    <p:sldId id="288" r:id="rId2"/>
    <p:sldId id="259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9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82" autoAdjust="0"/>
    <p:restoredTop sz="94554" autoAdjust="0"/>
  </p:normalViewPr>
  <p:slideViewPr>
    <p:cSldViewPr>
      <p:cViewPr>
        <p:scale>
          <a:sx n="81" d="100"/>
          <a:sy n="81" d="100"/>
        </p:scale>
        <p:origin x="-972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E0132-708A-41BC-A119-B30CA157E406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1D0EE-9D28-4649-9108-3854B555D7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214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B4D326-471F-4EB5-A35A-E5B7C085B4C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395BC-F4C1-43E1-AF3F-54B8048CC90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F020A1-D7C8-4EF9-B11C-099A3200BC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5FA7A6-D638-473B-BF9E-9EFC442FDE8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DA760E-EE4B-4877-B965-A488A51A69C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2B236-8855-4E85-ABEE-CE2EEA1809C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D6C8A2-50E5-4C10-AE3C-E4EB30CAFE9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978FC-0E7A-4DFE-8FFC-852AB97EB86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BBBBED-CB2E-4FCA-9F30-7651BA0F196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6ED5F-0581-4E52-ABD7-EC15976F88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95AA5B-BB88-4C86-9367-B7D70FC4CD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B4316-1CCE-4351-8C42-151E08FF33C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74DD3A-89D9-4C8E-BAA9-C08E73A0E32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8D9B3C-9349-4045-BC98-E231C05866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612E70-3FE3-41BE-B92E-D3A859505D8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8248B-0A65-4EFF-8BA9-B4F1643C69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FF0792-312A-49B6-A88C-985CCF64FFD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D7D981-8088-4361-A03F-E300778FB0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326D1B-D773-457F-90E7-13EDFF0E566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A04D7-EA1F-45A5-94DE-6A087DB1179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9FD244-51AE-4048-915B-FA7DAAFDCA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D6CC46-30C8-4871-BAD5-020E8427FD5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64C52A20-E829-4402-BFD8-F54EADB2C18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786F47A2-FDE3-4BB0-98FE-BC62DF976C6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20.xml"/><Relationship Id="rId18" Type="http://schemas.openxmlformats.org/officeDocument/2006/relationships/slide" Target="slide14.xml"/><Relationship Id="rId26" Type="http://schemas.openxmlformats.org/officeDocument/2006/relationships/slide" Target="slide25.xml"/><Relationship Id="rId3" Type="http://schemas.openxmlformats.org/officeDocument/2006/relationships/slide" Target="slide7.xml"/><Relationship Id="rId21" Type="http://schemas.openxmlformats.org/officeDocument/2006/relationships/slide" Target="slide19.xml"/><Relationship Id="rId7" Type="http://schemas.openxmlformats.org/officeDocument/2006/relationships/slide" Target="slide11.xml"/><Relationship Id="rId12" Type="http://schemas.openxmlformats.org/officeDocument/2006/relationships/slide" Target="slide8.xml"/><Relationship Id="rId17" Type="http://schemas.openxmlformats.org/officeDocument/2006/relationships/slide" Target="slide13.xml"/><Relationship Id="rId25" Type="http://schemas.openxmlformats.org/officeDocument/2006/relationships/slide" Target="slide24.xml"/><Relationship Id="rId2" Type="http://schemas.openxmlformats.org/officeDocument/2006/relationships/image" Target="../media/image3.jpeg"/><Relationship Id="rId16" Type="http://schemas.openxmlformats.org/officeDocument/2006/relationships/slide" Target="slide12.xml"/><Relationship Id="rId20" Type="http://schemas.openxmlformats.org/officeDocument/2006/relationships/slide" Target="slide17.xml"/><Relationship Id="rId29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11" Type="http://schemas.openxmlformats.org/officeDocument/2006/relationships/slide" Target="slide18.xml"/><Relationship Id="rId24" Type="http://schemas.openxmlformats.org/officeDocument/2006/relationships/slide" Target="slide23.xml"/><Relationship Id="rId5" Type="http://schemas.openxmlformats.org/officeDocument/2006/relationships/slide" Target="slide9.xml"/><Relationship Id="rId15" Type="http://schemas.openxmlformats.org/officeDocument/2006/relationships/slide" Target="slide26.xml"/><Relationship Id="rId23" Type="http://schemas.openxmlformats.org/officeDocument/2006/relationships/slide" Target="slide22.xml"/><Relationship Id="rId28" Type="http://schemas.openxmlformats.org/officeDocument/2006/relationships/slide" Target="slide2.xml"/><Relationship Id="rId10" Type="http://schemas.openxmlformats.org/officeDocument/2006/relationships/slide" Target="slide15.xml"/><Relationship Id="rId19" Type="http://schemas.openxmlformats.org/officeDocument/2006/relationships/slide" Target="slide16.xml"/><Relationship Id="rId4" Type="http://schemas.openxmlformats.org/officeDocument/2006/relationships/slide" Target="slide3.xml"/><Relationship Id="rId9" Type="http://schemas.openxmlformats.org/officeDocument/2006/relationships/slide" Target="slide6.xml"/><Relationship Id="rId14" Type="http://schemas.openxmlformats.org/officeDocument/2006/relationships/slide" Target="slide10.xml"/><Relationship Id="rId22" Type="http://schemas.openxmlformats.org/officeDocument/2006/relationships/slide" Target="slide21.xml"/><Relationship Id="rId27" Type="http://schemas.openxmlformats.org/officeDocument/2006/relationships/slide" Target="slide27.xml"/><Relationship Id="rId30" Type="http://schemas.openxmlformats.org/officeDocument/2006/relationships/slide" Target="slide2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 descr="http://andreeva-406.ucoz.ru/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9210333" cy="557216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5572140"/>
            <a:ext cx="9286908" cy="12858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Декада  математики, информатики, физики.  </a:t>
            </a:r>
          </a:p>
          <a:p>
            <a:pPr algn="ctr"/>
            <a:r>
              <a:rPr lang="ru-RU" dirty="0" smtClean="0"/>
              <a:t> МАОУ СОШ №44, г.Реж, 2017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Бояркина Валентина Анатольевна,</a:t>
            </a:r>
          </a:p>
          <a:p>
            <a:pPr algn="ctr"/>
            <a:r>
              <a:rPr lang="ru-RU" b="1" dirty="0" err="1" smtClean="0">
                <a:solidFill>
                  <a:srgbClr val="002060"/>
                </a:solidFill>
              </a:rPr>
              <a:t>Шиянова</a:t>
            </a:r>
            <a:r>
              <a:rPr lang="ru-RU" b="1" dirty="0" smtClean="0">
                <a:solidFill>
                  <a:srgbClr val="002060"/>
                </a:solidFill>
              </a:rPr>
              <a:t> Любовь Борисовна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27654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0" y="5643554"/>
            <a:ext cx="1493308" cy="1214446"/>
          </a:xfrm>
          <a:prstGeom prst="rect">
            <a:avLst/>
          </a:prstGeom>
          <a:noFill/>
        </p:spPr>
      </p:pic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532440" y="6250777"/>
            <a:ext cx="432048" cy="490591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316646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3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72000" y="5339853"/>
            <a:ext cx="4104456" cy="720080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6000" b="1" dirty="0" smtClean="0">
                <a:solidFill>
                  <a:schemeClr val="bg1"/>
                </a:solidFill>
              </a:rPr>
              <a:t>колобок</a:t>
            </a:r>
            <a:endParaRPr lang="ru-RU" sz="6000" b="1" i="1" dirty="0">
              <a:solidFill>
                <a:schemeClr val="bg1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11242" y="1412776"/>
            <a:ext cx="8064896" cy="3456384"/>
          </a:xfrm>
          <a:prstGeom prst="wedgeRoundRectCallout">
            <a:avLst>
              <a:gd name="adj1" fmla="val -31880"/>
              <a:gd name="adj2" fmla="val 65213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Когда появился манипулятор типа «мышь», то для него в русском языке некоторое время использовалось название по имени персонажа известной русской сказки. Назовите имя этого персонажа.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116632"/>
            <a:ext cx="3744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информатика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95341" y="5157192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332649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4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683568" y="1700808"/>
            <a:ext cx="7704856" cy="1800200"/>
          </a:xfrm>
          <a:prstGeom prst="wedgeRoundRectCallout">
            <a:avLst>
              <a:gd name="adj1" fmla="val -33614"/>
              <a:gd name="adj2" fmla="val 141296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 smtClean="0">
                <a:solidFill>
                  <a:schemeClr val="tx1"/>
                </a:solidFill>
              </a:rPr>
              <a:t>Узнай пословицу: </a:t>
            </a:r>
          </a:p>
          <a:p>
            <a:r>
              <a:rPr lang="ru-RU" sz="4800" b="1" dirty="0" smtClean="0">
                <a:solidFill>
                  <a:schemeClr val="tx1"/>
                </a:solidFill>
              </a:rPr>
              <a:t>Бит килобайт бережет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75856" y="4509120"/>
            <a:ext cx="5256584" cy="1728192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 smtClean="0"/>
              <a:t>Копейка рубль бережет</a:t>
            </a:r>
            <a:endParaRPr lang="ru-RU" sz="48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059832" y="116632"/>
            <a:ext cx="3744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информатика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8098414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5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23529" y="1628800"/>
            <a:ext cx="8544246" cy="3312368"/>
          </a:xfrm>
          <a:prstGeom prst="wedgeRoundRectCallout">
            <a:avLst>
              <a:gd name="adj1" fmla="val -29614"/>
              <a:gd name="adj2" fmla="val 67455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Наибольший </a:t>
            </a:r>
            <a:r>
              <a:rPr lang="ru-RU" sz="3200" b="1" dirty="0">
                <a:solidFill>
                  <a:schemeClr val="tx1"/>
                </a:solidFill>
              </a:rPr>
              <a:t>информационный объем будет иметь файл, содержащий</a:t>
            </a:r>
            <a:r>
              <a:rPr lang="ru-RU" sz="3200" b="1" dirty="0" smtClean="0">
                <a:solidFill>
                  <a:schemeClr val="tx1"/>
                </a:solidFill>
              </a:rPr>
              <a:t>…</a:t>
            </a:r>
            <a:endParaRPr lang="ru-RU" sz="3200" b="1" dirty="0">
              <a:solidFill>
                <a:schemeClr val="tx1"/>
              </a:solidFill>
            </a:endParaRPr>
          </a:p>
          <a:p>
            <a:r>
              <a:rPr lang="ru-RU" sz="3200" b="1" dirty="0">
                <a:solidFill>
                  <a:schemeClr val="tx1"/>
                </a:solidFill>
              </a:rPr>
              <a:t>1. </a:t>
            </a:r>
            <a:r>
              <a:rPr lang="ru-RU" sz="3200" b="1" dirty="0" smtClean="0">
                <a:solidFill>
                  <a:schemeClr val="tx1"/>
                </a:solidFill>
              </a:rPr>
              <a:t>страницу </a:t>
            </a:r>
            <a:r>
              <a:rPr lang="ru-RU" sz="3200" b="1" dirty="0">
                <a:solidFill>
                  <a:schemeClr val="tx1"/>
                </a:solidFill>
              </a:rPr>
              <a:t>текста </a:t>
            </a:r>
          </a:p>
          <a:p>
            <a:r>
              <a:rPr lang="ru-RU" sz="3200" b="1" dirty="0">
                <a:solidFill>
                  <a:schemeClr val="tx1"/>
                </a:solidFill>
              </a:rPr>
              <a:t>2. </a:t>
            </a:r>
            <a:r>
              <a:rPr lang="ru-RU" sz="3200" b="1" dirty="0" smtClean="0">
                <a:solidFill>
                  <a:schemeClr val="tx1"/>
                </a:solidFill>
              </a:rPr>
              <a:t>черно-белый </a:t>
            </a:r>
            <a:r>
              <a:rPr lang="ru-RU" sz="3200" b="1" dirty="0">
                <a:solidFill>
                  <a:schemeClr val="tx1"/>
                </a:solidFill>
              </a:rPr>
              <a:t>рисунок </a:t>
            </a:r>
            <a:r>
              <a:rPr lang="ru-RU" sz="3200" b="1" dirty="0" smtClean="0">
                <a:solidFill>
                  <a:schemeClr val="tx1"/>
                </a:solidFill>
              </a:rPr>
              <a:t>100*100</a:t>
            </a:r>
            <a:endParaRPr lang="ru-RU" sz="3200" b="1" dirty="0">
              <a:solidFill>
                <a:schemeClr val="tx1"/>
              </a:solidFill>
            </a:endParaRPr>
          </a:p>
          <a:p>
            <a:r>
              <a:rPr lang="ru-RU" sz="3200" b="1" dirty="0">
                <a:solidFill>
                  <a:schemeClr val="tx1"/>
                </a:solidFill>
              </a:rPr>
              <a:t>3. </a:t>
            </a:r>
            <a:r>
              <a:rPr lang="ru-RU" sz="3200" b="1" dirty="0" smtClean="0">
                <a:solidFill>
                  <a:schemeClr val="tx1"/>
                </a:solidFill>
              </a:rPr>
              <a:t>аудиоклип </a:t>
            </a:r>
            <a:r>
              <a:rPr lang="ru-RU" sz="3200" b="1" dirty="0">
                <a:solidFill>
                  <a:schemeClr val="tx1"/>
                </a:solidFill>
              </a:rPr>
              <a:t>длительностью 1 </a:t>
            </a:r>
            <a:r>
              <a:rPr lang="ru-RU" sz="3200" b="1" dirty="0" smtClean="0">
                <a:solidFill>
                  <a:schemeClr val="tx1"/>
                </a:solidFill>
              </a:rPr>
              <a:t>мин</a:t>
            </a:r>
            <a:endParaRPr lang="ru-RU" sz="3200" b="1" dirty="0">
              <a:solidFill>
                <a:schemeClr val="tx1"/>
              </a:solidFill>
            </a:endParaRPr>
          </a:p>
          <a:p>
            <a:r>
              <a:rPr lang="ru-RU" sz="3200" b="1" dirty="0">
                <a:solidFill>
                  <a:schemeClr val="tx1"/>
                </a:solidFill>
              </a:rPr>
              <a:t>4. </a:t>
            </a:r>
            <a:r>
              <a:rPr lang="ru-RU" sz="3200" b="1" dirty="0" smtClean="0">
                <a:solidFill>
                  <a:schemeClr val="tx1"/>
                </a:solidFill>
              </a:rPr>
              <a:t>видеоклип </a:t>
            </a:r>
            <a:r>
              <a:rPr lang="ru-RU" sz="3200" b="1" dirty="0">
                <a:solidFill>
                  <a:schemeClr val="tx1"/>
                </a:solidFill>
              </a:rPr>
              <a:t>длительностью 1 </a:t>
            </a:r>
            <a:r>
              <a:rPr lang="ru-RU" sz="3200" b="1" dirty="0" smtClean="0">
                <a:solidFill>
                  <a:schemeClr val="tx1"/>
                </a:solidFill>
              </a:rPr>
              <a:t>мин</a:t>
            </a:r>
            <a:endParaRPr lang="ru-RU" sz="3200" b="1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788024" y="5589240"/>
            <a:ext cx="2208596" cy="648072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4</a:t>
            </a:r>
            <a:endParaRPr lang="ru-RU" sz="60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059832" y="116632"/>
            <a:ext cx="3744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информатика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5331441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594350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1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707904" y="116633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физика</a:t>
            </a:r>
            <a:endParaRPr lang="ru-RU" sz="4000" b="1" dirty="0">
              <a:latin typeface="+mj-lt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32075" y="5566671"/>
            <a:ext cx="3312368" cy="916841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i="1" dirty="0" smtClean="0"/>
              <a:t>сила</a:t>
            </a:r>
            <a:endParaRPr lang="ru-RU" sz="6000" b="1" i="1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539552" y="1644570"/>
            <a:ext cx="8208911" cy="3456384"/>
          </a:xfrm>
          <a:prstGeom prst="wedgeRoundRectCallout">
            <a:avLst>
              <a:gd name="adj1" fmla="val -31401"/>
              <a:gd name="adj2" fmla="val 63518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</a:rPr>
              <a:t>Векторная физическая величина, являющаяся мерой взаимодействия тела с другими телами, в результате которого тело изменяет свою форму и размеры</a:t>
            </a:r>
            <a:r>
              <a:rPr lang="ru-RU" sz="3600" b="1" dirty="0" smtClean="0">
                <a:solidFill>
                  <a:schemeClr val="tx1"/>
                </a:solidFill>
              </a:rPr>
              <a:t>.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11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83617" y="526900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51263263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2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95166" y="4548409"/>
            <a:ext cx="5472609" cy="111612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зеркало</a:t>
            </a:r>
            <a:endParaRPr lang="ru-RU" sz="6000" b="1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323529" y="1556792"/>
            <a:ext cx="7776863" cy="2088232"/>
          </a:xfrm>
          <a:prstGeom prst="wedgeRoundRectCallout">
            <a:avLst>
              <a:gd name="adj1" fmla="val -28219"/>
              <a:gd name="adj2" fmla="val 123691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chemeClr val="tx1"/>
                </a:solidFill>
              </a:rPr>
              <a:t>И языка нет, а правду скажет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707904" y="116633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физика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7919621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14524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3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dirty="0" smtClean="0"/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95536" y="1484784"/>
            <a:ext cx="8640960" cy="2016224"/>
          </a:xfrm>
          <a:prstGeom prst="wedgeRoundRectCallout">
            <a:avLst>
              <a:gd name="adj1" fmla="val -32500"/>
              <a:gd name="adj2" fmla="val 138668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chemeClr val="tx1"/>
                </a:solidFill>
              </a:rPr>
              <a:t>Почему камбала плоская</a:t>
            </a:r>
            <a:r>
              <a:rPr lang="ru-RU" sz="5400" b="1" dirty="0" smtClean="0">
                <a:solidFill>
                  <a:schemeClr val="tx1"/>
                </a:solidFill>
              </a:rPr>
              <a:t>?</a:t>
            </a:r>
            <a:endParaRPr lang="ru-RU" sz="5400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059832" y="3842039"/>
            <a:ext cx="5472608" cy="223224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камбала придонная рыба, поэтому находится под большим давлением</a:t>
            </a:r>
            <a:endParaRPr lang="ru-RU" sz="3600" b="1" i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707904" y="116633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физика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583508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4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</a:t>
            </a:r>
            <a:r>
              <a:rPr lang="ru-RU" sz="3200" b="1" i="1" dirty="0" smtClean="0">
                <a:latin typeface="Times New Roman" pitchFamily="18" charset="0"/>
              </a:rPr>
              <a:t>.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23529" y="1484784"/>
            <a:ext cx="8352927" cy="3240360"/>
          </a:xfrm>
          <a:prstGeom prst="wedgeRoundRectCallout">
            <a:avLst>
              <a:gd name="adj1" fmla="val -31640"/>
              <a:gd name="adj2" fmla="val 75524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Физическая величина - мера </a:t>
            </a:r>
            <a:r>
              <a:rPr lang="ru-RU" sz="4400" b="1" dirty="0">
                <a:solidFill>
                  <a:schemeClr val="tx1"/>
                </a:solidFill>
              </a:rPr>
              <a:t>количества и энергии, мера инертности, мера гравитационного взаимодействия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51920" y="5625244"/>
            <a:ext cx="4176464" cy="93610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масса</a:t>
            </a:r>
            <a:endParaRPr lang="ru-RU" sz="60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707904" y="116633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физика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0" y="5337212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29951316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5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r>
              <a:rPr lang="ru-RU" sz="2800" b="1" dirty="0">
                <a:latin typeface="Times New Roman" pitchFamily="18" charset="0"/>
              </a:rPr>
              <a:t>         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b="1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467544" y="1484784"/>
            <a:ext cx="7704856" cy="2232248"/>
          </a:xfrm>
          <a:prstGeom prst="wedgeRoundRectCallout">
            <a:avLst>
              <a:gd name="adj1" fmla="val -30266"/>
              <a:gd name="adj2" fmla="val 120794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</a:rPr>
              <a:t>Что движет воду в реках?</a:t>
            </a:r>
            <a:br>
              <a:rPr lang="ru-RU" sz="4800" b="1" dirty="0">
                <a:solidFill>
                  <a:schemeClr val="tx1"/>
                </a:solidFill>
              </a:rPr>
            </a:b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99892" y="3861048"/>
            <a:ext cx="4680520" cy="194421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/>
              <a:t>влияние силы тяжести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707904" y="116633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физика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5086690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5052301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1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59832" y="11663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Наука в жизни</a:t>
            </a:r>
            <a:endParaRPr lang="ru-RU" sz="4000" b="1" dirty="0">
              <a:latin typeface="+mj-lt"/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467544" y="1412776"/>
            <a:ext cx="8568952" cy="3312368"/>
          </a:xfrm>
          <a:prstGeom prst="wedgeRoundRectCallout">
            <a:avLst>
              <a:gd name="adj1" fmla="val -31367"/>
              <a:gd name="adj2" fmla="val 68517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Когда человек улыбается, у него работают 6 разных мышц. Это в 100 раз меньше, чем все мышцы человека. Сколько всего мышц у человека?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964196" y="5373216"/>
            <a:ext cx="2664296" cy="75608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i="1" dirty="0" smtClean="0"/>
              <a:t>600</a:t>
            </a:r>
            <a:endParaRPr lang="ru-RU" sz="6000" b="1" i="1" dirty="0"/>
          </a:p>
        </p:txBody>
      </p:sp>
      <p:pic>
        <p:nvPicPr>
          <p:cNvPr id="10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38216" y="5157192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57517976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2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1840" y="4653136"/>
            <a:ext cx="5400600" cy="79208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6000" b="1" dirty="0" smtClean="0"/>
              <a:t>1 литр</a:t>
            </a:r>
            <a:endParaRPr lang="ru-RU" sz="6000" b="1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683568" y="1556792"/>
            <a:ext cx="7056784" cy="2808312"/>
          </a:xfrm>
          <a:prstGeom prst="wedgeRoundRectCallout">
            <a:avLst>
              <a:gd name="adj1" fmla="val -33458"/>
              <a:gd name="adj2" fmla="val 85042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Чему равен объем 1 кг воды? </a:t>
            </a:r>
            <a:endParaRPr lang="ru-RU" sz="54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11663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Наука в жизни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0" y="5157192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7838915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рямоугольник 36">
            <a:hlinkClick r:id="rId3" action="ppaction://hlinksldjump"/>
          </p:cNvPr>
          <p:cNvSpPr/>
          <p:nvPr/>
        </p:nvSpPr>
        <p:spPr>
          <a:xfrm>
            <a:off x="3888432" y="1124744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4" action="ppaction://hlinksldjump"/>
              </a:rPr>
              <a:t>10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38" name="Прямоугольник 37">
            <a:hlinkClick r:id="rId5" action="ppaction://hlinksldjump"/>
          </p:cNvPr>
          <p:cNvSpPr/>
          <p:nvPr/>
        </p:nvSpPr>
        <p:spPr>
          <a:xfrm>
            <a:off x="4896544" y="1124744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6" action="ppaction://hlinksldjump"/>
              </a:rPr>
              <a:t>20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39" name="Прямоугольник 38">
            <a:hlinkClick r:id="rId7" action="ppaction://hlinksldjump"/>
          </p:cNvPr>
          <p:cNvSpPr/>
          <p:nvPr/>
        </p:nvSpPr>
        <p:spPr>
          <a:xfrm>
            <a:off x="5904656" y="1124744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8" action="ppaction://hlinksldjump"/>
              </a:rPr>
              <a:t>30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0" name="Прямоугольник 39">
            <a:hlinkClick r:id="rId9" action="ppaction://hlinksldjump"/>
          </p:cNvPr>
          <p:cNvSpPr/>
          <p:nvPr/>
        </p:nvSpPr>
        <p:spPr>
          <a:xfrm>
            <a:off x="6912768" y="1124744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9" action="ppaction://hlinksldjump"/>
              </a:rPr>
              <a:t>40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1" name="Прямоугольник 40">
            <a:hlinkClick r:id="rId10" action="ppaction://hlinksldjump"/>
          </p:cNvPr>
          <p:cNvSpPr/>
          <p:nvPr/>
        </p:nvSpPr>
        <p:spPr>
          <a:xfrm>
            <a:off x="7920880" y="1124744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3" action="ppaction://hlinksldjump"/>
              </a:rPr>
              <a:t>50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2" name="Прямоугольник 41">
            <a:hlinkClick r:id="rId11" action="ppaction://hlinksldjump"/>
          </p:cNvPr>
          <p:cNvSpPr/>
          <p:nvPr/>
        </p:nvSpPr>
        <p:spPr>
          <a:xfrm>
            <a:off x="3888432" y="2060848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2" action="ppaction://hlinksldjump"/>
              </a:rPr>
              <a:t>10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3" name="Прямоугольник 42">
            <a:hlinkClick r:id="rId13" action="ppaction://hlinksldjump"/>
          </p:cNvPr>
          <p:cNvSpPr/>
          <p:nvPr/>
        </p:nvSpPr>
        <p:spPr>
          <a:xfrm>
            <a:off x="4896544" y="2060848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5" action="ppaction://hlinksldjump"/>
              </a:rPr>
              <a:t>20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4" name="Прямоугольник 43">
            <a:hlinkClick r:id="rId14" action="ppaction://hlinksldjump"/>
          </p:cNvPr>
          <p:cNvSpPr/>
          <p:nvPr/>
        </p:nvSpPr>
        <p:spPr>
          <a:xfrm>
            <a:off x="5904656" y="2060848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prstClr val="white"/>
                </a:solidFill>
                <a:hlinkClick r:id="rId14" action="ppaction://hlinksldjump"/>
              </a:rPr>
              <a:t>3</a:t>
            </a:r>
            <a:r>
              <a:rPr lang="en-US" sz="3600" b="1" dirty="0" smtClean="0">
                <a:solidFill>
                  <a:prstClr val="white"/>
                </a:solidFill>
                <a:hlinkClick r:id="rId14" action="ppaction://hlinksldjump"/>
              </a:rPr>
              <a:t>0</a:t>
            </a:r>
            <a:endParaRPr lang="en-US" sz="3600" b="1" dirty="0" smtClean="0">
              <a:solidFill>
                <a:prstClr val="white"/>
              </a:solidFill>
            </a:endParaRPr>
          </a:p>
        </p:txBody>
      </p:sp>
      <p:sp>
        <p:nvSpPr>
          <p:cNvPr id="45" name="Прямоугольник 44">
            <a:hlinkClick r:id="rId7" action="ppaction://hlinksldjump"/>
          </p:cNvPr>
          <p:cNvSpPr/>
          <p:nvPr/>
        </p:nvSpPr>
        <p:spPr>
          <a:xfrm>
            <a:off x="6912768" y="2060848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7" action="ppaction://hlinksldjump"/>
              </a:rPr>
              <a:t>40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6" name="Прямоугольник 45">
            <a:hlinkClick r:id="rId15" action="ppaction://hlinksldjump"/>
          </p:cNvPr>
          <p:cNvSpPr/>
          <p:nvPr/>
        </p:nvSpPr>
        <p:spPr>
          <a:xfrm>
            <a:off x="7920880" y="2060848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prstClr val="white"/>
                </a:solidFill>
                <a:hlinkClick r:id="rId16" action="ppaction://hlinksldjump"/>
              </a:rPr>
              <a:t>50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7" name="Прямоугольник 46">
            <a:hlinkClick r:id="" action="ppaction://noaction"/>
          </p:cNvPr>
          <p:cNvSpPr/>
          <p:nvPr/>
        </p:nvSpPr>
        <p:spPr>
          <a:xfrm>
            <a:off x="3888432" y="2996952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7" action="ppaction://hlinksldjump"/>
              </a:rPr>
              <a:t>10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8" name="Прямоугольник 47">
            <a:hlinkClick r:id="" action="ppaction://noaction"/>
          </p:cNvPr>
          <p:cNvSpPr/>
          <p:nvPr/>
        </p:nvSpPr>
        <p:spPr>
          <a:xfrm>
            <a:off x="4896544" y="2996952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8" action="ppaction://hlinksldjump"/>
              </a:rPr>
              <a:t>20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9" name="Прямоугольник 48">
            <a:hlinkClick r:id="" action="ppaction://noaction"/>
          </p:cNvPr>
          <p:cNvSpPr/>
          <p:nvPr/>
        </p:nvSpPr>
        <p:spPr>
          <a:xfrm>
            <a:off x="5904656" y="2996952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0" action="ppaction://hlinksldjump"/>
              </a:rPr>
              <a:t>30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0" name="Прямоугольник 49">
            <a:hlinkClick r:id="" action="ppaction://noaction"/>
          </p:cNvPr>
          <p:cNvSpPr/>
          <p:nvPr/>
        </p:nvSpPr>
        <p:spPr>
          <a:xfrm>
            <a:off x="6912768" y="2996952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9" action="ppaction://hlinksldjump"/>
              </a:rPr>
              <a:t>40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1" name="Прямоугольник 50">
            <a:hlinkClick r:id="" action="ppaction://noaction"/>
          </p:cNvPr>
          <p:cNvSpPr/>
          <p:nvPr/>
        </p:nvSpPr>
        <p:spPr>
          <a:xfrm>
            <a:off x="7920880" y="2996952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0" action="ppaction://hlinksldjump"/>
              </a:rPr>
              <a:t>50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2" name="Прямоугольник 51">
            <a:hlinkClick r:id="" action="ppaction://noaction"/>
          </p:cNvPr>
          <p:cNvSpPr/>
          <p:nvPr/>
        </p:nvSpPr>
        <p:spPr>
          <a:xfrm>
            <a:off x="3888432" y="3933056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1" action="ppaction://hlinksldjump"/>
              </a:rPr>
              <a:t>10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3" name="Прямоугольник 52">
            <a:hlinkClick r:id="" action="ppaction://noaction"/>
          </p:cNvPr>
          <p:cNvSpPr/>
          <p:nvPr/>
        </p:nvSpPr>
        <p:spPr>
          <a:xfrm>
            <a:off x="4896544" y="3933056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1" action="ppaction://hlinksldjump"/>
              </a:rPr>
              <a:t>20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4" name="Прямоугольник 53">
            <a:hlinkClick r:id="" action="ppaction://noaction"/>
          </p:cNvPr>
          <p:cNvSpPr/>
          <p:nvPr/>
        </p:nvSpPr>
        <p:spPr>
          <a:xfrm>
            <a:off x="5904656" y="3933056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3" action="ppaction://hlinksldjump"/>
              </a:rPr>
              <a:t>30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5" name="Прямоугольник 54">
            <a:hlinkClick r:id="" action="ppaction://noaction"/>
          </p:cNvPr>
          <p:cNvSpPr/>
          <p:nvPr/>
        </p:nvSpPr>
        <p:spPr>
          <a:xfrm>
            <a:off x="6912768" y="3933056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2" action="ppaction://hlinksldjump"/>
              </a:rPr>
              <a:t>40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6" name="Прямоугольник 55">
            <a:hlinkClick r:id="" action="ppaction://noaction"/>
          </p:cNvPr>
          <p:cNvSpPr/>
          <p:nvPr/>
        </p:nvSpPr>
        <p:spPr>
          <a:xfrm>
            <a:off x="7920880" y="3933056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3" action="ppaction://hlinksldjump"/>
              </a:rPr>
              <a:t>50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7" name="Прямоугольник 56">
            <a:hlinkClick r:id="" action="ppaction://noaction"/>
          </p:cNvPr>
          <p:cNvSpPr/>
          <p:nvPr/>
        </p:nvSpPr>
        <p:spPr>
          <a:xfrm>
            <a:off x="3888432" y="4869160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4" action="ppaction://hlinksldjump"/>
              </a:rPr>
              <a:t>10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8" name="Прямоугольник 57">
            <a:hlinkClick r:id="" action="ppaction://noaction"/>
          </p:cNvPr>
          <p:cNvSpPr/>
          <p:nvPr/>
        </p:nvSpPr>
        <p:spPr>
          <a:xfrm>
            <a:off x="4896544" y="4869160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5" action="ppaction://hlinksldjump"/>
              </a:rPr>
              <a:t>20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9" name="Прямоугольник 58">
            <a:hlinkClick r:id="" action="ppaction://noaction"/>
          </p:cNvPr>
          <p:cNvSpPr/>
          <p:nvPr/>
        </p:nvSpPr>
        <p:spPr>
          <a:xfrm>
            <a:off x="5886340" y="4869160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6" action="ppaction://hlinksldjump"/>
              </a:rPr>
              <a:t>30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60" name="Прямоугольник 59">
            <a:hlinkClick r:id="" action="ppaction://noaction"/>
          </p:cNvPr>
          <p:cNvSpPr/>
          <p:nvPr/>
        </p:nvSpPr>
        <p:spPr>
          <a:xfrm>
            <a:off x="6912768" y="4869160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5" action="ppaction://hlinksldjump"/>
              </a:rPr>
              <a:t>40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61" name="Прямоугольник 60">
            <a:hlinkClick r:id="" action="ppaction://noaction"/>
          </p:cNvPr>
          <p:cNvSpPr/>
          <p:nvPr/>
        </p:nvSpPr>
        <p:spPr>
          <a:xfrm>
            <a:off x="7920880" y="4869160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7" action="ppaction://hlinksldjump"/>
              </a:rPr>
              <a:t>50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360040" y="1124744"/>
            <a:ext cx="3240360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prstClr val="white"/>
                </a:solidFill>
              </a:rPr>
              <a:t> математика</a:t>
            </a:r>
            <a:endParaRPr lang="ru-RU" sz="3200" dirty="0">
              <a:solidFill>
                <a:prstClr val="white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60040" y="2060848"/>
            <a:ext cx="3240360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prstClr val="white"/>
                </a:solidFill>
              </a:rPr>
              <a:t> информатика</a:t>
            </a:r>
            <a:endParaRPr lang="ru-RU" sz="3200" dirty="0">
              <a:solidFill>
                <a:prstClr val="white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360040" y="2996952"/>
            <a:ext cx="3240360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prstClr val="white"/>
                </a:solidFill>
              </a:rPr>
              <a:t>физика</a:t>
            </a:r>
            <a:endParaRPr lang="ru-RU" sz="3200" b="1" dirty="0">
              <a:solidFill>
                <a:prstClr val="white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360040" y="3933056"/>
            <a:ext cx="3240360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/>
              <a:t>наука в жизни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360040" y="4869160"/>
            <a:ext cx="3240360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 smtClean="0">
                <a:solidFill>
                  <a:prstClr val="white"/>
                </a:solidFill>
              </a:rPr>
              <a:t>Это интересно</a:t>
            </a:r>
            <a:endParaRPr lang="ru-RU" sz="3200" b="1" dirty="0">
              <a:solidFill>
                <a:prstClr val="white"/>
              </a:solidFill>
            </a:endParaRPr>
          </a:p>
        </p:txBody>
      </p:sp>
      <p:sp>
        <p:nvSpPr>
          <p:cNvPr id="6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Своя игра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4" name="Picture 6" descr="http://stihi.su/pics/2015/12/14/3297.jpg">
            <a:hlinkClick r:id="rId28" action="ppaction://hlinksldjump"/>
          </p:cNvPr>
          <p:cNvPicPr>
            <a:picLocks noChangeAspect="1" noChangeArrowheads="1"/>
          </p:cNvPicPr>
          <p:nvPr/>
        </p:nvPicPr>
        <p:blipFill>
          <a:blip r:embed="rId2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29535" y="5661248"/>
            <a:ext cx="1440160" cy="1171223"/>
          </a:xfrm>
          <a:prstGeom prst="rect">
            <a:avLst/>
          </a:prstGeom>
          <a:noFill/>
        </p:spPr>
      </p:pic>
      <p:sp>
        <p:nvSpPr>
          <p:cNvPr id="35" name="TextBox 34">
            <a:hlinkClick r:id="rId30" action="ppaction://hlinksldjump"/>
          </p:cNvPr>
          <p:cNvSpPr txBox="1"/>
          <p:nvPr/>
        </p:nvSpPr>
        <p:spPr>
          <a:xfrm>
            <a:off x="232611" y="6085509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hlinkClick r:id="rId30" action="ppaction://hlinksldjump"/>
              </a:rPr>
              <a:t>конец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62740236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73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4" fill="hold">
                      <p:stCondLst>
                        <p:cond delay="0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8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6" fill="hold">
                      <p:stCondLst>
                        <p:cond delay="0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09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0" fill="hold">
                      <p:stCondLst>
                        <p:cond delay="0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21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2" fill="hold">
                      <p:stCondLst>
                        <p:cond delay="0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39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0" fill="hold">
                      <p:stCondLst>
                        <p:cond delay="0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45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6" fill="hold">
                      <p:stCondLst>
                        <p:cond delay="0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51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2" fill="hold">
                      <p:stCondLst>
                        <p:cond delay="0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63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4" fill="hold">
                      <p:stCondLst>
                        <p:cond delay="0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69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0" fill="hold">
                      <p:stCondLst>
                        <p:cond delay="0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75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6" fill="hold">
                      <p:stCondLst>
                        <p:cond delay="0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28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2" fill="hold">
                      <p:stCondLst>
                        <p:cond delay="0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87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8" fill="hold">
                      <p:stCondLst>
                        <p:cond delay="0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93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4" fill="hold">
                      <p:stCondLst>
                        <p:cond delay="0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99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0" fill="hold">
                      <p:stCondLst>
                        <p:cond delay="0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3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76056" y="5216479"/>
            <a:ext cx="1872208" cy="86409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i="1" dirty="0" smtClean="0"/>
              <a:t>2</a:t>
            </a:r>
            <a:endParaRPr lang="ru-RU" sz="6600" b="1" i="1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323528" y="1628800"/>
            <a:ext cx="7776864" cy="2880320"/>
          </a:xfrm>
          <a:prstGeom prst="wedgeRoundRectCallout">
            <a:avLst>
              <a:gd name="adj1" fmla="val -30631"/>
              <a:gd name="adj2" fmla="val 78373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</a:rPr>
              <a:t>Трое играли в шашки. Всего сыграно три партии. Сколько сыграл каждый?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11663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Наука в жизни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1941" y="5216479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5542494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4</a:t>
            </a:r>
            <a:r>
              <a:rPr lang="ru-RU" sz="3200" b="1" i="1" dirty="0" smtClean="0">
                <a:latin typeface="Times New Roman" pitchFamily="18" charset="0"/>
              </a:rPr>
              <a:t>0 баллов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467544" y="1412776"/>
            <a:ext cx="7344816" cy="4036050"/>
          </a:xfrm>
          <a:prstGeom prst="wedgeRoundRectCallout">
            <a:avLst>
              <a:gd name="adj1" fmla="val -32963"/>
              <a:gd name="adj2" fmla="val 63371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В упаковке 100 таблеток поливитаминов. Они содержат 8 г витамина С.  Сколько нужно таблеток поливитаминов, чтобы принять 72 г витамина С?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292080" y="5929477"/>
            <a:ext cx="1872208" cy="68047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6000" dirty="0" smtClean="0"/>
              <a:t>900</a:t>
            </a:r>
            <a:endParaRPr lang="ru-RU" sz="6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59832" y="11663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Наука в жизни</a:t>
            </a:r>
            <a:endParaRPr lang="ru-RU" sz="4000" b="1" dirty="0">
              <a:latin typeface="+mj-lt"/>
            </a:endParaRPr>
          </a:p>
        </p:txBody>
      </p:sp>
      <p:pic>
        <p:nvPicPr>
          <p:cNvPr id="10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0" y="5417840"/>
            <a:ext cx="1770850" cy="14401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1743249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5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79511" y="1412776"/>
            <a:ext cx="8784977" cy="4176464"/>
          </a:xfrm>
          <a:prstGeom prst="wedgeRoundRectCallout">
            <a:avLst>
              <a:gd name="adj1" fmla="val -816"/>
              <a:gd name="adj2" fmla="val 60816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Речь пойдёт о живом существе. Кто оно? Чувствительность его глаз так велика, что при идеальных условиях видимости они могут увидеть ночью с вершины высокой горы свет горящей спички на расстоянии 80 км. Мощность, развиваемая его сердцем – 2,2 Вт. Его мозг за 0,05 с распознаёт объект, изображение которого зафиксировал глаз. За свою жизнь оно съедает около 20 т пищи.. Это самое умное живое существо на Земле.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60032" y="5898913"/>
            <a:ext cx="3168352" cy="720080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5400" b="1" dirty="0" smtClean="0"/>
              <a:t>человек</a:t>
            </a:r>
            <a:endParaRPr lang="ru-RU" sz="5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59832" y="11663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Наука в жизни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270900" y="5540215"/>
            <a:ext cx="1620376" cy="13177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37984766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1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771800" y="116632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Это интересно</a:t>
            </a:r>
            <a:endParaRPr lang="ru-RU" sz="4000" dirty="0">
              <a:latin typeface="+mj-lt"/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683568" y="1378314"/>
            <a:ext cx="8064896" cy="3168352"/>
          </a:xfrm>
          <a:prstGeom prst="wedgeRoundRectCallout">
            <a:avLst>
              <a:gd name="adj1" fmla="val -32448"/>
              <a:gd name="adj2" fmla="val 72804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Назовите  страну-родину арабских цифр, с помощью которых ведется современная запись чисел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55976" y="5054860"/>
            <a:ext cx="3600400" cy="86409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/>
              <a:t>индия</a:t>
            </a:r>
            <a:endParaRPr lang="ru-RU" sz="6600" b="1" dirty="0"/>
          </a:p>
        </p:txBody>
      </p:sp>
      <p:pic>
        <p:nvPicPr>
          <p:cNvPr id="11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5054860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620892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2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</a:t>
            </a:r>
            <a:r>
              <a:rPr lang="ru-RU" sz="3200" b="1" i="1" dirty="0" smtClean="0">
                <a:latin typeface="Times New Roman" pitchFamily="18" charset="0"/>
              </a:rPr>
              <a:t>.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79512" y="1556792"/>
            <a:ext cx="8352928" cy="2952328"/>
          </a:xfrm>
          <a:prstGeom prst="wedgeRoundRectCallout">
            <a:avLst>
              <a:gd name="adj1" fmla="val -30871"/>
              <a:gd name="adj2" fmla="val 80918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Что больше: произведение или сумма десяти цифр 0,1,2,3,4,5,6,7,8,9? 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55776" y="5085184"/>
            <a:ext cx="6336704" cy="122413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Сумма, т.к.произведение равно 0</a:t>
            </a:r>
            <a:endParaRPr lang="ru-RU" sz="36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71800" y="116632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Это интересно</a:t>
            </a:r>
            <a:endParaRPr lang="ru-RU" sz="4000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280" y="5265204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204935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3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07504" y="1412776"/>
            <a:ext cx="8928992" cy="3600400"/>
          </a:xfrm>
          <a:prstGeom prst="wedgeRoundRectCallout">
            <a:avLst>
              <a:gd name="adj1" fmla="val -28448"/>
              <a:gd name="adj2" fmla="val 65430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В одной ягоде малины содержится 25 мг </a:t>
            </a:r>
            <a:r>
              <a:rPr lang="ru-RU" sz="4400" b="1" dirty="0" smtClean="0">
                <a:solidFill>
                  <a:schemeClr val="tx1"/>
                </a:solidFill>
              </a:rPr>
              <a:t>витамина С</a:t>
            </a:r>
            <a:r>
              <a:rPr lang="ru-RU" sz="4400" b="1" dirty="0">
                <a:solidFill>
                  <a:schemeClr val="tx1"/>
                </a:solidFill>
              </a:rPr>
              <a:t>. </a:t>
            </a:r>
            <a:r>
              <a:rPr lang="ru-RU" sz="4400" b="1" dirty="0" smtClean="0">
                <a:solidFill>
                  <a:schemeClr val="tx1"/>
                </a:solidFill>
              </a:rPr>
              <a:t>Сколько ягод надо съесть, чтобы получить 1грамм витамина С?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427984" y="5445224"/>
            <a:ext cx="3312368" cy="95862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6000" b="1" dirty="0" smtClean="0"/>
              <a:t>40 ягод</a:t>
            </a:r>
            <a:endParaRPr lang="ru-RU" sz="60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71800" y="116632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Это интересно</a:t>
            </a:r>
            <a:endParaRPr lang="ru-RU" sz="4000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07504" y="5345832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804717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4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23528" y="1484784"/>
            <a:ext cx="7920880" cy="3096344"/>
          </a:xfrm>
          <a:prstGeom prst="wedgeRoundRectCallout">
            <a:avLst>
              <a:gd name="adj1" fmla="val -29269"/>
              <a:gd name="adj2" fmla="val 81809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Кто из древних математиков был первым олимпийским чемпионом по кулачному бою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779912" y="5229200"/>
            <a:ext cx="4320480" cy="1008112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Пифагор</a:t>
            </a:r>
            <a:endParaRPr lang="ru-RU" sz="60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71800" y="116632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Это интересно</a:t>
            </a:r>
            <a:endParaRPr lang="ru-RU" sz="4000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0" y="5264206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1841939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5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179512" y="1412776"/>
            <a:ext cx="7992888" cy="2880320"/>
          </a:xfrm>
          <a:prstGeom prst="wedgeRoundRectCallout">
            <a:avLst>
              <a:gd name="adj1" fmla="val -26700"/>
              <a:gd name="adj2" fmla="val 90176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Как называется прибор для измерения углов на местности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491880" y="5049180"/>
            <a:ext cx="5040560" cy="86409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6000" b="1" dirty="0" smtClean="0"/>
              <a:t>астролябия</a:t>
            </a:r>
            <a:endParaRPr lang="ru-RU" sz="6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771800" y="116632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Это интересно</a:t>
            </a:r>
            <a:endParaRPr lang="ru-RU" sz="4000" dirty="0">
              <a:latin typeface="+mj-lt"/>
            </a:endParaRPr>
          </a:p>
        </p:txBody>
      </p:sp>
      <p:pic>
        <p:nvPicPr>
          <p:cNvPr id="10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21485" y="5157192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93587467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5357826"/>
            <a:ext cx="9286908" cy="1500174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45720" indent="0" algn="ctr">
              <a:buNone/>
            </a:pPr>
            <a:r>
              <a:rPr lang="ru-RU" sz="9000" b="1" dirty="0" smtClean="0">
                <a:solidFill>
                  <a:schemeClr val="tx1"/>
                </a:solidFill>
              </a:rPr>
              <a:t>КОНЕЦ</a:t>
            </a:r>
            <a:endParaRPr lang="ru-RU" sz="9000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http://andreeva-406.ucoz.ru/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0333" cy="55721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12087690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>
                <a:latin typeface="Times New Roman" pitchFamily="18" charset="0"/>
              </a:rPr>
              <a:t>10 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15816" y="188640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     математика</a:t>
            </a:r>
            <a:endParaRPr lang="ru-RU" sz="4000" b="1" dirty="0">
              <a:latin typeface="+mj-lt"/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251520" y="1772816"/>
            <a:ext cx="8064896" cy="3024336"/>
          </a:xfrm>
          <a:prstGeom prst="wedgeRoundRectCallout">
            <a:avLst>
              <a:gd name="adj1" fmla="val -29264"/>
              <a:gd name="adj2" fmla="val 61725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В двух карманах имеется поровну денег. Из правого в левый переложили 1 рубль. На сколько стало больше в левом кармане?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03440" y="5085184"/>
            <a:ext cx="4933056" cy="86409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i="1" dirty="0" smtClean="0"/>
              <a:t>На 2 рубля</a:t>
            </a:r>
            <a:endParaRPr lang="ru-RU" sz="5400" b="1" i="1" dirty="0"/>
          </a:p>
        </p:txBody>
      </p:sp>
      <p:pic>
        <p:nvPicPr>
          <p:cNvPr id="11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3180498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 smtClean="0">
                <a:latin typeface="Times New Roman" pitchFamily="18" charset="0"/>
              </a:rPr>
              <a:t>20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        </a:t>
            </a:r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91880" y="4869160"/>
            <a:ext cx="4896544" cy="86409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i="1" dirty="0" smtClean="0"/>
              <a:t>1,5</a:t>
            </a:r>
            <a:endParaRPr lang="ru-RU" sz="6000" b="1" i="1" dirty="0"/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611560" y="1556792"/>
            <a:ext cx="7272808" cy="2664296"/>
          </a:xfrm>
          <a:prstGeom prst="wedgeRoundRectCallout">
            <a:avLst>
              <a:gd name="adj1" fmla="val -30182"/>
              <a:gd name="adj2" fmla="val 83620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Половина – треть его. Что это за число?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15816" y="188640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     </a:t>
            </a:r>
            <a:r>
              <a:rPr lang="ru-RU" sz="4000" b="1" dirty="0" smtClean="0"/>
              <a:t> математика</a:t>
            </a:r>
            <a:endParaRPr lang="ru-RU" sz="4000" b="1" dirty="0">
              <a:latin typeface="+mj-lt"/>
            </a:endParaRPr>
          </a:p>
        </p:txBody>
      </p:sp>
      <p:pic>
        <p:nvPicPr>
          <p:cNvPr id="10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6266125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 smtClean="0">
                <a:latin typeface="Times New Roman" pitchFamily="18" charset="0"/>
              </a:rPr>
              <a:t>30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15816" y="188640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     </a:t>
            </a:r>
            <a:r>
              <a:rPr lang="ru-RU" sz="4000" b="1" dirty="0" smtClean="0"/>
              <a:t> математика</a:t>
            </a:r>
            <a:endParaRPr lang="ru-RU" sz="4000" b="1" dirty="0">
              <a:latin typeface="+mj-lt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95536" y="1556792"/>
            <a:ext cx="8208912" cy="2952328"/>
          </a:xfrm>
          <a:prstGeom prst="wedgeRoundRectCallout">
            <a:avLst>
              <a:gd name="adj1" fmla="val -30258"/>
              <a:gd name="adj2" fmla="val 72824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 Сколько получится десятков, если два десятка умножить на два десятка?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707904" y="4869160"/>
            <a:ext cx="5040560" cy="79208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40 десятков</a:t>
            </a:r>
            <a:endParaRPr lang="ru-RU" sz="6000" b="1" i="1" dirty="0"/>
          </a:p>
        </p:txBody>
      </p:sp>
      <p:pic>
        <p:nvPicPr>
          <p:cNvPr id="11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79558223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 smtClean="0">
                <a:latin typeface="Times New Roman" pitchFamily="18" charset="0"/>
              </a:rPr>
              <a:t>40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         </a:t>
            </a:r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915816" y="44624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     </a:t>
            </a:r>
            <a:r>
              <a:rPr lang="ru-RU" sz="4000" b="1" dirty="0" smtClean="0"/>
              <a:t> математика</a:t>
            </a:r>
            <a:endParaRPr lang="ru-RU" sz="4000" b="1" dirty="0">
              <a:latin typeface="+mj-lt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179512" y="1628800"/>
            <a:ext cx="8568952" cy="3096344"/>
          </a:xfrm>
          <a:prstGeom prst="wedgeRoundRectCallout">
            <a:avLst>
              <a:gd name="adj1" fmla="val -25895"/>
              <a:gd name="adj2" fmla="val 71965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Ребята пилят пятиметровое метровое бревно на метровые куски. Отпиливание 1 куска занимает 1 минуту. За сколько минут они распилят бревно?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95936" y="5013176"/>
            <a:ext cx="4608512" cy="79208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 smtClean="0"/>
              <a:t>За 4 минуты</a:t>
            </a:r>
            <a:endParaRPr lang="ru-RU" sz="4800" b="1" i="1" dirty="0"/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323528" y="5229200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405423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27584" y="836712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>
                <a:latin typeface="Times New Roman" pitchFamily="18" charset="0"/>
              </a:rPr>
              <a:t>5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         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15816" y="44624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     </a:t>
            </a:r>
            <a:r>
              <a:rPr lang="ru-RU" sz="4000" b="1" dirty="0" smtClean="0"/>
              <a:t> математика</a:t>
            </a:r>
            <a:endParaRPr lang="ru-RU" sz="4000" b="1" dirty="0">
              <a:latin typeface="+mj-lt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323528" y="1772816"/>
            <a:ext cx="8424936" cy="2880320"/>
          </a:xfrm>
          <a:prstGeom prst="wedgeRoundRectCallout">
            <a:avLst>
              <a:gd name="adj1" fmla="val -29738"/>
              <a:gd name="adj2" fmla="val 72675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solidFill>
                  <a:schemeClr val="tx1"/>
                </a:solidFill>
              </a:rPr>
              <a:t>Три курицы за 3 дня снесли 3 яйца. Сколько яиц снесут 12 кур за 12 дней? 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517450" y="5265204"/>
            <a:ext cx="3059832" cy="93610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 48</a:t>
            </a:r>
            <a:endParaRPr lang="ru-RU" sz="6000" b="1" i="1" dirty="0"/>
          </a:p>
        </p:txBody>
      </p:sp>
      <p:pic>
        <p:nvPicPr>
          <p:cNvPr id="10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5157192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3252734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 smtClean="0">
                <a:latin typeface="Times New Roman" pitchFamily="18" charset="0"/>
              </a:rPr>
              <a:t>10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59832" y="116632"/>
            <a:ext cx="3744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информатика</a:t>
            </a:r>
            <a:endParaRPr lang="ru-RU" sz="4000" b="1" dirty="0">
              <a:latin typeface="+mj-lt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23928" y="5589240"/>
            <a:ext cx="3312368" cy="79208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i="1" dirty="0" smtClean="0"/>
              <a:t>бит</a:t>
            </a:r>
            <a:endParaRPr lang="ru-RU" sz="6000" b="1" i="1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323528" y="1844824"/>
            <a:ext cx="7920880" cy="2952328"/>
          </a:xfrm>
          <a:prstGeom prst="wedgeRoundRectCallout">
            <a:avLst>
              <a:gd name="adj1" fmla="val -28973"/>
              <a:gd name="adj2" fmla="val 70839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Назовите наименьшую единицу измерения информации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0" y="5229200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2413215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27584" y="836712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2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         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76527" y="4822975"/>
            <a:ext cx="5688632" cy="79208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i="1" dirty="0" smtClean="0"/>
              <a:t>активным</a:t>
            </a:r>
            <a:endParaRPr lang="ru-RU" sz="5400" b="1" i="1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683568" y="1556792"/>
            <a:ext cx="7632848" cy="2808312"/>
          </a:xfrm>
          <a:prstGeom prst="wedgeRoundRectCallout">
            <a:avLst>
              <a:gd name="adj1" fmla="val -33120"/>
              <a:gd name="adj2" fmla="val 81702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Окно, с которым в данный момент производится работа, </a:t>
            </a:r>
            <a:r>
              <a:rPr lang="ru-RU" sz="4400" b="1" dirty="0" smtClean="0">
                <a:solidFill>
                  <a:schemeClr val="tx1"/>
                </a:solidFill>
              </a:rPr>
              <a:t>называется…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116632"/>
            <a:ext cx="3744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информатика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85109" y="5085184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7812218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1051</TotalTime>
  <Words>664</Words>
  <Application>Microsoft Office PowerPoint</Application>
  <PresentationFormat>Экран (4:3)</PresentationFormat>
  <Paragraphs>175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Воздушный поток</vt:lpstr>
      <vt:lpstr>Презентация PowerPoint</vt:lpstr>
      <vt:lpstr>Своя игра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Acer</cp:lastModifiedBy>
  <cp:revision>74</cp:revision>
  <dcterms:created xsi:type="dcterms:W3CDTF">2015-04-02T16:04:45Z</dcterms:created>
  <dcterms:modified xsi:type="dcterms:W3CDTF">2017-03-15T16:37:53Z</dcterms:modified>
</cp:coreProperties>
</file>