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1" r:id="rId1"/>
  </p:sldMasterIdLst>
  <p:notesMasterIdLst>
    <p:notesMasterId r:id="rId30"/>
  </p:notesMasterIdLst>
  <p:sldIdLst>
    <p:sldId id="288" r:id="rId2"/>
    <p:sldId id="259" r:id="rId3"/>
    <p:sldId id="261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0" r:id="rId22"/>
    <p:sldId id="281" r:id="rId23"/>
    <p:sldId id="282" r:id="rId24"/>
    <p:sldId id="283" r:id="rId25"/>
    <p:sldId id="284" r:id="rId26"/>
    <p:sldId id="285" r:id="rId27"/>
    <p:sldId id="286" r:id="rId28"/>
    <p:sldId id="289" r:id="rId2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982" autoAdjust="0"/>
    <p:restoredTop sz="94554" autoAdjust="0"/>
  </p:normalViewPr>
  <p:slideViewPr>
    <p:cSldViewPr>
      <p:cViewPr>
        <p:scale>
          <a:sx n="81" d="100"/>
          <a:sy n="81" d="100"/>
        </p:scale>
        <p:origin x="-972" y="2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DE0132-708A-41BC-A119-B30CA157E406}" type="datetimeFigureOut">
              <a:rPr lang="ru-RU" smtClean="0"/>
              <a:pPr/>
              <a:t>15.03.2017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E1D0EE-9D28-4649-9108-3854B555D71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52146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B4D326-471F-4EB5-A35A-E5B7C085B4C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C395BC-F4C1-43E1-AF3F-54B8048CC90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5F020A1-D7C8-4EF9-B11C-099A3200BC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5FA7A6-D638-473B-BF9E-9EFC442FDE8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5DA760E-EE4B-4877-B965-A488A51A69C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A2B236-8855-4E85-ABEE-CE2EEA1809C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DD6C8A2-50E5-4C10-AE3C-E4EB30CAFE9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B978FC-0E7A-4DFE-8FFC-852AB97EB86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6BBBBED-CB2E-4FCA-9F30-7651BA0F196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A6ED5F-0581-4E52-ABD7-EC15976F884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B95AA5B-BB88-4C86-9367-B7D70FC4CD5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AB4316-1CCE-4351-8C42-151E08FF33C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174DD3A-89D9-4C8E-BAA9-C08E73A0E32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8D9B3C-9349-4045-BC98-E231C05866E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9612E70-3FE3-41BE-B92E-D3A859505D8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78248B-0A65-4EFF-8BA9-B4F1643C698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0FF0792-312A-49B6-A88C-985CCF64FFD3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D7D981-8088-4361-A03F-E300778FB08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B326D1B-D773-457F-90E7-13EDFF0E566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2A04D7-EA1F-45A5-94DE-6A087DB1179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B9FD244-51AE-4048-915B-FA7DAAFDCA0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D6CC46-30C8-4871-BAD5-020E8427FD5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fld id="{64C52A20-E829-4402-BFD8-F54EADB2C18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fld id="{786F47A2-FDE3-4BB0-98FE-BC62DF976C6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2" r:id="rId1"/>
    <p:sldLayoutId id="2147483803" r:id="rId2"/>
    <p:sldLayoutId id="2147483804" r:id="rId3"/>
    <p:sldLayoutId id="2147483805" r:id="rId4"/>
    <p:sldLayoutId id="2147483806" r:id="rId5"/>
    <p:sldLayoutId id="2147483807" r:id="rId6"/>
    <p:sldLayoutId id="2147483808" r:id="rId7"/>
    <p:sldLayoutId id="2147483809" r:id="rId8"/>
    <p:sldLayoutId id="2147483810" r:id="rId9"/>
    <p:sldLayoutId id="2147483811" r:id="rId10"/>
    <p:sldLayoutId id="2147483812" r:id="rId11"/>
  </p:sldLayoutIdLst>
  <p:transition spd="med">
    <p:wedge/>
  </p:transition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1.xml"/><Relationship Id="rId13" Type="http://schemas.openxmlformats.org/officeDocument/2006/relationships/slide" Target="slide8.xml"/><Relationship Id="rId18" Type="http://schemas.openxmlformats.org/officeDocument/2006/relationships/slide" Target="slide13.xml"/><Relationship Id="rId26" Type="http://schemas.openxmlformats.org/officeDocument/2006/relationships/slide" Target="slide24.xml"/><Relationship Id="rId3" Type="http://schemas.openxmlformats.org/officeDocument/2006/relationships/image" Target="../media/image2.jpeg"/><Relationship Id="rId21" Type="http://schemas.openxmlformats.org/officeDocument/2006/relationships/slide" Target="slide17.xml"/><Relationship Id="rId7" Type="http://schemas.openxmlformats.org/officeDocument/2006/relationships/slide" Target="slide4.xml"/><Relationship Id="rId12" Type="http://schemas.openxmlformats.org/officeDocument/2006/relationships/slide" Target="slide18.xml"/><Relationship Id="rId17" Type="http://schemas.openxmlformats.org/officeDocument/2006/relationships/slide" Target="slide12.xml"/><Relationship Id="rId25" Type="http://schemas.openxmlformats.org/officeDocument/2006/relationships/slide" Target="slide23.xml"/><Relationship Id="rId2" Type="http://schemas.openxmlformats.org/officeDocument/2006/relationships/slide" Target="slide2.xml"/><Relationship Id="rId16" Type="http://schemas.openxmlformats.org/officeDocument/2006/relationships/slide" Target="slide26.xml"/><Relationship Id="rId20" Type="http://schemas.openxmlformats.org/officeDocument/2006/relationships/slide" Target="slide16.xml"/><Relationship Id="rId29" Type="http://schemas.openxmlformats.org/officeDocument/2006/relationships/slide" Target="slide28.xml"/><Relationship Id="rId1" Type="http://schemas.openxmlformats.org/officeDocument/2006/relationships/slideLayout" Target="../slideLayouts/slideLayout2.xml"/><Relationship Id="rId6" Type="http://schemas.openxmlformats.org/officeDocument/2006/relationships/slide" Target="slide9.xml"/><Relationship Id="rId11" Type="http://schemas.openxmlformats.org/officeDocument/2006/relationships/slide" Target="slide15.xml"/><Relationship Id="rId24" Type="http://schemas.openxmlformats.org/officeDocument/2006/relationships/slide" Target="slide22.xml"/><Relationship Id="rId5" Type="http://schemas.openxmlformats.org/officeDocument/2006/relationships/slide" Target="slide3.xml"/><Relationship Id="rId15" Type="http://schemas.openxmlformats.org/officeDocument/2006/relationships/slide" Target="slide10.xml"/><Relationship Id="rId23" Type="http://schemas.openxmlformats.org/officeDocument/2006/relationships/slide" Target="slide21.xml"/><Relationship Id="rId28" Type="http://schemas.openxmlformats.org/officeDocument/2006/relationships/slide" Target="slide27.xml"/><Relationship Id="rId10" Type="http://schemas.openxmlformats.org/officeDocument/2006/relationships/slide" Target="slide6.xml"/><Relationship Id="rId19" Type="http://schemas.openxmlformats.org/officeDocument/2006/relationships/slide" Target="slide14.xml"/><Relationship Id="rId4" Type="http://schemas.openxmlformats.org/officeDocument/2006/relationships/slide" Target="slide7.xml"/><Relationship Id="rId9" Type="http://schemas.openxmlformats.org/officeDocument/2006/relationships/slide" Target="slide5.xml"/><Relationship Id="rId14" Type="http://schemas.openxmlformats.org/officeDocument/2006/relationships/slide" Target="slide20.xml"/><Relationship Id="rId22" Type="http://schemas.openxmlformats.org/officeDocument/2006/relationships/slide" Target="slide19.xml"/><Relationship Id="rId27" Type="http://schemas.openxmlformats.org/officeDocument/2006/relationships/slide" Target="slide25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openxmlformats.org/officeDocument/2006/relationships/slide" Target="slid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2" name="Picture 4" descr="http://andreeva-406.ucoz.ru/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28604"/>
            <a:ext cx="9210333" cy="5572164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0" y="5572140"/>
            <a:ext cx="9286908" cy="12858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Декада  математики, информатики, физики.  </a:t>
            </a:r>
          </a:p>
          <a:p>
            <a:pPr algn="ctr"/>
            <a:r>
              <a:rPr lang="ru-RU" dirty="0" smtClean="0"/>
              <a:t> МАОУ СОШ №44, г.Реж, 2017 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</a:rPr>
              <a:t>Бояркина Валентина Анатольевна,</a:t>
            </a:r>
          </a:p>
          <a:p>
            <a:pPr algn="ctr"/>
            <a:r>
              <a:rPr lang="ru-RU" b="1" dirty="0" err="1" smtClean="0">
                <a:solidFill>
                  <a:srgbClr val="002060"/>
                </a:solidFill>
              </a:rPr>
              <a:t>Шиянова</a:t>
            </a:r>
            <a:r>
              <a:rPr lang="ru-RU" b="1" dirty="0" smtClean="0">
                <a:solidFill>
                  <a:srgbClr val="002060"/>
                </a:solidFill>
              </a:rPr>
              <a:t> Любовь Борисовна</a:t>
            </a:r>
            <a:endParaRPr lang="ru-RU" b="1" dirty="0">
              <a:solidFill>
                <a:srgbClr val="002060"/>
              </a:solidFill>
            </a:endParaRPr>
          </a:p>
        </p:txBody>
      </p:sp>
      <p:pic>
        <p:nvPicPr>
          <p:cNvPr id="27654" name="Picture 6" descr="http://stihi.su/pics/2015/12/14/3297.jp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3659" b="41639"/>
          <a:stretch>
            <a:fillRect/>
          </a:stretch>
        </p:blipFill>
        <p:spPr bwMode="auto">
          <a:xfrm>
            <a:off x="0" y="5643554"/>
            <a:ext cx="1493308" cy="121444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213145580"/>
      </p:ext>
    </p:extLst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081088" y="908720"/>
            <a:ext cx="7786687" cy="17235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sz="3200" b="1" i="1" dirty="0" smtClean="0">
                <a:latin typeface="Times New Roman" pitchFamily="18" charset="0"/>
              </a:rPr>
              <a:t>3</a:t>
            </a:r>
            <a:r>
              <a:rPr lang="ru-RU" sz="3200" b="1" i="1" dirty="0" smtClean="0">
                <a:latin typeface="Times New Roman" pitchFamily="18" charset="0"/>
              </a:rPr>
              <a:t>0 </a:t>
            </a:r>
            <a:r>
              <a:rPr lang="ru-RU" sz="3200" b="1" i="1" dirty="0">
                <a:latin typeface="Times New Roman" pitchFamily="18" charset="0"/>
              </a:rPr>
              <a:t>баллов. </a:t>
            </a:r>
          </a:p>
          <a:p>
            <a:pPr algn="r" eaLnBrk="1" hangingPunct="1"/>
            <a:endParaRPr lang="ru-RU" sz="2800" b="1" dirty="0" smtClean="0"/>
          </a:p>
          <a:p>
            <a:pPr algn="r" eaLnBrk="1" hangingPunct="1"/>
            <a:endParaRPr lang="ru-RU" sz="2800" b="1" i="1" dirty="0"/>
          </a:p>
          <a:p>
            <a:pPr eaLnBrk="1" hangingPunct="1"/>
            <a:endParaRPr lang="ru-RU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275856" y="4869160"/>
            <a:ext cx="5256584" cy="864096"/>
          </a:xfrm>
          <a:prstGeom prst="roundRect">
            <a:avLst/>
          </a:prstGeom>
          <a:solidFill>
            <a:srgbClr val="0070C0"/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w="114300" prst="artDeco"/>
            <a:bevelB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i="1" dirty="0" smtClean="0">
                <a:solidFill>
                  <a:schemeClr val="bg1"/>
                </a:solidFill>
              </a:rPr>
              <a:t>База данных</a:t>
            </a:r>
            <a:endParaRPr lang="ru-RU" sz="6000" b="1" i="1" dirty="0">
              <a:solidFill>
                <a:schemeClr val="bg1"/>
              </a:solidFill>
            </a:endParaRPr>
          </a:p>
        </p:txBody>
      </p:sp>
      <p:sp>
        <p:nvSpPr>
          <p:cNvPr id="11" name="Скругленная прямоугольная выноска 10"/>
          <p:cNvSpPr/>
          <p:nvPr/>
        </p:nvSpPr>
        <p:spPr>
          <a:xfrm>
            <a:off x="539552" y="1628800"/>
            <a:ext cx="8280920" cy="2736304"/>
          </a:xfrm>
          <a:prstGeom prst="wedgeRoundRectCallout">
            <a:avLst>
              <a:gd name="adj1" fmla="val -31734"/>
              <a:gd name="adj2" fmla="val 76638"/>
              <a:gd name="adj3" fmla="val 16667"/>
            </a:avLst>
          </a:prstGeom>
          <a:solidFill>
            <a:srgbClr val="FFFF00"/>
          </a:solidFill>
          <a:ln w="349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chemeClr val="tx1"/>
                </a:solidFill>
              </a:rPr>
              <a:t>Раньше так называли склад, где хранились овощи, а теперь здесь хранятся упорядоченные данные</a:t>
            </a:r>
            <a:endParaRPr lang="ru-RU" sz="4000" b="1" dirty="0">
              <a:solidFill>
                <a:schemeClr val="tx1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059832" y="116632"/>
            <a:ext cx="374441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latin typeface="+mj-lt"/>
              </a:rPr>
              <a:t>информатика</a:t>
            </a:r>
            <a:endParaRPr lang="ru-RU" sz="4000" b="1" dirty="0">
              <a:latin typeface="+mj-lt"/>
            </a:endParaRPr>
          </a:p>
        </p:txBody>
      </p:sp>
      <p:pic>
        <p:nvPicPr>
          <p:cNvPr id="9" name="Picture 6" descr="http://stihi.su/pics/2015/12/14/3297.jp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3659" b="41639"/>
          <a:stretch>
            <a:fillRect/>
          </a:stretch>
        </p:blipFill>
        <p:spPr bwMode="auto">
          <a:xfrm>
            <a:off x="151390" y="5157192"/>
            <a:ext cx="1859393" cy="151216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033326491"/>
      </p:ext>
    </p:extLst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081088" y="908720"/>
            <a:ext cx="7786687" cy="21544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sz="3200" b="1" i="1" dirty="0">
                <a:latin typeface="Times New Roman" pitchFamily="18" charset="0"/>
              </a:rPr>
              <a:t>4</a:t>
            </a:r>
            <a:r>
              <a:rPr lang="ru-RU" sz="3200" b="1" i="1" dirty="0" smtClean="0">
                <a:latin typeface="Times New Roman" pitchFamily="18" charset="0"/>
              </a:rPr>
              <a:t>0 </a:t>
            </a:r>
            <a:r>
              <a:rPr lang="ru-RU" sz="3200" b="1" i="1" dirty="0">
                <a:latin typeface="Times New Roman" pitchFamily="18" charset="0"/>
              </a:rPr>
              <a:t>баллов. </a:t>
            </a:r>
          </a:p>
          <a:p>
            <a:pPr eaLnBrk="1" hangingPunct="1"/>
            <a:endParaRPr lang="ru-RU" sz="2800" b="1" i="1" dirty="0">
              <a:latin typeface="Times New Roman" pitchFamily="18" charset="0"/>
            </a:endParaRPr>
          </a:p>
          <a:p>
            <a:pPr algn="r" eaLnBrk="1" hangingPunct="1"/>
            <a:endParaRPr lang="ru-RU" sz="2800" b="1" dirty="0" smtClean="0"/>
          </a:p>
          <a:p>
            <a:pPr algn="r" eaLnBrk="1" hangingPunct="1"/>
            <a:endParaRPr lang="ru-RU" sz="2800" b="1" i="1" dirty="0"/>
          </a:p>
          <a:p>
            <a:pPr eaLnBrk="1" hangingPunct="1"/>
            <a:endParaRPr lang="ru-RU" dirty="0"/>
          </a:p>
        </p:txBody>
      </p:sp>
      <p:sp>
        <p:nvSpPr>
          <p:cNvPr id="11" name="Скругленная прямоугольная выноска 10"/>
          <p:cNvSpPr/>
          <p:nvPr/>
        </p:nvSpPr>
        <p:spPr>
          <a:xfrm>
            <a:off x="827584" y="1412776"/>
            <a:ext cx="7632848" cy="3312368"/>
          </a:xfrm>
          <a:prstGeom prst="wedgeRoundRectCallout">
            <a:avLst>
              <a:gd name="adj1" fmla="val -30663"/>
              <a:gd name="adj2" fmla="val 70994"/>
              <a:gd name="adj3" fmla="val 16667"/>
            </a:avLst>
          </a:prstGeom>
          <a:solidFill>
            <a:srgbClr val="FFFF00"/>
          </a:solidFill>
          <a:ln w="349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>
                <a:solidFill>
                  <a:schemeClr val="tx1"/>
                </a:solidFill>
              </a:rPr>
              <a:t>Какая связь между городом в Англии, ружьем калибра 30х30 и одним из элементов компьютера? 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4211960" y="5229200"/>
            <a:ext cx="4536504" cy="936104"/>
          </a:xfrm>
          <a:prstGeom prst="roundRect">
            <a:avLst/>
          </a:prstGeom>
          <a:solidFill>
            <a:srgbClr val="0070C0"/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w="114300" prst="artDeco"/>
            <a:bevelB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/>
              <a:t>винчестер</a:t>
            </a:r>
            <a:endParaRPr lang="ru-RU" sz="6000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3059832" y="116632"/>
            <a:ext cx="374441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latin typeface="+mj-lt"/>
              </a:rPr>
              <a:t>информатика</a:t>
            </a:r>
            <a:endParaRPr lang="ru-RU" sz="4000" b="1" dirty="0">
              <a:latin typeface="+mj-lt"/>
            </a:endParaRPr>
          </a:p>
        </p:txBody>
      </p:sp>
      <p:pic>
        <p:nvPicPr>
          <p:cNvPr id="9" name="Picture 6" descr="http://stihi.su/pics/2015/12/14/3297.jp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3659" b="41639"/>
          <a:stretch>
            <a:fillRect/>
          </a:stretch>
        </p:blipFill>
        <p:spPr bwMode="auto">
          <a:xfrm>
            <a:off x="130510" y="5085184"/>
            <a:ext cx="1859393" cy="151216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780984149"/>
      </p:ext>
    </p:extLst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081088" y="836712"/>
            <a:ext cx="7786687" cy="17235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sz="3200" b="1" i="1" dirty="0" smtClean="0">
                <a:latin typeface="Times New Roman" pitchFamily="18" charset="0"/>
              </a:rPr>
              <a:t>5</a:t>
            </a:r>
            <a:r>
              <a:rPr lang="ru-RU" sz="3200" b="1" i="1" dirty="0" smtClean="0">
                <a:latin typeface="Times New Roman" pitchFamily="18" charset="0"/>
              </a:rPr>
              <a:t>0 </a:t>
            </a:r>
            <a:r>
              <a:rPr lang="ru-RU" sz="3200" b="1" i="1" dirty="0">
                <a:latin typeface="Times New Roman" pitchFamily="18" charset="0"/>
              </a:rPr>
              <a:t>баллов. </a:t>
            </a:r>
          </a:p>
          <a:p>
            <a:pPr algn="r" eaLnBrk="1" hangingPunct="1"/>
            <a:endParaRPr lang="ru-RU" sz="2800" b="1" dirty="0" smtClean="0"/>
          </a:p>
          <a:p>
            <a:pPr algn="r" eaLnBrk="1" hangingPunct="1"/>
            <a:endParaRPr lang="ru-RU" sz="2800" b="1" i="1" dirty="0"/>
          </a:p>
          <a:p>
            <a:pPr eaLnBrk="1" hangingPunct="1"/>
            <a:endParaRPr lang="ru-RU" dirty="0"/>
          </a:p>
        </p:txBody>
      </p:sp>
      <p:sp>
        <p:nvSpPr>
          <p:cNvPr id="10" name="Скругленная прямоугольная выноска 9"/>
          <p:cNvSpPr/>
          <p:nvPr/>
        </p:nvSpPr>
        <p:spPr>
          <a:xfrm>
            <a:off x="80574" y="1448780"/>
            <a:ext cx="9036496" cy="3960440"/>
          </a:xfrm>
          <a:prstGeom prst="wedgeRoundRectCallout">
            <a:avLst/>
          </a:prstGeom>
          <a:solidFill>
            <a:srgbClr val="FFFF00"/>
          </a:solidFill>
          <a:ln w="349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2400" b="1" dirty="0">
                <a:solidFill>
                  <a:schemeClr val="tx1"/>
                </a:solidFill>
              </a:rPr>
              <a:t>В доме у Пети установили новый лифт экспериментальной модели. В этом лифте все кнопки с номерами этажей заменены двумя кнопками. При нажатии на одну из них лифт поднимается на один этаж вверх, а при нажатии на вторую – опускается на один этаж вниз. Пете очень понравился новый лифт, и он катался на нем, пока не побывал на каждом из этажей хотя бы по одному разу. Известна последовательность кнопок, которые нажимал Петя: 1221221221. Каково количество этажей в доме у Пети?</a:t>
            </a:r>
          </a:p>
          <a:p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444208" y="5570230"/>
            <a:ext cx="1296144" cy="811098"/>
          </a:xfrm>
          <a:prstGeom prst="roundRect">
            <a:avLst/>
          </a:prstGeom>
          <a:solidFill>
            <a:srgbClr val="0070C0"/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w="114300" prst="artDeco"/>
            <a:bevelB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chemeClr val="bg1"/>
                </a:solidFill>
              </a:rPr>
              <a:t>5</a:t>
            </a:r>
            <a:endParaRPr lang="ru-RU" sz="4800" b="1" dirty="0">
              <a:solidFill>
                <a:schemeClr val="bg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059832" y="116632"/>
            <a:ext cx="374441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latin typeface="+mj-lt"/>
              </a:rPr>
              <a:t>информатика</a:t>
            </a:r>
            <a:endParaRPr lang="ru-RU" sz="4000" b="1" dirty="0">
              <a:latin typeface="+mj-lt"/>
            </a:endParaRPr>
          </a:p>
        </p:txBody>
      </p:sp>
      <p:pic>
        <p:nvPicPr>
          <p:cNvPr id="9" name="Picture 6" descr="http://stihi.su/pics/2015/12/14/3297.jp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3659" b="41639"/>
          <a:stretch>
            <a:fillRect/>
          </a:stretch>
        </p:blipFill>
        <p:spPr bwMode="auto">
          <a:xfrm>
            <a:off x="0" y="5272503"/>
            <a:ext cx="1859393" cy="151216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265943505"/>
      </p:ext>
    </p:extLst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081088" y="836712"/>
            <a:ext cx="7786687" cy="21544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sz="3200" b="1" i="1" dirty="0">
                <a:latin typeface="Times New Roman" pitchFamily="18" charset="0"/>
              </a:rPr>
              <a:t>1</a:t>
            </a:r>
            <a:r>
              <a:rPr lang="ru-RU" sz="3200" b="1" i="1" dirty="0" smtClean="0">
                <a:latin typeface="Times New Roman" pitchFamily="18" charset="0"/>
              </a:rPr>
              <a:t>0 </a:t>
            </a:r>
            <a:r>
              <a:rPr lang="ru-RU" sz="3200" b="1" i="1" dirty="0">
                <a:latin typeface="Times New Roman" pitchFamily="18" charset="0"/>
              </a:rPr>
              <a:t>баллов. </a:t>
            </a:r>
          </a:p>
          <a:p>
            <a:pPr eaLnBrk="1" hangingPunct="1"/>
            <a:endParaRPr lang="ru-RU" sz="2800" b="1" i="1" dirty="0">
              <a:latin typeface="Times New Roman" pitchFamily="18" charset="0"/>
            </a:endParaRPr>
          </a:p>
          <a:p>
            <a:pPr algn="r" eaLnBrk="1" hangingPunct="1"/>
            <a:endParaRPr lang="ru-RU" sz="2800" b="1" dirty="0" smtClean="0"/>
          </a:p>
          <a:p>
            <a:pPr algn="r" eaLnBrk="1" hangingPunct="1"/>
            <a:endParaRPr lang="ru-RU" sz="2800" b="1" i="1" dirty="0"/>
          </a:p>
          <a:p>
            <a:pPr eaLnBrk="1" hangingPunct="1"/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707904" y="116633"/>
            <a:ext cx="223224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latin typeface="+mj-lt"/>
              </a:rPr>
              <a:t>физика</a:t>
            </a:r>
            <a:endParaRPr lang="ru-RU" sz="4000" b="1" dirty="0">
              <a:latin typeface="+mj-lt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856160" y="3861048"/>
            <a:ext cx="6167983" cy="2736304"/>
          </a:xfrm>
          <a:prstGeom prst="roundRect">
            <a:avLst/>
          </a:prstGeom>
          <a:solidFill>
            <a:srgbClr val="0070C0"/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w="114300" prst="artDeco"/>
            <a:bevelB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/>
              <a:t>плотность пробки меньше плотности жидкости, поэтому пробка всплывает на поверхность</a:t>
            </a:r>
            <a:endParaRPr lang="ru-RU" sz="3600" b="1" i="1" dirty="0"/>
          </a:p>
        </p:txBody>
      </p:sp>
      <p:sp>
        <p:nvSpPr>
          <p:cNvPr id="10" name="Скругленная прямоугольная выноска 9"/>
          <p:cNvSpPr/>
          <p:nvPr/>
        </p:nvSpPr>
        <p:spPr>
          <a:xfrm>
            <a:off x="179512" y="1631431"/>
            <a:ext cx="7560839" cy="1872208"/>
          </a:xfrm>
          <a:prstGeom prst="wedgeRoundRectCallout">
            <a:avLst>
              <a:gd name="adj1" fmla="val -26725"/>
              <a:gd name="adj2" fmla="val 140144"/>
              <a:gd name="adj3" fmla="val 16667"/>
            </a:avLst>
          </a:prstGeom>
          <a:solidFill>
            <a:srgbClr val="FFFF00"/>
          </a:solidFill>
          <a:ln w="349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>
                <a:solidFill>
                  <a:schemeClr val="tx1"/>
                </a:solidFill>
              </a:rPr>
              <a:t>Почему спасательные пояса делают из пробки</a:t>
            </a:r>
            <a:r>
              <a:rPr lang="ru-RU" sz="4400" b="1" dirty="0" smtClean="0">
                <a:solidFill>
                  <a:schemeClr val="tx1"/>
                </a:solidFill>
              </a:rPr>
              <a:t>?</a:t>
            </a:r>
            <a:endParaRPr lang="ru-RU" sz="4400" b="1" dirty="0">
              <a:solidFill>
                <a:schemeClr val="tx1"/>
              </a:solidFill>
            </a:endParaRPr>
          </a:p>
        </p:txBody>
      </p:sp>
      <p:pic>
        <p:nvPicPr>
          <p:cNvPr id="11" name="Picture 6" descr="http://stihi.su/pics/2015/12/14/3297.jp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3659" b="41639"/>
          <a:stretch>
            <a:fillRect/>
          </a:stretch>
        </p:blipFill>
        <p:spPr bwMode="auto">
          <a:xfrm>
            <a:off x="61179" y="5229037"/>
            <a:ext cx="1859393" cy="151216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251263263"/>
      </p:ext>
    </p:extLst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081088" y="836712"/>
            <a:ext cx="7786687" cy="21544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sz="3200" b="1" i="1" dirty="0">
                <a:latin typeface="Times New Roman" pitchFamily="18" charset="0"/>
              </a:rPr>
              <a:t>2</a:t>
            </a:r>
            <a:r>
              <a:rPr lang="ru-RU" sz="3200" b="1" i="1" dirty="0" smtClean="0">
                <a:latin typeface="Times New Roman" pitchFamily="18" charset="0"/>
              </a:rPr>
              <a:t>0 </a:t>
            </a:r>
            <a:r>
              <a:rPr lang="ru-RU" sz="3200" b="1" i="1" dirty="0">
                <a:latin typeface="Times New Roman" pitchFamily="18" charset="0"/>
              </a:rPr>
              <a:t>баллов. </a:t>
            </a:r>
          </a:p>
          <a:p>
            <a:pPr eaLnBrk="1" hangingPunct="1"/>
            <a:endParaRPr lang="ru-RU" sz="2800" b="1" i="1" dirty="0">
              <a:latin typeface="Times New Roman" pitchFamily="18" charset="0"/>
            </a:endParaRPr>
          </a:p>
          <a:p>
            <a:pPr algn="r" eaLnBrk="1" hangingPunct="1"/>
            <a:endParaRPr lang="ru-RU" sz="2800" b="1" dirty="0" smtClean="0"/>
          </a:p>
          <a:p>
            <a:pPr algn="r" eaLnBrk="1" hangingPunct="1"/>
            <a:endParaRPr lang="ru-RU" sz="2800" b="1" i="1" dirty="0"/>
          </a:p>
          <a:p>
            <a:pPr eaLnBrk="1" hangingPunct="1"/>
            <a:endParaRPr lang="ru-RU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059832" y="5075911"/>
            <a:ext cx="5760640" cy="1008112"/>
          </a:xfrm>
          <a:prstGeom prst="roundRect">
            <a:avLst/>
          </a:prstGeom>
          <a:solidFill>
            <a:srgbClr val="0070C0"/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w="114300" prst="artDeco"/>
            <a:bevelB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/>
              <a:t>Галилей</a:t>
            </a:r>
            <a:endParaRPr lang="ru-RU" sz="6000" b="1" dirty="0"/>
          </a:p>
        </p:txBody>
      </p:sp>
      <p:sp>
        <p:nvSpPr>
          <p:cNvPr id="11" name="Скругленная прямоугольная выноска 10"/>
          <p:cNvSpPr/>
          <p:nvPr/>
        </p:nvSpPr>
        <p:spPr>
          <a:xfrm>
            <a:off x="467544" y="1916832"/>
            <a:ext cx="8136904" cy="1944216"/>
          </a:xfrm>
          <a:prstGeom prst="wedgeRoundRectCallout">
            <a:avLst>
              <a:gd name="adj1" fmla="val -32359"/>
              <a:gd name="adj2" fmla="val 113150"/>
              <a:gd name="adj3" fmla="val 16667"/>
            </a:avLst>
          </a:prstGeom>
          <a:solidFill>
            <a:srgbClr val="FFFF00"/>
          </a:solidFill>
          <a:ln w="349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>
                <a:solidFill>
                  <a:schemeClr val="tx1"/>
                </a:solidFill>
              </a:rPr>
              <a:t>Кто первым открыл закон инерции ?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3707904" y="116633"/>
            <a:ext cx="223224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latin typeface="+mj-lt"/>
              </a:rPr>
              <a:t>физика</a:t>
            </a:r>
            <a:endParaRPr lang="ru-RU" sz="4000" b="1" dirty="0">
              <a:latin typeface="+mj-lt"/>
            </a:endParaRPr>
          </a:p>
        </p:txBody>
      </p:sp>
      <p:pic>
        <p:nvPicPr>
          <p:cNvPr id="9" name="Picture 6" descr="http://stihi.su/pics/2015/12/14/3297.jp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3659" b="41639"/>
          <a:stretch>
            <a:fillRect/>
          </a:stretch>
        </p:blipFill>
        <p:spPr bwMode="auto">
          <a:xfrm>
            <a:off x="151391" y="5075911"/>
            <a:ext cx="1859393" cy="151216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279196215"/>
      </p:ext>
    </p:extLst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081088" y="914524"/>
            <a:ext cx="7786687" cy="21544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sz="3200" b="1" i="1" dirty="0" smtClean="0">
                <a:latin typeface="Times New Roman" pitchFamily="18" charset="0"/>
              </a:rPr>
              <a:t>3</a:t>
            </a:r>
            <a:r>
              <a:rPr lang="ru-RU" sz="3200" b="1" i="1" dirty="0" smtClean="0">
                <a:latin typeface="Times New Roman" pitchFamily="18" charset="0"/>
              </a:rPr>
              <a:t>0 </a:t>
            </a:r>
            <a:r>
              <a:rPr lang="ru-RU" sz="3200" b="1" i="1" dirty="0">
                <a:latin typeface="Times New Roman" pitchFamily="18" charset="0"/>
              </a:rPr>
              <a:t>баллов. </a:t>
            </a:r>
          </a:p>
          <a:p>
            <a:pPr eaLnBrk="1" hangingPunct="1"/>
            <a:endParaRPr lang="ru-RU" sz="2800" b="1" dirty="0" smtClean="0"/>
          </a:p>
          <a:p>
            <a:pPr algn="r" eaLnBrk="1" hangingPunct="1"/>
            <a:endParaRPr lang="ru-RU" sz="2800" b="1" dirty="0" smtClean="0"/>
          </a:p>
          <a:p>
            <a:pPr algn="r" eaLnBrk="1" hangingPunct="1"/>
            <a:endParaRPr lang="ru-RU" sz="2800" b="1" i="1" dirty="0"/>
          </a:p>
          <a:p>
            <a:pPr eaLnBrk="1" hangingPunct="1"/>
            <a:endParaRPr lang="ru-RU" dirty="0"/>
          </a:p>
        </p:txBody>
      </p:sp>
      <p:sp>
        <p:nvSpPr>
          <p:cNvPr id="10" name="Скругленная прямоугольная выноска 9"/>
          <p:cNvSpPr/>
          <p:nvPr/>
        </p:nvSpPr>
        <p:spPr>
          <a:xfrm>
            <a:off x="467544" y="1484784"/>
            <a:ext cx="8136904" cy="2304256"/>
          </a:xfrm>
          <a:prstGeom prst="wedgeRoundRectCallout">
            <a:avLst>
              <a:gd name="adj1" fmla="val -34664"/>
              <a:gd name="adj2" fmla="val 112358"/>
              <a:gd name="adj3" fmla="val 16667"/>
            </a:avLst>
          </a:prstGeom>
          <a:solidFill>
            <a:srgbClr val="FFFF00"/>
          </a:solidFill>
          <a:ln w="349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chemeClr val="tx1"/>
                </a:solidFill>
              </a:rPr>
              <a:t>Как можно поставить вертикально веревку длиной 1 метр?</a:t>
            </a:r>
          </a:p>
          <a:p>
            <a:r>
              <a:rPr lang="ru-RU" dirty="0"/>
              <a:t/>
            </a:r>
            <a:br>
              <a:rPr lang="ru-RU" dirty="0"/>
            </a:b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275856" y="4005064"/>
            <a:ext cx="5591918" cy="2664296"/>
          </a:xfrm>
          <a:prstGeom prst="roundRect">
            <a:avLst/>
          </a:prstGeom>
          <a:solidFill>
            <a:srgbClr val="0070C0"/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w="114300" prst="artDeco"/>
            <a:bevelB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/>
              <a:t>Нужно ее сначала намочить, а потом заморозить. Тогда она превратиться в жесткую палку. </a:t>
            </a:r>
            <a:endParaRPr lang="ru-RU" sz="3600" b="1" i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3707904" y="116633"/>
            <a:ext cx="223224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latin typeface="+mj-lt"/>
              </a:rPr>
              <a:t>физика</a:t>
            </a:r>
            <a:endParaRPr lang="ru-RU" sz="4000" b="1" dirty="0">
              <a:latin typeface="+mj-lt"/>
            </a:endParaRPr>
          </a:p>
        </p:txBody>
      </p:sp>
      <p:pic>
        <p:nvPicPr>
          <p:cNvPr id="9" name="Picture 6" descr="http://stihi.su/pics/2015/12/14/3297.jp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3659" b="41639"/>
          <a:stretch>
            <a:fillRect/>
          </a:stretch>
        </p:blipFill>
        <p:spPr bwMode="auto">
          <a:xfrm>
            <a:off x="0" y="5085184"/>
            <a:ext cx="1859393" cy="151216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625835088"/>
      </p:ext>
    </p:extLst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081088" y="836712"/>
            <a:ext cx="7786687" cy="1292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sz="3200" b="1" i="1" dirty="0">
                <a:latin typeface="Times New Roman" pitchFamily="18" charset="0"/>
              </a:rPr>
              <a:t>4</a:t>
            </a:r>
            <a:r>
              <a:rPr lang="ru-RU" sz="3200" b="1" i="1" dirty="0" smtClean="0">
                <a:latin typeface="Times New Roman" pitchFamily="18" charset="0"/>
              </a:rPr>
              <a:t>0 </a:t>
            </a:r>
            <a:r>
              <a:rPr lang="ru-RU" sz="3200" b="1" i="1" dirty="0">
                <a:latin typeface="Times New Roman" pitchFamily="18" charset="0"/>
              </a:rPr>
              <a:t>баллов</a:t>
            </a:r>
            <a:r>
              <a:rPr lang="ru-RU" sz="3200" b="1" i="1" dirty="0" smtClean="0">
                <a:latin typeface="Times New Roman" pitchFamily="18" charset="0"/>
              </a:rPr>
              <a:t>.</a:t>
            </a:r>
            <a:endParaRPr lang="ru-RU" sz="2800" b="1" dirty="0" smtClean="0"/>
          </a:p>
          <a:p>
            <a:pPr algn="r" eaLnBrk="1" hangingPunct="1"/>
            <a:endParaRPr lang="ru-RU" sz="2800" b="1" i="1" dirty="0"/>
          </a:p>
          <a:p>
            <a:pPr eaLnBrk="1" hangingPunct="1"/>
            <a:endParaRPr lang="ru-RU" dirty="0"/>
          </a:p>
        </p:txBody>
      </p:sp>
      <p:sp>
        <p:nvSpPr>
          <p:cNvPr id="10" name="Скругленная прямоугольная выноска 9"/>
          <p:cNvSpPr/>
          <p:nvPr/>
        </p:nvSpPr>
        <p:spPr>
          <a:xfrm>
            <a:off x="539552" y="1484784"/>
            <a:ext cx="7992888" cy="2160240"/>
          </a:xfrm>
          <a:prstGeom prst="wedgeRoundRectCallout">
            <a:avLst>
              <a:gd name="adj1" fmla="val -32420"/>
              <a:gd name="adj2" fmla="val 118396"/>
              <a:gd name="adj3" fmla="val 16667"/>
            </a:avLst>
          </a:prstGeom>
          <a:solidFill>
            <a:srgbClr val="FFFF00"/>
          </a:solidFill>
          <a:ln w="349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>
                <a:solidFill>
                  <a:schemeClr val="tx1"/>
                </a:solidFill>
              </a:rPr>
              <a:t>Почему предмет легче катить, чем тащить?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035127" y="4437112"/>
            <a:ext cx="5832648" cy="2232248"/>
          </a:xfrm>
          <a:prstGeom prst="roundRect">
            <a:avLst/>
          </a:prstGeom>
          <a:solidFill>
            <a:srgbClr val="0070C0"/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w="114300" prst="artDeco"/>
            <a:bevelB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600" b="1" dirty="0"/>
              <a:t>так как сила трения качения меньше силы трения скольжения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3707904" y="116633"/>
            <a:ext cx="223224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latin typeface="+mj-lt"/>
              </a:rPr>
              <a:t>физика</a:t>
            </a:r>
            <a:endParaRPr lang="ru-RU" sz="4000" b="1" dirty="0">
              <a:latin typeface="+mj-lt"/>
            </a:endParaRPr>
          </a:p>
        </p:txBody>
      </p:sp>
      <p:pic>
        <p:nvPicPr>
          <p:cNvPr id="9" name="Picture 6" descr="http://stihi.su/pics/2015/12/14/3297.jp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3659" b="41639"/>
          <a:stretch>
            <a:fillRect/>
          </a:stretch>
        </p:blipFill>
        <p:spPr bwMode="auto">
          <a:xfrm>
            <a:off x="5263" y="5157192"/>
            <a:ext cx="1859393" cy="151216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229951316"/>
      </p:ext>
    </p:extLst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081088" y="908720"/>
            <a:ext cx="7786687" cy="21544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sz="3200" b="1" i="1" dirty="0" smtClean="0">
                <a:latin typeface="Times New Roman" pitchFamily="18" charset="0"/>
              </a:rPr>
              <a:t>5</a:t>
            </a:r>
            <a:r>
              <a:rPr lang="ru-RU" sz="3200" b="1" i="1" dirty="0" smtClean="0">
                <a:latin typeface="Times New Roman" pitchFamily="18" charset="0"/>
              </a:rPr>
              <a:t>0 </a:t>
            </a:r>
            <a:r>
              <a:rPr lang="ru-RU" sz="3200" b="1" i="1" dirty="0">
                <a:latin typeface="Times New Roman" pitchFamily="18" charset="0"/>
              </a:rPr>
              <a:t>баллов. </a:t>
            </a:r>
          </a:p>
          <a:p>
            <a:pPr eaLnBrk="1" hangingPunct="1"/>
            <a:endParaRPr lang="ru-RU" sz="2800" b="1" i="1" dirty="0">
              <a:latin typeface="Times New Roman" pitchFamily="18" charset="0"/>
            </a:endParaRPr>
          </a:p>
          <a:p>
            <a:pPr eaLnBrk="1" hangingPunct="1"/>
            <a:r>
              <a:rPr lang="ru-RU" sz="2800" dirty="0">
                <a:latin typeface="Times New Roman" pitchFamily="18" charset="0"/>
              </a:rPr>
              <a:t>         </a:t>
            </a:r>
            <a:endParaRPr lang="ru-RU" sz="2800" b="1" dirty="0" smtClean="0"/>
          </a:p>
          <a:p>
            <a:pPr algn="r" eaLnBrk="1" hangingPunct="1"/>
            <a:endParaRPr lang="ru-RU" sz="2800" b="1" i="1" dirty="0"/>
          </a:p>
          <a:p>
            <a:pPr eaLnBrk="1" hangingPunct="1"/>
            <a:endParaRPr lang="ru-RU" dirty="0"/>
          </a:p>
        </p:txBody>
      </p:sp>
      <p:sp>
        <p:nvSpPr>
          <p:cNvPr id="10" name="Скругленная прямоугольная выноска 9"/>
          <p:cNvSpPr/>
          <p:nvPr/>
        </p:nvSpPr>
        <p:spPr>
          <a:xfrm>
            <a:off x="323529" y="1484784"/>
            <a:ext cx="7920879" cy="2376264"/>
          </a:xfrm>
          <a:prstGeom prst="wedgeRoundRectCallout">
            <a:avLst>
              <a:gd name="adj1" fmla="val -29417"/>
              <a:gd name="adj2" fmla="val 103447"/>
              <a:gd name="adj3" fmla="val 16667"/>
            </a:avLst>
          </a:prstGeom>
          <a:solidFill>
            <a:srgbClr val="FFFF00"/>
          </a:solidFill>
          <a:ln w="349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>
                <a:solidFill>
                  <a:schemeClr val="tx1"/>
                </a:solidFill>
              </a:rPr>
              <a:t>Без крыльев, без тела за тысячу верст прилетели 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419872" y="4905164"/>
            <a:ext cx="5328592" cy="1224136"/>
          </a:xfrm>
          <a:prstGeom prst="roundRect">
            <a:avLst/>
          </a:prstGeom>
          <a:solidFill>
            <a:srgbClr val="0070C0"/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w="114300" prst="artDeco"/>
            <a:bevelB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/>
              <a:t>радиоволны</a:t>
            </a:r>
            <a:endParaRPr lang="ru-RU" sz="6000" b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707904" y="116633"/>
            <a:ext cx="223224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latin typeface="+mj-lt"/>
              </a:rPr>
              <a:t>физика</a:t>
            </a:r>
            <a:endParaRPr lang="ru-RU" sz="4000" b="1" dirty="0">
              <a:latin typeface="+mj-lt"/>
            </a:endParaRPr>
          </a:p>
        </p:txBody>
      </p:sp>
      <p:pic>
        <p:nvPicPr>
          <p:cNvPr id="9" name="Picture 6" descr="http://stihi.su/pics/2015/12/14/3297.jp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3659" b="41639"/>
          <a:stretch>
            <a:fillRect/>
          </a:stretch>
        </p:blipFill>
        <p:spPr bwMode="auto">
          <a:xfrm>
            <a:off x="130510" y="5157192"/>
            <a:ext cx="1859393" cy="151216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350523014"/>
      </p:ext>
    </p:extLst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081088" y="908720"/>
            <a:ext cx="7786687" cy="17235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sz="3200" b="1" i="1" dirty="0">
                <a:latin typeface="Times New Roman" pitchFamily="18" charset="0"/>
              </a:rPr>
              <a:t>1</a:t>
            </a:r>
            <a:r>
              <a:rPr lang="ru-RU" sz="3200" b="1" i="1" dirty="0" smtClean="0">
                <a:latin typeface="Times New Roman" pitchFamily="18" charset="0"/>
              </a:rPr>
              <a:t>0 </a:t>
            </a:r>
            <a:r>
              <a:rPr lang="ru-RU" sz="3200" b="1" i="1" dirty="0">
                <a:latin typeface="Times New Roman" pitchFamily="18" charset="0"/>
              </a:rPr>
              <a:t>баллов. </a:t>
            </a:r>
          </a:p>
          <a:p>
            <a:pPr algn="r" eaLnBrk="1" hangingPunct="1"/>
            <a:endParaRPr lang="ru-RU" sz="2800" b="1" dirty="0" smtClean="0"/>
          </a:p>
          <a:p>
            <a:pPr algn="r" eaLnBrk="1" hangingPunct="1"/>
            <a:endParaRPr lang="ru-RU" sz="2800" b="1" i="1" dirty="0"/>
          </a:p>
          <a:p>
            <a:pPr eaLnBrk="1" hangingPunct="1"/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059832" y="116632"/>
            <a:ext cx="403244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latin typeface="+mj-lt"/>
              </a:rPr>
              <a:t>Наука в жизни</a:t>
            </a:r>
            <a:endParaRPr lang="ru-RU" sz="4000" b="1" dirty="0">
              <a:latin typeface="+mj-lt"/>
            </a:endParaRPr>
          </a:p>
        </p:txBody>
      </p:sp>
      <p:sp>
        <p:nvSpPr>
          <p:cNvPr id="9" name="Скругленная прямоугольная выноска 8"/>
          <p:cNvSpPr/>
          <p:nvPr/>
        </p:nvSpPr>
        <p:spPr>
          <a:xfrm>
            <a:off x="611560" y="1628800"/>
            <a:ext cx="7704856" cy="1152128"/>
          </a:xfrm>
          <a:prstGeom prst="wedgeRoundRectCallout">
            <a:avLst>
              <a:gd name="adj1" fmla="val -36504"/>
              <a:gd name="adj2" fmla="val 259898"/>
              <a:gd name="adj3" fmla="val 16667"/>
            </a:avLst>
          </a:prstGeom>
          <a:solidFill>
            <a:srgbClr val="FFFF00"/>
          </a:solidFill>
          <a:ln w="349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chemeClr val="tx1"/>
                </a:solidFill>
              </a:rPr>
              <a:t>Назовите самое жаркое место Солнечной системы.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411760" y="2996952"/>
            <a:ext cx="6624736" cy="3528392"/>
          </a:xfrm>
          <a:prstGeom prst="roundRect">
            <a:avLst/>
          </a:prstGeom>
          <a:solidFill>
            <a:srgbClr val="0070C0"/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w="114300" prst="artDeco"/>
            <a:bevelB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/>
              <a:t>Это </a:t>
            </a:r>
            <a:r>
              <a:rPr lang="ru-RU" sz="3600" b="1" dirty="0" smtClean="0"/>
              <a:t>Солнце. </a:t>
            </a:r>
            <a:r>
              <a:rPr lang="ru-RU" sz="3600" b="1" dirty="0"/>
              <a:t>Последние исследования говорят, что температура </a:t>
            </a:r>
            <a:r>
              <a:rPr lang="ru-RU" sz="3600" b="1" dirty="0" smtClean="0"/>
              <a:t>в центре солнца </a:t>
            </a:r>
            <a:r>
              <a:rPr lang="ru-RU" sz="3600" b="1" dirty="0"/>
              <a:t>составляет 15,6 миллиардов градусов по Цельсию</a:t>
            </a:r>
            <a:endParaRPr lang="ru-RU" sz="3600" b="1" i="1" dirty="0"/>
          </a:p>
        </p:txBody>
      </p:sp>
      <p:pic>
        <p:nvPicPr>
          <p:cNvPr id="10" name="Picture 6" descr="http://stihi.su/pics/2015/12/14/3297.jp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3659" b="41639"/>
          <a:stretch>
            <a:fillRect/>
          </a:stretch>
        </p:blipFill>
        <p:spPr bwMode="auto">
          <a:xfrm>
            <a:off x="26011" y="5229200"/>
            <a:ext cx="1770850" cy="144016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57517976"/>
      </p:ext>
    </p:extLst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081088" y="908720"/>
            <a:ext cx="7786687" cy="17235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sz="3200" b="1" i="1" dirty="0" smtClean="0">
                <a:latin typeface="Times New Roman" pitchFamily="18" charset="0"/>
              </a:rPr>
              <a:t>2</a:t>
            </a:r>
            <a:r>
              <a:rPr lang="ru-RU" sz="3200" b="1" i="1" dirty="0" smtClean="0">
                <a:latin typeface="Times New Roman" pitchFamily="18" charset="0"/>
              </a:rPr>
              <a:t>0 </a:t>
            </a:r>
            <a:r>
              <a:rPr lang="ru-RU" sz="3200" b="1" i="1" dirty="0">
                <a:latin typeface="Times New Roman" pitchFamily="18" charset="0"/>
              </a:rPr>
              <a:t>баллов. </a:t>
            </a:r>
          </a:p>
          <a:p>
            <a:pPr algn="r" eaLnBrk="1" hangingPunct="1"/>
            <a:endParaRPr lang="ru-RU" sz="2800" b="1" dirty="0" smtClean="0"/>
          </a:p>
          <a:p>
            <a:pPr algn="r" eaLnBrk="1" hangingPunct="1"/>
            <a:endParaRPr lang="ru-RU" sz="2800" b="1" i="1" dirty="0"/>
          </a:p>
          <a:p>
            <a:pPr eaLnBrk="1" hangingPunct="1"/>
            <a:endParaRPr lang="ru-RU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788024" y="5265204"/>
            <a:ext cx="3312368" cy="792088"/>
          </a:xfrm>
          <a:prstGeom prst="roundRect">
            <a:avLst/>
          </a:prstGeom>
          <a:solidFill>
            <a:srgbClr val="0070C0"/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w="114300" prst="artDeco"/>
            <a:bevelB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6000" b="1" dirty="0" smtClean="0"/>
              <a:t>1 тонна</a:t>
            </a:r>
            <a:endParaRPr lang="ru-RU" sz="6000" b="1" dirty="0"/>
          </a:p>
        </p:txBody>
      </p:sp>
      <p:sp>
        <p:nvSpPr>
          <p:cNvPr id="11" name="Скругленная прямоугольная выноска 10"/>
          <p:cNvSpPr/>
          <p:nvPr/>
        </p:nvSpPr>
        <p:spPr>
          <a:xfrm>
            <a:off x="539552" y="1628800"/>
            <a:ext cx="6912768" cy="2808312"/>
          </a:xfrm>
          <a:prstGeom prst="wedgeRoundRectCallout">
            <a:avLst>
              <a:gd name="adj1" fmla="val -27786"/>
              <a:gd name="adj2" fmla="val 72101"/>
              <a:gd name="adj3" fmla="val 16667"/>
            </a:avLst>
          </a:prstGeom>
          <a:solidFill>
            <a:srgbClr val="FFFF00"/>
          </a:solidFill>
          <a:ln w="349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chemeClr val="tx1"/>
                </a:solidFill>
              </a:rPr>
              <a:t>Чему равна масса 1 куб. метра воды?</a:t>
            </a:r>
            <a:endParaRPr lang="ru-RU" sz="5400" b="1" dirty="0">
              <a:solidFill>
                <a:schemeClr val="tx1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059832" y="116632"/>
            <a:ext cx="403244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latin typeface="+mj-lt"/>
              </a:rPr>
              <a:t>Наука в жизни</a:t>
            </a:r>
            <a:endParaRPr lang="ru-RU" sz="4000" b="1" dirty="0">
              <a:latin typeface="+mj-lt"/>
            </a:endParaRPr>
          </a:p>
        </p:txBody>
      </p:sp>
      <p:pic>
        <p:nvPicPr>
          <p:cNvPr id="9" name="Picture 6" descr="http://stihi.su/pics/2015/12/14/3297.jp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3659" b="41639"/>
          <a:stretch>
            <a:fillRect/>
          </a:stretch>
        </p:blipFill>
        <p:spPr bwMode="auto">
          <a:xfrm>
            <a:off x="15316" y="5013176"/>
            <a:ext cx="1859393" cy="151216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78389151"/>
      </p:ext>
    </p:extLst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Picture 6" descr="http://stihi.su/pics/2015/12/14/3297.jpg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3659" b="41639"/>
          <a:stretch>
            <a:fillRect/>
          </a:stretch>
        </p:blipFill>
        <p:spPr bwMode="auto">
          <a:xfrm>
            <a:off x="129535" y="5661248"/>
            <a:ext cx="1440160" cy="1171223"/>
          </a:xfrm>
          <a:prstGeom prst="rect">
            <a:avLst/>
          </a:prstGeom>
          <a:noFill/>
        </p:spPr>
      </p:pic>
      <p:sp>
        <p:nvSpPr>
          <p:cNvPr id="37" name="Прямоугольник 36">
            <a:hlinkClick r:id="rId4" action="ppaction://hlinksldjump"/>
          </p:cNvPr>
          <p:cNvSpPr/>
          <p:nvPr/>
        </p:nvSpPr>
        <p:spPr>
          <a:xfrm>
            <a:off x="3888432" y="1124744"/>
            <a:ext cx="864096" cy="792088"/>
          </a:xfrm>
          <a:prstGeom prst="rect">
            <a:avLst/>
          </a:prstGeom>
          <a:gradFill>
            <a:gsLst>
              <a:gs pos="0">
                <a:srgbClr val="000000"/>
              </a:gs>
              <a:gs pos="59000">
                <a:srgbClr val="0A128C">
                  <a:lumMod val="69000"/>
                  <a:lumOff val="31000"/>
                  <a:alpha val="78000"/>
                </a:srgbClr>
              </a:gs>
              <a:gs pos="77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5400000" scaled="0"/>
          </a:gradFill>
          <a:ln w="38100"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>
                <a:solidFill>
                  <a:prstClr val="white"/>
                </a:solidFill>
                <a:hlinkClick r:id="rId5" action="ppaction://hlinksldjump"/>
              </a:rPr>
              <a:t>10</a:t>
            </a:r>
            <a:endParaRPr lang="ru-RU" sz="3600" b="1" dirty="0">
              <a:solidFill>
                <a:prstClr val="white"/>
              </a:solidFill>
            </a:endParaRPr>
          </a:p>
        </p:txBody>
      </p:sp>
      <p:sp>
        <p:nvSpPr>
          <p:cNvPr id="38" name="Прямоугольник 37">
            <a:hlinkClick r:id="rId6" action="ppaction://hlinksldjump"/>
          </p:cNvPr>
          <p:cNvSpPr/>
          <p:nvPr/>
        </p:nvSpPr>
        <p:spPr>
          <a:xfrm>
            <a:off x="4896544" y="1124744"/>
            <a:ext cx="864096" cy="792088"/>
          </a:xfrm>
          <a:prstGeom prst="rect">
            <a:avLst/>
          </a:prstGeom>
          <a:gradFill>
            <a:gsLst>
              <a:gs pos="0">
                <a:srgbClr val="000000"/>
              </a:gs>
              <a:gs pos="59000">
                <a:srgbClr val="0A128C">
                  <a:lumMod val="69000"/>
                  <a:lumOff val="31000"/>
                  <a:alpha val="78000"/>
                </a:srgbClr>
              </a:gs>
              <a:gs pos="77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5400000" scaled="0"/>
          </a:gradFill>
          <a:ln w="38100"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>
                <a:solidFill>
                  <a:prstClr val="white"/>
                </a:solidFill>
                <a:hlinkClick r:id="rId7" action="ppaction://hlinksldjump"/>
              </a:rPr>
              <a:t>20</a:t>
            </a:r>
            <a:endParaRPr lang="ru-RU" sz="3600" b="1" dirty="0">
              <a:solidFill>
                <a:prstClr val="white"/>
              </a:solidFill>
            </a:endParaRPr>
          </a:p>
        </p:txBody>
      </p:sp>
      <p:sp>
        <p:nvSpPr>
          <p:cNvPr id="39" name="Прямоугольник 38">
            <a:hlinkClick r:id="rId8" action="ppaction://hlinksldjump"/>
          </p:cNvPr>
          <p:cNvSpPr/>
          <p:nvPr/>
        </p:nvSpPr>
        <p:spPr>
          <a:xfrm>
            <a:off x="5904656" y="1124744"/>
            <a:ext cx="864096" cy="792088"/>
          </a:xfrm>
          <a:prstGeom prst="rect">
            <a:avLst/>
          </a:prstGeom>
          <a:gradFill>
            <a:gsLst>
              <a:gs pos="0">
                <a:srgbClr val="000000"/>
              </a:gs>
              <a:gs pos="59000">
                <a:srgbClr val="0A128C">
                  <a:lumMod val="69000"/>
                  <a:lumOff val="31000"/>
                  <a:alpha val="78000"/>
                </a:srgbClr>
              </a:gs>
              <a:gs pos="77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5400000" scaled="0"/>
          </a:gradFill>
          <a:ln w="38100"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>
                <a:solidFill>
                  <a:prstClr val="white"/>
                </a:solidFill>
                <a:hlinkClick r:id="rId9" action="ppaction://hlinksldjump"/>
              </a:rPr>
              <a:t>30</a:t>
            </a:r>
            <a:endParaRPr lang="ru-RU" sz="3600" b="1" dirty="0">
              <a:solidFill>
                <a:prstClr val="white"/>
              </a:solidFill>
            </a:endParaRPr>
          </a:p>
        </p:txBody>
      </p:sp>
      <p:sp>
        <p:nvSpPr>
          <p:cNvPr id="40" name="Прямоугольник 39">
            <a:hlinkClick r:id="rId10" action="ppaction://hlinksldjump"/>
          </p:cNvPr>
          <p:cNvSpPr/>
          <p:nvPr/>
        </p:nvSpPr>
        <p:spPr>
          <a:xfrm>
            <a:off x="6912768" y="1124744"/>
            <a:ext cx="864096" cy="792088"/>
          </a:xfrm>
          <a:prstGeom prst="rect">
            <a:avLst/>
          </a:prstGeom>
          <a:gradFill>
            <a:gsLst>
              <a:gs pos="0">
                <a:srgbClr val="000000"/>
              </a:gs>
              <a:gs pos="59000">
                <a:srgbClr val="0A128C">
                  <a:lumMod val="69000"/>
                  <a:lumOff val="31000"/>
                  <a:alpha val="78000"/>
                </a:srgbClr>
              </a:gs>
              <a:gs pos="77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5400000" scaled="0"/>
          </a:gradFill>
          <a:ln w="38100"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>
                <a:solidFill>
                  <a:prstClr val="white"/>
                </a:solidFill>
                <a:hlinkClick r:id="rId10" action="ppaction://hlinksldjump"/>
              </a:rPr>
              <a:t>40</a:t>
            </a:r>
            <a:endParaRPr lang="ru-RU" sz="3600" b="1" dirty="0">
              <a:solidFill>
                <a:prstClr val="white"/>
              </a:solidFill>
            </a:endParaRPr>
          </a:p>
        </p:txBody>
      </p:sp>
      <p:sp>
        <p:nvSpPr>
          <p:cNvPr id="41" name="Прямоугольник 40">
            <a:hlinkClick r:id="rId11" action="ppaction://hlinksldjump"/>
          </p:cNvPr>
          <p:cNvSpPr/>
          <p:nvPr/>
        </p:nvSpPr>
        <p:spPr>
          <a:xfrm>
            <a:off x="7920880" y="1124744"/>
            <a:ext cx="864096" cy="792088"/>
          </a:xfrm>
          <a:prstGeom prst="rect">
            <a:avLst/>
          </a:prstGeom>
          <a:gradFill>
            <a:gsLst>
              <a:gs pos="0">
                <a:srgbClr val="000000"/>
              </a:gs>
              <a:gs pos="59000">
                <a:srgbClr val="0A128C">
                  <a:lumMod val="69000"/>
                  <a:lumOff val="31000"/>
                  <a:alpha val="78000"/>
                </a:srgbClr>
              </a:gs>
              <a:gs pos="77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5400000" scaled="0"/>
          </a:gradFill>
          <a:ln w="38100"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>
                <a:solidFill>
                  <a:prstClr val="white"/>
                </a:solidFill>
                <a:hlinkClick r:id="rId4" action="ppaction://hlinksldjump"/>
              </a:rPr>
              <a:t>50</a:t>
            </a:r>
            <a:endParaRPr lang="ru-RU" sz="3600" b="1" dirty="0">
              <a:solidFill>
                <a:prstClr val="white"/>
              </a:solidFill>
            </a:endParaRPr>
          </a:p>
        </p:txBody>
      </p:sp>
      <p:sp>
        <p:nvSpPr>
          <p:cNvPr id="42" name="Прямоугольник 41">
            <a:hlinkClick r:id="rId12" action="ppaction://hlinksldjump"/>
          </p:cNvPr>
          <p:cNvSpPr/>
          <p:nvPr/>
        </p:nvSpPr>
        <p:spPr>
          <a:xfrm>
            <a:off x="3888432" y="2060848"/>
            <a:ext cx="864096" cy="792088"/>
          </a:xfrm>
          <a:prstGeom prst="rect">
            <a:avLst/>
          </a:prstGeom>
          <a:gradFill>
            <a:gsLst>
              <a:gs pos="0">
                <a:srgbClr val="000000"/>
              </a:gs>
              <a:gs pos="59000">
                <a:srgbClr val="0A128C">
                  <a:lumMod val="69000"/>
                  <a:lumOff val="31000"/>
                  <a:alpha val="78000"/>
                </a:srgbClr>
              </a:gs>
              <a:gs pos="77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5400000" scaled="0"/>
          </a:gradFill>
          <a:ln w="38100"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>
                <a:solidFill>
                  <a:prstClr val="white"/>
                </a:solidFill>
                <a:hlinkClick r:id="rId13" action="ppaction://hlinksldjump"/>
              </a:rPr>
              <a:t>10</a:t>
            </a:r>
            <a:endParaRPr lang="ru-RU" sz="3600" b="1" dirty="0">
              <a:solidFill>
                <a:prstClr val="white"/>
              </a:solidFill>
            </a:endParaRPr>
          </a:p>
        </p:txBody>
      </p:sp>
      <p:sp>
        <p:nvSpPr>
          <p:cNvPr id="43" name="Прямоугольник 42">
            <a:hlinkClick r:id="rId14" action="ppaction://hlinksldjump"/>
          </p:cNvPr>
          <p:cNvSpPr/>
          <p:nvPr/>
        </p:nvSpPr>
        <p:spPr>
          <a:xfrm>
            <a:off x="4896544" y="2060848"/>
            <a:ext cx="864096" cy="792088"/>
          </a:xfrm>
          <a:prstGeom prst="rect">
            <a:avLst/>
          </a:prstGeom>
          <a:gradFill>
            <a:gsLst>
              <a:gs pos="0">
                <a:srgbClr val="000000"/>
              </a:gs>
              <a:gs pos="59000">
                <a:srgbClr val="0A128C">
                  <a:lumMod val="69000"/>
                  <a:lumOff val="31000"/>
                  <a:alpha val="78000"/>
                </a:srgbClr>
              </a:gs>
              <a:gs pos="77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5400000" scaled="0"/>
          </a:gradFill>
          <a:ln w="38100"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>
                <a:solidFill>
                  <a:prstClr val="white"/>
                </a:solidFill>
                <a:hlinkClick r:id="rId6" action="ppaction://hlinksldjump"/>
              </a:rPr>
              <a:t>20</a:t>
            </a:r>
            <a:endParaRPr lang="ru-RU" sz="3600" b="1" dirty="0">
              <a:solidFill>
                <a:prstClr val="white"/>
              </a:solidFill>
            </a:endParaRPr>
          </a:p>
        </p:txBody>
      </p:sp>
      <p:sp>
        <p:nvSpPr>
          <p:cNvPr id="44" name="Прямоугольник 43">
            <a:hlinkClick r:id="rId15" action="ppaction://hlinksldjump"/>
          </p:cNvPr>
          <p:cNvSpPr/>
          <p:nvPr/>
        </p:nvSpPr>
        <p:spPr>
          <a:xfrm>
            <a:off x="5904656" y="2060848"/>
            <a:ext cx="864096" cy="792088"/>
          </a:xfrm>
          <a:prstGeom prst="rect">
            <a:avLst/>
          </a:prstGeom>
          <a:gradFill>
            <a:gsLst>
              <a:gs pos="0">
                <a:srgbClr val="000000"/>
              </a:gs>
              <a:gs pos="59000">
                <a:srgbClr val="0A128C">
                  <a:lumMod val="69000"/>
                  <a:lumOff val="31000"/>
                  <a:alpha val="78000"/>
                </a:srgbClr>
              </a:gs>
              <a:gs pos="77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5400000" scaled="0"/>
          </a:gradFill>
          <a:ln w="38100"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 smtClean="0">
                <a:solidFill>
                  <a:prstClr val="white"/>
                </a:solidFill>
                <a:hlinkClick r:id="rId15" action="ppaction://hlinksldjump"/>
              </a:rPr>
              <a:t>3</a:t>
            </a:r>
            <a:r>
              <a:rPr lang="en-US" sz="3600" b="1" dirty="0" smtClean="0">
                <a:solidFill>
                  <a:prstClr val="white"/>
                </a:solidFill>
                <a:hlinkClick r:id="rId15" action="ppaction://hlinksldjump"/>
              </a:rPr>
              <a:t>0</a:t>
            </a:r>
            <a:endParaRPr lang="en-US" sz="3600" b="1" dirty="0" smtClean="0">
              <a:solidFill>
                <a:prstClr val="white"/>
              </a:solidFill>
            </a:endParaRPr>
          </a:p>
        </p:txBody>
      </p:sp>
      <p:sp>
        <p:nvSpPr>
          <p:cNvPr id="45" name="Прямоугольник 44">
            <a:hlinkClick r:id="rId8" action="ppaction://hlinksldjump"/>
          </p:cNvPr>
          <p:cNvSpPr/>
          <p:nvPr/>
        </p:nvSpPr>
        <p:spPr>
          <a:xfrm>
            <a:off x="6912768" y="2060848"/>
            <a:ext cx="864096" cy="792088"/>
          </a:xfrm>
          <a:prstGeom prst="rect">
            <a:avLst/>
          </a:prstGeom>
          <a:gradFill>
            <a:gsLst>
              <a:gs pos="0">
                <a:srgbClr val="000000"/>
              </a:gs>
              <a:gs pos="59000">
                <a:srgbClr val="0A128C">
                  <a:lumMod val="69000"/>
                  <a:lumOff val="31000"/>
                  <a:alpha val="78000"/>
                </a:srgbClr>
              </a:gs>
              <a:gs pos="77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5400000" scaled="0"/>
          </a:gradFill>
          <a:ln w="38100"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>
                <a:solidFill>
                  <a:prstClr val="white"/>
                </a:solidFill>
                <a:hlinkClick r:id="rId8" action="ppaction://hlinksldjump"/>
              </a:rPr>
              <a:t>40</a:t>
            </a:r>
            <a:endParaRPr lang="ru-RU" sz="3600" b="1" dirty="0">
              <a:solidFill>
                <a:prstClr val="white"/>
              </a:solidFill>
            </a:endParaRPr>
          </a:p>
        </p:txBody>
      </p:sp>
      <p:sp>
        <p:nvSpPr>
          <p:cNvPr id="46" name="Прямоугольник 45">
            <a:hlinkClick r:id="rId16" action="ppaction://hlinksldjump"/>
          </p:cNvPr>
          <p:cNvSpPr/>
          <p:nvPr/>
        </p:nvSpPr>
        <p:spPr>
          <a:xfrm>
            <a:off x="7920880" y="2060848"/>
            <a:ext cx="864096" cy="792088"/>
          </a:xfrm>
          <a:prstGeom prst="rect">
            <a:avLst/>
          </a:prstGeom>
          <a:gradFill>
            <a:gsLst>
              <a:gs pos="0">
                <a:srgbClr val="000000"/>
              </a:gs>
              <a:gs pos="59000">
                <a:srgbClr val="0A128C">
                  <a:lumMod val="69000"/>
                  <a:lumOff val="31000"/>
                  <a:alpha val="78000"/>
                </a:srgbClr>
              </a:gs>
              <a:gs pos="77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5400000" scaled="0"/>
          </a:gradFill>
          <a:ln w="38100"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 smtClean="0">
                <a:solidFill>
                  <a:prstClr val="white"/>
                </a:solidFill>
                <a:hlinkClick r:id="rId17" action="ppaction://hlinksldjump"/>
              </a:rPr>
              <a:t>50</a:t>
            </a:r>
            <a:endParaRPr lang="ru-RU" sz="3600" b="1" dirty="0">
              <a:solidFill>
                <a:prstClr val="white"/>
              </a:solidFill>
            </a:endParaRPr>
          </a:p>
        </p:txBody>
      </p:sp>
      <p:sp>
        <p:nvSpPr>
          <p:cNvPr id="47" name="Прямоугольник 46">
            <a:hlinkClick r:id="" action="ppaction://noaction"/>
          </p:cNvPr>
          <p:cNvSpPr/>
          <p:nvPr/>
        </p:nvSpPr>
        <p:spPr>
          <a:xfrm>
            <a:off x="3888432" y="2996952"/>
            <a:ext cx="864096" cy="792088"/>
          </a:xfrm>
          <a:prstGeom prst="rect">
            <a:avLst/>
          </a:prstGeom>
          <a:gradFill>
            <a:gsLst>
              <a:gs pos="0">
                <a:srgbClr val="000000"/>
              </a:gs>
              <a:gs pos="59000">
                <a:srgbClr val="0A128C">
                  <a:lumMod val="69000"/>
                  <a:lumOff val="31000"/>
                  <a:alpha val="78000"/>
                </a:srgbClr>
              </a:gs>
              <a:gs pos="77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5400000" scaled="0"/>
          </a:gradFill>
          <a:ln w="38100"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>
                <a:solidFill>
                  <a:prstClr val="white"/>
                </a:solidFill>
                <a:hlinkClick r:id="rId18" action="ppaction://hlinksldjump"/>
              </a:rPr>
              <a:t>10</a:t>
            </a:r>
            <a:endParaRPr lang="ru-RU" sz="3600" b="1" dirty="0">
              <a:solidFill>
                <a:prstClr val="white"/>
              </a:solidFill>
            </a:endParaRPr>
          </a:p>
        </p:txBody>
      </p:sp>
      <p:sp>
        <p:nvSpPr>
          <p:cNvPr id="48" name="Прямоугольник 47">
            <a:hlinkClick r:id="" action="ppaction://noaction"/>
          </p:cNvPr>
          <p:cNvSpPr/>
          <p:nvPr/>
        </p:nvSpPr>
        <p:spPr>
          <a:xfrm>
            <a:off x="4896544" y="2996952"/>
            <a:ext cx="864096" cy="792088"/>
          </a:xfrm>
          <a:prstGeom prst="rect">
            <a:avLst/>
          </a:prstGeom>
          <a:gradFill>
            <a:gsLst>
              <a:gs pos="0">
                <a:srgbClr val="000000"/>
              </a:gs>
              <a:gs pos="59000">
                <a:srgbClr val="0A128C">
                  <a:lumMod val="69000"/>
                  <a:lumOff val="31000"/>
                  <a:alpha val="78000"/>
                </a:srgbClr>
              </a:gs>
              <a:gs pos="77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5400000" scaled="0"/>
          </a:gradFill>
          <a:ln w="38100"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>
                <a:solidFill>
                  <a:prstClr val="white"/>
                </a:solidFill>
                <a:hlinkClick r:id="rId19" action="ppaction://hlinksldjump"/>
              </a:rPr>
              <a:t>20</a:t>
            </a:r>
            <a:endParaRPr lang="ru-RU" sz="3600" b="1" dirty="0">
              <a:solidFill>
                <a:prstClr val="white"/>
              </a:solidFill>
            </a:endParaRPr>
          </a:p>
        </p:txBody>
      </p:sp>
      <p:sp>
        <p:nvSpPr>
          <p:cNvPr id="49" name="Прямоугольник 48">
            <a:hlinkClick r:id="" action="ppaction://noaction"/>
          </p:cNvPr>
          <p:cNvSpPr/>
          <p:nvPr/>
        </p:nvSpPr>
        <p:spPr>
          <a:xfrm>
            <a:off x="5904656" y="2996952"/>
            <a:ext cx="864096" cy="792088"/>
          </a:xfrm>
          <a:prstGeom prst="rect">
            <a:avLst/>
          </a:prstGeom>
          <a:gradFill>
            <a:gsLst>
              <a:gs pos="0">
                <a:srgbClr val="000000"/>
              </a:gs>
              <a:gs pos="59000">
                <a:srgbClr val="0A128C">
                  <a:lumMod val="69000"/>
                  <a:lumOff val="31000"/>
                  <a:alpha val="78000"/>
                </a:srgbClr>
              </a:gs>
              <a:gs pos="77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5400000" scaled="0"/>
          </a:gradFill>
          <a:ln w="38100"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>
                <a:solidFill>
                  <a:prstClr val="white"/>
                </a:solidFill>
                <a:hlinkClick r:id="rId11" action="ppaction://hlinksldjump"/>
              </a:rPr>
              <a:t>30</a:t>
            </a:r>
            <a:endParaRPr lang="ru-RU" sz="3600" b="1" dirty="0">
              <a:solidFill>
                <a:prstClr val="white"/>
              </a:solidFill>
            </a:endParaRPr>
          </a:p>
        </p:txBody>
      </p:sp>
      <p:sp>
        <p:nvSpPr>
          <p:cNvPr id="50" name="Прямоугольник 49">
            <a:hlinkClick r:id="" action="ppaction://noaction"/>
          </p:cNvPr>
          <p:cNvSpPr/>
          <p:nvPr/>
        </p:nvSpPr>
        <p:spPr>
          <a:xfrm>
            <a:off x="6912768" y="2996952"/>
            <a:ext cx="864096" cy="792088"/>
          </a:xfrm>
          <a:prstGeom prst="rect">
            <a:avLst/>
          </a:prstGeom>
          <a:gradFill>
            <a:gsLst>
              <a:gs pos="0">
                <a:srgbClr val="000000"/>
              </a:gs>
              <a:gs pos="59000">
                <a:srgbClr val="0A128C">
                  <a:lumMod val="69000"/>
                  <a:lumOff val="31000"/>
                  <a:alpha val="78000"/>
                </a:srgbClr>
              </a:gs>
              <a:gs pos="77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5400000" scaled="0"/>
          </a:gradFill>
          <a:ln w="38100"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>
                <a:solidFill>
                  <a:prstClr val="white"/>
                </a:solidFill>
                <a:hlinkClick r:id="rId20" action="ppaction://hlinksldjump"/>
              </a:rPr>
              <a:t>40</a:t>
            </a:r>
            <a:endParaRPr lang="ru-RU" sz="3600" b="1" dirty="0">
              <a:solidFill>
                <a:prstClr val="white"/>
              </a:solidFill>
            </a:endParaRPr>
          </a:p>
        </p:txBody>
      </p:sp>
      <p:sp>
        <p:nvSpPr>
          <p:cNvPr id="51" name="Прямоугольник 50">
            <a:hlinkClick r:id="" action="ppaction://noaction"/>
          </p:cNvPr>
          <p:cNvSpPr/>
          <p:nvPr/>
        </p:nvSpPr>
        <p:spPr>
          <a:xfrm>
            <a:off x="7920880" y="2996952"/>
            <a:ext cx="864096" cy="792088"/>
          </a:xfrm>
          <a:prstGeom prst="rect">
            <a:avLst/>
          </a:prstGeom>
          <a:gradFill>
            <a:gsLst>
              <a:gs pos="0">
                <a:srgbClr val="000000"/>
              </a:gs>
              <a:gs pos="59000">
                <a:srgbClr val="0A128C">
                  <a:lumMod val="69000"/>
                  <a:lumOff val="31000"/>
                  <a:alpha val="78000"/>
                </a:srgbClr>
              </a:gs>
              <a:gs pos="77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5400000" scaled="0"/>
          </a:gradFill>
          <a:ln w="38100"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>
                <a:solidFill>
                  <a:prstClr val="white"/>
                </a:solidFill>
                <a:hlinkClick r:id="rId21" action="ppaction://hlinksldjump"/>
              </a:rPr>
              <a:t>50</a:t>
            </a:r>
            <a:endParaRPr lang="ru-RU" sz="3600" b="1" dirty="0">
              <a:solidFill>
                <a:prstClr val="white"/>
              </a:solidFill>
            </a:endParaRPr>
          </a:p>
        </p:txBody>
      </p:sp>
      <p:sp>
        <p:nvSpPr>
          <p:cNvPr id="52" name="Прямоугольник 51">
            <a:hlinkClick r:id="" action="ppaction://noaction"/>
          </p:cNvPr>
          <p:cNvSpPr/>
          <p:nvPr/>
        </p:nvSpPr>
        <p:spPr>
          <a:xfrm>
            <a:off x="3888432" y="3933056"/>
            <a:ext cx="864096" cy="792088"/>
          </a:xfrm>
          <a:prstGeom prst="rect">
            <a:avLst/>
          </a:prstGeom>
          <a:gradFill>
            <a:gsLst>
              <a:gs pos="0">
                <a:srgbClr val="000000"/>
              </a:gs>
              <a:gs pos="59000">
                <a:srgbClr val="0A128C">
                  <a:lumMod val="69000"/>
                  <a:lumOff val="31000"/>
                  <a:alpha val="78000"/>
                </a:srgbClr>
              </a:gs>
              <a:gs pos="77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5400000" scaled="0"/>
          </a:gradFill>
          <a:ln w="38100"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>
                <a:solidFill>
                  <a:prstClr val="white"/>
                </a:solidFill>
                <a:hlinkClick r:id="rId12" action="ppaction://hlinksldjump"/>
              </a:rPr>
              <a:t>10</a:t>
            </a:r>
            <a:endParaRPr lang="ru-RU" sz="3600" b="1" dirty="0">
              <a:solidFill>
                <a:prstClr val="white"/>
              </a:solidFill>
            </a:endParaRPr>
          </a:p>
        </p:txBody>
      </p:sp>
      <p:sp>
        <p:nvSpPr>
          <p:cNvPr id="53" name="Прямоугольник 52">
            <a:hlinkClick r:id="" action="ppaction://noaction"/>
          </p:cNvPr>
          <p:cNvSpPr/>
          <p:nvPr/>
        </p:nvSpPr>
        <p:spPr>
          <a:xfrm>
            <a:off x="4896544" y="3933056"/>
            <a:ext cx="864096" cy="792088"/>
          </a:xfrm>
          <a:prstGeom prst="rect">
            <a:avLst/>
          </a:prstGeom>
          <a:gradFill>
            <a:gsLst>
              <a:gs pos="0">
                <a:srgbClr val="000000"/>
              </a:gs>
              <a:gs pos="59000">
                <a:srgbClr val="0A128C">
                  <a:lumMod val="69000"/>
                  <a:lumOff val="31000"/>
                  <a:alpha val="78000"/>
                </a:srgbClr>
              </a:gs>
              <a:gs pos="77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5400000" scaled="0"/>
          </a:gradFill>
          <a:ln w="38100"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>
                <a:solidFill>
                  <a:prstClr val="white"/>
                </a:solidFill>
                <a:hlinkClick r:id="rId22" action="ppaction://hlinksldjump"/>
              </a:rPr>
              <a:t>20</a:t>
            </a:r>
            <a:endParaRPr lang="ru-RU" sz="3600" b="1" dirty="0">
              <a:solidFill>
                <a:prstClr val="white"/>
              </a:solidFill>
            </a:endParaRPr>
          </a:p>
        </p:txBody>
      </p:sp>
      <p:sp>
        <p:nvSpPr>
          <p:cNvPr id="54" name="Прямоугольник 53">
            <a:hlinkClick r:id="" action="ppaction://noaction"/>
          </p:cNvPr>
          <p:cNvSpPr/>
          <p:nvPr/>
        </p:nvSpPr>
        <p:spPr>
          <a:xfrm>
            <a:off x="5904656" y="3933056"/>
            <a:ext cx="864096" cy="792088"/>
          </a:xfrm>
          <a:prstGeom prst="rect">
            <a:avLst/>
          </a:prstGeom>
          <a:gradFill>
            <a:gsLst>
              <a:gs pos="0">
                <a:srgbClr val="000000"/>
              </a:gs>
              <a:gs pos="59000">
                <a:srgbClr val="0A128C">
                  <a:lumMod val="69000"/>
                  <a:lumOff val="31000"/>
                  <a:alpha val="78000"/>
                </a:srgbClr>
              </a:gs>
              <a:gs pos="77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5400000" scaled="0"/>
          </a:gradFill>
          <a:ln w="38100"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>
                <a:solidFill>
                  <a:prstClr val="white"/>
                </a:solidFill>
                <a:hlinkClick r:id="rId14" action="ppaction://hlinksldjump"/>
              </a:rPr>
              <a:t>30</a:t>
            </a:r>
            <a:endParaRPr lang="ru-RU" sz="3600" b="1" dirty="0">
              <a:solidFill>
                <a:prstClr val="white"/>
              </a:solidFill>
            </a:endParaRPr>
          </a:p>
        </p:txBody>
      </p:sp>
      <p:sp>
        <p:nvSpPr>
          <p:cNvPr id="55" name="Прямоугольник 54">
            <a:hlinkClick r:id="" action="ppaction://noaction"/>
          </p:cNvPr>
          <p:cNvSpPr/>
          <p:nvPr/>
        </p:nvSpPr>
        <p:spPr>
          <a:xfrm>
            <a:off x="6912768" y="3933056"/>
            <a:ext cx="864096" cy="792088"/>
          </a:xfrm>
          <a:prstGeom prst="rect">
            <a:avLst/>
          </a:prstGeom>
          <a:gradFill>
            <a:gsLst>
              <a:gs pos="0">
                <a:srgbClr val="000000"/>
              </a:gs>
              <a:gs pos="59000">
                <a:srgbClr val="0A128C">
                  <a:lumMod val="69000"/>
                  <a:lumOff val="31000"/>
                  <a:alpha val="78000"/>
                </a:srgbClr>
              </a:gs>
              <a:gs pos="77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5400000" scaled="0"/>
          </a:gradFill>
          <a:ln w="38100"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>
                <a:solidFill>
                  <a:prstClr val="white"/>
                </a:solidFill>
                <a:hlinkClick r:id="rId23" action="ppaction://hlinksldjump"/>
              </a:rPr>
              <a:t>40</a:t>
            </a:r>
            <a:endParaRPr lang="ru-RU" sz="3600" b="1" dirty="0">
              <a:solidFill>
                <a:prstClr val="white"/>
              </a:solidFill>
            </a:endParaRPr>
          </a:p>
        </p:txBody>
      </p:sp>
      <p:sp>
        <p:nvSpPr>
          <p:cNvPr id="56" name="Прямоугольник 55">
            <a:hlinkClick r:id="" action="ppaction://noaction"/>
          </p:cNvPr>
          <p:cNvSpPr/>
          <p:nvPr/>
        </p:nvSpPr>
        <p:spPr>
          <a:xfrm>
            <a:off x="7920880" y="3933056"/>
            <a:ext cx="864096" cy="792088"/>
          </a:xfrm>
          <a:prstGeom prst="rect">
            <a:avLst/>
          </a:prstGeom>
          <a:gradFill>
            <a:gsLst>
              <a:gs pos="0">
                <a:srgbClr val="000000"/>
              </a:gs>
              <a:gs pos="59000">
                <a:srgbClr val="0A128C">
                  <a:lumMod val="69000"/>
                  <a:lumOff val="31000"/>
                  <a:alpha val="78000"/>
                </a:srgbClr>
              </a:gs>
              <a:gs pos="77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5400000" scaled="0"/>
          </a:gradFill>
          <a:ln w="38100"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>
                <a:solidFill>
                  <a:prstClr val="white"/>
                </a:solidFill>
                <a:hlinkClick r:id="rId24" action="ppaction://hlinksldjump"/>
              </a:rPr>
              <a:t>50</a:t>
            </a:r>
            <a:endParaRPr lang="ru-RU" sz="3600" b="1" dirty="0">
              <a:solidFill>
                <a:prstClr val="white"/>
              </a:solidFill>
            </a:endParaRPr>
          </a:p>
        </p:txBody>
      </p:sp>
      <p:sp>
        <p:nvSpPr>
          <p:cNvPr id="57" name="Прямоугольник 56">
            <a:hlinkClick r:id="" action="ppaction://noaction"/>
          </p:cNvPr>
          <p:cNvSpPr/>
          <p:nvPr/>
        </p:nvSpPr>
        <p:spPr>
          <a:xfrm>
            <a:off x="3888432" y="4869160"/>
            <a:ext cx="864096" cy="792088"/>
          </a:xfrm>
          <a:prstGeom prst="rect">
            <a:avLst/>
          </a:prstGeom>
          <a:gradFill>
            <a:gsLst>
              <a:gs pos="0">
                <a:srgbClr val="000000"/>
              </a:gs>
              <a:gs pos="59000">
                <a:srgbClr val="0A128C">
                  <a:lumMod val="69000"/>
                  <a:lumOff val="31000"/>
                  <a:alpha val="78000"/>
                </a:srgbClr>
              </a:gs>
              <a:gs pos="77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5400000" scaled="0"/>
          </a:gradFill>
          <a:ln w="38100"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>
                <a:solidFill>
                  <a:prstClr val="white"/>
                </a:solidFill>
                <a:hlinkClick r:id="rId25" action="ppaction://hlinksldjump"/>
              </a:rPr>
              <a:t>10</a:t>
            </a:r>
            <a:endParaRPr lang="ru-RU" sz="3600" b="1" dirty="0">
              <a:solidFill>
                <a:prstClr val="white"/>
              </a:solidFill>
            </a:endParaRPr>
          </a:p>
        </p:txBody>
      </p:sp>
      <p:sp>
        <p:nvSpPr>
          <p:cNvPr id="58" name="Прямоугольник 57">
            <a:hlinkClick r:id="" action="ppaction://noaction"/>
          </p:cNvPr>
          <p:cNvSpPr/>
          <p:nvPr/>
        </p:nvSpPr>
        <p:spPr>
          <a:xfrm>
            <a:off x="4896544" y="4869160"/>
            <a:ext cx="864096" cy="792088"/>
          </a:xfrm>
          <a:prstGeom prst="rect">
            <a:avLst/>
          </a:prstGeom>
          <a:gradFill>
            <a:gsLst>
              <a:gs pos="0">
                <a:srgbClr val="000000"/>
              </a:gs>
              <a:gs pos="59000">
                <a:srgbClr val="0A128C">
                  <a:lumMod val="69000"/>
                  <a:lumOff val="31000"/>
                  <a:alpha val="78000"/>
                </a:srgbClr>
              </a:gs>
              <a:gs pos="77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5400000" scaled="0"/>
          </a:gradFill>
          <a:ln w="38100"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>
                <a:solidFill>
                  <a:prstClr val="white"/>
                </a:solidFill>
                <a:hlinkClick r:id="rId26" action="ppaction://hlinksldjump"/>
              </a:rPr>
              <a:t>20</a:t>
            </a:r>
            <a:endParaRPr lang="ru-RU" sz="3600" b="1" dirty="0">
              <a:solidFill>
                <a:prstClr val="white"/>
              </a:solidFill>
            </a:endParaRPr>
          </a:p>
        </p:txBody>
      </p:sp>
      <p:sp>
        <p:nvSpPr>
          <p:cNvPr id="59" name="Прямоугольник 58">
            <a:hlinkClick r:id="" action="ppaction://noaction"/>
          </p:cNvPr>
          <p:cNvSpPr/>
          <p:nvPr/>
        </p:nvSpPr>
        <p:spPr>
          <a:xfrm>
            <a:off x="5886340" y="4869160"/>
            <a:ext cx="864096" cy="792088"/>
          </a:xfrm>
          <a:prstGeom prst="rect">
            <a:avLst/>
          </a:prstGeom>
          <a:gradFill>
            <a:gsLst>
              <a:gs pos="0">
                <a:srgbClr val="000000"/>
              </a:gs>
              <a:gs pos="59000">
                <a:srgbClr val="0A128C">
                  <a:lumMod val="69000"/>
                  <a:lumOff val="31000"/>
                  <a:alpha val="78000"/>
                </a:srgbClr>
              </a:gs>
              <a:gs pos="77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5400000" scaled="0"/>
          </a:gradFill>
          <a:ln w="38100"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>
                <a:solidFill>
                  <a:prstClr val="white"/>
                </a:solidFill>
                <a:hlinkClick r:id="rId27" action="ppaction://hlinksldjump"/>
              </a:rPr>
              <a:t>30</a:t>
            </a:r>
            <a:endParaRPr lang="ru-RU" sz="3600" b="1" dirty="0">
              <a:solidFill>
                <a:prstClr val="white"/>
              </a:solidFill>
            </a:endParaRPr>
          </a:p>
        </p:txBody>
      </p:sp>
      <p:sp>
        <p:nvSpPr>
          <p:cNvPr id="60" name="Прямоугольник 59">
            <a:hlinkClick r:id="" action="ppaction://noaction"/>
          </p:cNvPr>
          <p:cNvSpPr/>
          <p:nvPr/>
        </p:nvSpPr>
        <p:spPr>
          <a:xfrm>
            <a:off x="6912768" y="4869160"/>
            <a:ext cx="864096" cy="792088"/>
          </a:xfrm>
          <a:prstGeom prst="rect">
            <a:avLst/>
          </a:prstGeom>
          <a:gradFill>
            <a:gsLst>
              <a:gs pos="0">
                <a:srgbClr val="000000"/>
              </a:gs>
              <a:gs pos="59000">
                <a:srgbClr val="0A128C">
                  <a:lumMod val="69000"/>
                  <a:lumOff val="31000"/>
                  <a:alpha val="78000"/>
                </a:srgbClr>
              </a:gs>
              <a:gs pos="77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5400000" scaled="0"/>
          </a:gradFill>
          <a:ln w="38100"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>
                <a:solidFill>
                  <a:prstClr val="white"/>
                </a:solidFill>
                <a:hlinkClick r:id="rId16" action="ppaction://hlinksldjump"/>
              </a:rPr>
              <a:t>40</a:t>
            </a:r>
            <a:endParaRPr lang="ru-RU" sz="3600" b="1" dirty="0">
              <a:solidFill>
                <a:prstClr val="white"/>
              </a:solidFill>
            </a:endParaRPr>
          </a:p>
        </p:txBody>
      </p:sp>
      <p:sp>
        <p:nvSpPr>
          <p:cNvPr id="61" name="Прямоугольник 60">
            <a:hlinkClick r:id="" action="ppaction://noaction"/>
          </p:cNvPr>
          <p:cNvSpPr/>
          <p:nvPr/>
        </p:nvSpPr>
        <p:spPr>
          <a:xfrm>
            <a:off x="7920880" y="4869160"/>
            <a:ext cx="864096" cy="792088"/>
          </a:xfrm>
          <a:prstGeom prst="rect">
            <a:avLst/>
          </a:prstGeom>
          <a:gradFill>
            <a:gsLst>
              <a:gs pos="0">
                <a:srgbClr val="000000"/>
              </a:gs>
              <a:gs pos="59000">
                <a:srgbClr val="0A128C">
                  <a:lumMod val="69000"/>
                  <a:lumOff val="31000"/>
                  <a:alpha val="78000"/>
                </a:srgbClr>
              </a:gs>
              <a:gs pos="77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5400000" scaled="0"/>
          </a:gradFill>
          <a:ln w="38100"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>
                <a:solidFill>
                  <a:prstClr val="white"/>
                </a:solidFill>
                <a:hlinkClick r:id="rId28" action="ppaction://hlinksldjump"/>
              </a:rPr>
              <a:t>50</a:t>
            </a:r>
            <a:endParaRPr lang="ru-RU" sz="3600" b="1" dirty="0">
              <a:solidFill>
                <a:prstClr val="white"/>
              </a:solidFill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360040" y="1124744"/>
            <a:ext cx="3240360" cy="792088"/>
          </a:xfrm>
          <a:prstGeom prst="rect">
            <a:avLst/>
          </a:prstGeom>
          <a:gradFill>
            <a:gsLst>
              <a:gs pos="0">
                <a:srgbClr val="000000"/>
              </a:gs>
              <a:gs pos="59000">
                <a:srgbClr val="0A128C">
                  <a:lumMod val="69000"/>
                  <a:lumOff val="31000"/>
                  <a:alpha val="78000"/>
                </a:srgbClr>
              </a:gs>
              <a:gs pos="77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5400000" scaled="0"/>
          </a:gradFill>
          <a:ln w="38100"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b="1" dirty="0" smtClean="0">
                <a:solidFill>
                  <a:prstClr val="white"/>
                </a:solidFill>
              </a:rPr>
              <a:t> математика</a:t>
            </a:r>
            <a:endParaRPr lang="ru-RU" sz="3200" dirty="0">
              <a:solidFill>
                <a:prstClr val="white"/>
              </a:solidFill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360040" y="2060848"/>
            <a:ext cx="3240360" cy="792088"/>
          </a:xfrm>
          <a:prstGeom prst="rect">
            <a:avLst/>
          </a:prstGeom>
          <a:gradFill>
            <a:gsLst>
              <a:gs pos="0">
                <a:srgbClr val="000000"/>
              </a:gs>
              <a:gs pos="59000">
                <a:srgbClr val="0A128C">
                  <a:lumMod val="69000"/>
                  <a:lumOff val="31000"/>
                  <a:alpha val="78000"/>
                </a:srgbClr>
              </a:gs>
              <a:gs pos="77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5400000" scaled="0"/>
          </a:gradFill>
          <a:ln w="38100"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b="1" dirty="0" smtClean="0">
                <a:solidFill>
                  <a:prstClr val="white"/>
                </a:solidFill>
              </a:rPr>
              <a:t> информатика</a:t>
            </a:r>
            <a:endParaRPr lang="ru-RU" sz="3200" dirty="0">
              <a:solidFill>
                <a:prstClr val="white"/>
              </a:solidFill>
            </a:endParaRPr>
          </a:p>
        </p:txBody>
      </p:sp>
      <p:sp>
        <p:nvSpPr>
          <p:cNvPr id="64" name="Прямоугольник 63"/>
          <p:cNvSpPr/>
          <p:nvPr/>
        </p:nvSpPr>
        <p:spPr>
          <a:xfrm>
            <a:off x="360040" y="2996952"/>
            <a:ext cx="3240360" cy="792088"/>
          </a:xfrm>
          <a:prstGeom prst="rect">
            <a:avLst/>
          </a:prstGeom>
          <a:gradFill>
            <a:gsLst>
              <a:gs pos="0">
                <a:srgbClr val="000000"/>
              </a:gs>
              <a:gs pos="59000">
                <a:srgbClr val="0A128C">
                  <a:lumMod val="69000"/>
                  <a:lumOff val="31000"/>
                  <a:alpha val="78000"/>
                </a:srgbClr>
              </a:gs>
              <a:gs pos="77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5400000" scaled="0"/>
          </a:gradFill>
          <a:ln w="38100"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b="1" dirty="0" smtClean="0">
                <a:solidFill>
                  <a:prstClr val="white"/>
                </a:solidFill>
              </a:rPr>
              <a:t>физика</a:t>
            </a:r>
            <a:endParaRPr lang="ru-RU" sz="3200" b="1" dirty="0">
              <a:solidFill>
                <a:prstClr val="white"/>
              </a:solidFill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360040" y="3933056"/>
            <a:ext cx="3240360" cy="792088"/>
          </a:xfrm>
          <a:prstGeom prst="rect">
            <a:avLst/>
          </a:prstGeom>
          <a:gradFill>
            <a:gsLst>
              <a:gs pos="0">
                <a:srgbClr val="000000"/>
              </a:gs>
              <a:gs pos="59000">
                <a:srgbClr val="0A128C">
                  <a:lumMod val="69000"/>
                  <a:lumOff val="31000"/>
                  <a:alpha val="78000"/>
                </a:srgbClr>
              </a:gs>
              <a:gs pos="77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5400000" scaled="0"/>
          </a:gradFill>
          <a:ln w="38100"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b="1" dirty="0" smtClean="0"/>
              <a:t>наука в жизни</a:t>
            </a:r>
          </a:p>
        </p:txBody>
      </p:sp>
      <p:sp>
        <p:nvSpPr>
          <p:cNvPr id="66" name="Прямоугольник 65"/>
          <p:cNvSpPr/>
          <p:nvPr/>
        </p:nvSpPr>
        <p:spPr>
          <a:xfrm>
            <a:off x="360040" y="4869160"/>
            <a:ext cx="3240360" cy="792088"/>
          </a:xfrm>
          <a:prstGeom prst="rect">
            <a:avLst/>
          </a:prstGeom>
          <a:gradFill>
            <a:gsLst>
              <a:gs pos="0">
                <a:srgbClr val="000000"/>
              </a:gs>
              <a:gs pos="59000">
                <a:srgbClr val="0A128C">
                  <a:lumMod val="69000"/>
                  <a:lumOff val="31000"/>
                  <a:alpha val="78000"/>
                </a:srgbClr>
              </a:gs>
              <a:gs pos="77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5400000" scaled="0"/>
          </a:gradFill>
          <a:ln w="38100"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3200" b="1" dirty="0" smtClean="0">
                <a:solidFill>
                  <a:prstClr val="white"/>
                </a:solidFill>
              </a:rPr>
              <a:t>Это интересно</a:t>
            </a:r>
            <a:endParaRPr lang="ru-RU" sz="3200" b="1" dirty="0">
              <a:solidFill>
                <a:prstClr val="white"/>
              </a:solidFill>
            </a:endParaRPr>
          </a:p>
        </p:txBody>
      </p:sp>
      <p:sp>
        <p:nvSpPr>
          <p:cNvPr id="68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</a:rPr>
              <a:t>Своя игра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" name="TextBox 1">
            <a:hlinkClick r:id="rId29" action="ppaction://hlinksldjump"/>
          </p:cNvPr>
          <p:cNvSpPr txBox="1"/>
          <p:nvPr/>
        </p:nvSpPr>
        <p:spPr>
          <a:xfrm>
            <a:off x="232611" y="6085509"/>
            <a:ext cx="11876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hlinkClick r:id="rId29" action="ppaction://hlinksldjump"/>
              </a:rPr>
              <a:t>конец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4262740236"/>
      </p:ext>
    </p:extLst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55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6" fill="hold">
                      <p:stCondLst>
                        <p:cond delay="0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161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2" fill="hold">
                      <p:stCondLst>
                        <p:cond delay="0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167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8" fill="hold">
                      <p:stCondLst>
                        <p:cond delay="0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173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4" fill="hold">
                      <p:stCondLst>
                        <p:cond delay="0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179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0" fill="hold">
                      <p:stCondLst>
                        <p:cond delay="0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185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6" fill="hold">
                      <p:stCondLst>
                        <p:cond delay="0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191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2" fill="hold">
                      <p:stCondLst>
                        <p:cond delay="0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197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8" fill="hold">
                      <p:stCondLst>
                        <p:cond delay="0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203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4" fill="hold">
                      <p:stCondLst>
                        <p:cond delay="0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  <p:seq concurrent="1" nextAc="seek">
              <p:cTn id="209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0" fill="hold">
                      <p:stCondLst>
                        <p:cond delay="0"/>
                      </p:stCondLst>
                      <p:childTnLst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215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6" fill="hold">
                      <p:stCondLst>
                        <p:cond delay="0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  <p:seq concurrent="1" nextAc="seek">
              <p:cTn id="221" restart="whenNotActive" fill="hold" evtFilter="cancelBubble" nodeType="interactiveSeq">
                <p:stCondLst>
                  <p:cond evt="onClick" delay="0">
                    <p:tgtEl>
                      <p:spTgt spid="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2" fill="hold">
                      <p:stCondLst>
                        <p:cond delay="0"/>
                      </p:stCondLst>
                      <p:childTnLst>
                        <p:par>
                          <p:cTn id="223" fill="hold">
                            <p:stCondLst>
                              <p:cond delay="0"/>
                            </p:stCondLst>
                            <p:childTnLst>
                              <p:par>
                                <p:cTn id="22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"/>
                  </p:tgtEl>
                </p:cond>
              </p:nextCondLst>
            </p:seq>
            <p:seq concurrent="1" nextAc="seek">
              <p:cTn id="227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8" fill="hold">
                      <p:stCondLst>
                        <p:cond delay="0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  <p:seq concurrent="1" nextAc="seek">
              <p:cTn id="233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4" fill="hold">
                      <p:stCondLst>
                        <p:cond delay="0"/>
                      </p:stCondLst>
                      <p:childTnLst>
                        <p:par>
                          <p:cTn id="235" fill="hold">
                            <p:stCondLst>
                              <p:cond delay="0"/>
                            </p:stCondLst>
                            <p:childTnLst>
                              <p:par>
                                <p:cTn id="23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239" restart="whenNotActive" fill="hold" evtFilter="cancelBubble" nodeType="interactiveSeq">
                <p:stCondLst>
                  <p:cond evt="onClick" delay="0">
                    <p:tgtEl>
                      <p:spTgt spid="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0" fill="hold">
                      <p:stCondLst>
                        <p:cond delay="0"/>
                      </p:stCondLst>
                      <p:childTnLst>
                        <p:par>
                          <p:cTn id="241" fill="hold">
                            <p:stCondLst>
                              <p:cond delay="0"/>
                            </p:stCondLst>
                            <p:childTnLst>
                              <p:par>
                                <p:cTn id="24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"/>
                  </p:tgtEl>
                </p:cond>
              </p:nextCondLst>
            </p:seq>
            <p:seq concurrent="1" nextAc="seek">
              <p:cTn id="245" restart="whenNotActive" fill="hold" evtFilter="cancelBubble" nodeType="interactiveSeq">
                <p:stCondLst>
                  <p:cond evt="onClick" delay="0">
                    <p:tgtEl>
                      <p:spTgt spid="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6" fill="hold">
                      <p:stCondLst>
                        <p:cond delay="0"/>
                      </p:stCondLst>
                      <p:childTnLst>
                        <p:par>
                          <p:cTn id="247" fill="hold">
                            <p:stCondLst>
                              <p:cond delay="0"/>
                            </p:stCondLst>
                            <p:childTnLst>
                              <p:par>
                                <p:cTn id="24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"/>
                  </p:tgtEl>
                </p:cond>
              </p:nextCondLst>
            </p:seq>
            <p:seq concurrent="1" nextAc="seek">
              <p:cTn id="251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2" fill="hold">
                      <p:stCondLst>
                        <p:cond delay="0"/>
                      </p:stCondLst>
                      <p:childTnLst>
                        <p:par>
                          <p:cTn id="253" fill="hold">
                            <p:stCondLst>
                              <p:cond delay="0"/>
                            </p:stCondLst>
                            <p:childTnLst>
                              <p:par>
                                <p:cTn id="25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257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8" fill="hold">
                      <p:stCondLst>
                        <p:cond delay="0"/>
                      </p:stCondLst>
                      <p:childTnLst>
                        <p:par>
                          <p:cTn id="259" fill="hold">
                            <p:stCondLst>
                              <p:cond delay="0"/>
                            </p:stCondLst>
                            <p:childTnLst>
                              <p:par>
                                <p:cTn id="26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  <p:seq concurrent="1" nextAc="seek">
              <p:cTn id="263" restart="whenNotActive" fill="hold" evtFilter="cancelBubble" nodeType="interactiveSeq">
                <p:stCondLst>
                  <p:cond evt="onClick" delay="0">
                    <p:tgtEl>
                      <p:spTgt spid="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4" fill="hold">
                      <p:stCondLst>
                        <p:cond delay="0"/>
                      </p:stCondLst>
                      <p:childTnLst>
                        <p:par>
                          <p:cTn id="265" fill="hold">
                            <p:stCondLst>
                              <p:cond delay="0"/>
                            </p:stCondLst>
                            <p:childTnLst>
                              <p:par>
                                <p:cTn id="26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5"/>
                  </p:tgtEl>
                </p:cond>
              </p:nextCondLst>
            </p:seq>
            <p:seq concurrent="1" nextAc="seek">
              <p:cTn id="269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0" fill="hold">
                      <p:stCondLst>
                        <p:cond delay="0"/>
                      </p:stCondLst>
                      <p:childTnLst>
                        <p:par>
                          <p:cTn id="271" fill="hold">
                            <p:stCondLst>
                              <p:cond delay="0"/>
                            </p:stCondLst>
                            <p:childTnLst>
                              <p:par>
                                <p:cTn id="27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  <p:seq concurrent="1" nextAc="seek">
              <p:cTn id="275" restart="whenNotActive" fill="hold" evtFilter="cancelBubble" nodeType="interactiveSeq">
                <p:stCondLst>
                  <p:cond evt="onClick" delay="0">
                    <p:tgtEl>
                      <p:spTgt spid="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6" fill="hold">
                      <p:stCondLst>
                        <p:cond delay="0"/>
                      </p:stCondLst>
                      <p:childTnLst>
                        <p:par>
                          <p:cTn id="277" fill="hold">
                            <p:stCondLst>
                              <p:cond delay="0"/>
                            </p:stCondLst>
                            <p:childTnLst>
                              <p:par>
                                <p:cTn id="27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7"/>
                  </p:tgtEl>
                </p:cond>
              </p:nextCondLst>
            </p:seq>
            <p:seq concurrent="1" nextAc="seek">
              <p:cTn id="281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2" fill="hold">
                      <p:stCondLst>
                        <p:cond delay="0"/>
                      </p:stCondLst>
                      <p:childTnLst>
                        <p:par>
                          <p:cTn id="283" fill="hold">
                            <p:stCondLst>
                              <p:cond delay="0"/>
                            </p:stCondLst>
                            <p:childTnLst>
                              <p:par>
                                <p:cTn id="28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  <p:seq concurrent="1" nextAc="seek">
              <p:cTn id="287" restart="whenNotActive" fill="hold" evtFilter="cancelBubble" nodeType="interactiveSeq">
                <p:stCondLst>
                  <p:cond evt="onClick" delay="0">
                    <p:tgtEl>
                      <p:spTgt spid="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8" fill="hold">
                      <p:stCondLst>
                        <p:cond delay="0"/>
                      </p:stCondLst>
                      <p:childTnLst>
                        <p:par>
                          <p:cTn id="289" fill="hold">
                            <p:stCondLst>
                              <p:cond delay="0"/>
                            </p:stCondLst>
                            <p:childTnLst>
                              <p:par>
                                <p:cTn id="29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9"/>
                  </p:tgtEl>
                </p:cond>
              </p:nextCondLst>
            </p:seq>
            <p:seq concurrent="1" nextAc="seek">
              <p:cTn id="293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4" fill="hold">
                      <p:stCondLst>
                        <p:cond delay="0"/>
                      </p:stCondLst>
                      <p:childTnLst>
                        <p:par>
                          <p:cTn id="295" fill="hold">
                            <p:stCondLst>
                              <p:cond delay="0"/>
                            </p:stCondLst>
                            <p:childTnLst>
                              <p:par>
                                <p:cTn id="29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  <p:seq concurrent="1" nextAc="seek">
              <p:cTn id="299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0" fill="hold">
                      <p:stCondLst>
                        <p:cond delay="0"/>
                      </p:stCondLst>
                      <p:childTnLst>
                        <p:par>
                          <p:cTn id="301" fill="hold">
                            <p:stCondLst>
                              <p:cond delay="0"/>
                            </p:stCondLst>
                            <p:childTnLst>
                              <p:par>
                                <p:cTn id="30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</p:childTnLst>
        </p:cTn>
      </p:par>
    </p:tnLst>
    <p:bldLst>
      <p:bldP spid="37" grpId="0" animBg="1"/>
      <p:bldP spid="37" grpId="1" animBg="1"/>
      <p:bldP spid="38" grpId="0" animBg="1"/>
      <p:bldP spid="38" grpId="1" animBg="1"/>
      <p:bldP spid="39" grpId="0" animBg="1"/>
      <p:bldP spid="39" grpId="1" animBg="1"/>
      <p:bldP spid="40" grpId="0" animBg="1"/>
      <p:bldP spid="40" grpId="1" animBg="1"/>
      <p:bldP spid="41" grpId="0" animBg="1"/>
      <p:bldP spid="41" grpId="1" animBg="1"/>
      <p:bldP spid="42" grpId="0" animBg="1"/>
      <p:bldP spid="42" grpId="1" animBg="1"/>
      <p:bldP spid="43" grpId="0" animBg="1"/>
      <p:bldP spid="43" grpId="1" animBg="1"/>
      <p:bldP spid="44" grpId="0" animBg="1"/>
      <p:bldP spid="44" grpId="1" animBg="1"/>
      <p:bldP spid="45" grpId="0" animBg="1"/>
      <p:bldP spid="45" grpId="1" animBg="1"/>
      <p:bldP spid="46" grpId="0" animBg="1"/>
      <p:bldP spid="46" grpId="1" animBg="1"/>
      <p:bldP spid="47" grpId="0" animBg="1"/>
      <p:bldP spid="47" grpId="1" animBg="1"/>
      <p:bldP spid="48" grpId="0" animBg="1"/>
      <p:bldP spid="48" grpId="1" animBg="1"/>
      <p:bldP spid="49" grpId="0" animBg="1"/>
      <p:bldP spid="49" grpId="1" animBg="1"/>
      <p:bldP spid="50" grpId="0" animBg="1"/>
      <p:bldP spid="50" grpId="1" animBg="1"/>
      <p:bldP spid="51" grpId="0" animBg="1"/>
      <p:bldP spid="51" grpId="1" animBg="1"/>
      <p:bldP spid="52" grpId="0" animBg="1"/>
      <p:bldP spid="52" grpId="1" animBg="1"/>
      <p:bldP spid="53" grpId="0" animBg="1"/>
      <p:bldP spid="53" grpId="1" animBg="1"/>
      <p:bldP spid="54" grpId="0" animBg="1"/>
      <p:bldP spid="54" grpId="1" animBg="1"/>
      <p:bldP spid="55" grpId="0" animBg="1"/>
      <p:bldP spid="55" grpId="1" animBg="1"/>
      <p:bldP spid="56" grpId="0" animBg="1"/>
      <p:bldP spid="56" grpId="1" animBg="1"/>
      <p:bldP spid="57" grpId="0" animBg="1"/>
      <p:bldP spid="57" grpId="1" animBg="1"/>
      <p:bldP spid="58" grpId="0" animBg="1"/>
      <p:bldP spid="58" grpId="1" animBg="1"/>
      <p:bldP spid="59" grpId="0" animBg="1"/>
      <p:bldP spid="59" grpId="1" animBg="1"/>
      <p:bldP spid="60" grpId="0" animBg="1"/>
      <p:bldP spid="60" grpId="1" animBg="1"/>
      <p:bldP spid="61" grpId="0" animBg="1"/>
      <p:bldP spid="61" grpId="1" animBg="1"/>
      <p:bldP spid="62" grpId="0" animBg="1"/>
      <p:bldP spid="63" grpId="0" animBg="1"/>
      <p:bldP spid="64" grpId="0" animBg="1"/>
      <p:bldP spid="65" grpId="0" animBg="1"/>
      <p:bldP spid="66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081088" y="908720"/>
            <a:ext cx="7786687" cy="17235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sz="3200" b="1" i="1" dirty="0">
                <a:latin typeface="Times New Roman" pitchFamily="18" charset="0"/>
              </a:rPr>
              <a:t>3</a:t>
            </a:r>
            <a:r>
              <a:rPr lang="ru-RU" sz="3200" b="1" i="1" dirty="0" smtClean="0">
                <a:latin typeface="Times New Roman" pitchFamily="18" charset="0"/>
              </a:rPr>
              <a:t>0 </a:t>
            </a:r>
            <a:r>
              <a:rPr lang="ru-RU" sz="3200" b="1" i="1" dirty="0">
                <a:latin typeface="Times New Roman" pitchFamily="18" charset="0"/>
              </a:rPr>
              <a:t>баллов. </a:t>
            </a:r>
          </a:p>
          <a:p>
            <a:pPr algn="r" eaLnBrk="1" hangingPunct="1"/>
            <a:endParaRPr lang="ru-RU" sz="2800" b="1" dirty="0" smtClean="0"/>
          </a:p>
          <a:p>
            <a:pPr algn="r" eaLnBrk="1" hangingPunct="1"/>
            <a:endParaRPr lang="ru-RU" sz="2800" b="1" i="1" dirty="0"/>
          </a:p>
          <a:p>
            <a:pPr eaLnBrk="1" hangingPunct="1"/>
            <a:endParaRPr lang="ru-RU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355976" y="5157192"/>
            <a:ext cx="4608512" cy="576064"/>
          </a:xfrm>
          <a:prstGeom prst="roundRect">
            <a:avLst/>
          </a:prstGeom>
          <a:solidFill>
            <a:srgbClr val="0070C0"/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w="114300" prst="artDeco"/>
            <a:bevelB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i="1" dirty="0" smtClean="0"/>
              <a:t>Через 5 минут</a:t>
            </a:r>
            <a:endParaRPr lang="ru-RU" sz="4000" b="1" i="1" dirty="0"/>
          </a:p>
        </p:txBody>
      </p:sp>
      <p:sp>
        <p:nvSpPr>
          <p:cNvPr id="11" name="Скругленная прямоугольная выноска 10"/>
          <p:cNvSpPr/>
          <p:nvPr/>
        </p:nvSpPr>
        <p:spPr>
          <a:xfrm>
            <a:off x="179512" y="1412776"/>
            <a:ext cx="8568952" cy="3384376"/>
          </a:xfrm>
          <a:prstGeom prst="wedgeRoundRectCallout">
            <a:avLst>
              <a:gd name="adj1" fmla="val -27537"/>
              <a:gd name="adj2" fmla="val 60075"/>
              <a:gd name="adj3" fmla="val 16667"/>
            </a:avLst>
          </a:prstGeom>
          <a:solidFill>
            <a:srgbClr val="FFFF00"/>
          </a:solidFill>
          <a:ln w="349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chemeClr val="tx1"/>
                </a:solidFill>
              </a:rPr>
              <a:t>На лесопильном заводе каждую минуту машина отпиливает от бревна кусок в 1 метр. Через сколько минут она распилит бревно в 6 метров? </a:t>
            </a:r>
            <a:endParaRPr lang="ru-RU" sz="4000" b="1" dirty="0">
              <a:solidFill>
                <a:schemeClr val="tx1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059832" y="116632"/>
            <a:ext cx="403244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latin typeface="+mj-lt"/>
              </a:rPr>
              <a:t>Наука в жизни</a:t>
            </a:r>
            <a:endParaRPr lang="ru-RU" sz="4000" b="1" dirty="0">
              <a:latin typeface="+mj-lt"/>
            </a:endParaRPr>
          </a:p>
        </p:txBody>
      </p:sp>
      <p:pic>
        <p:nvPicPr>
          <p:cNvPr id="9" name="Picture 6" descr="http://stihi.su/pics/2015/12/14/3297.jp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3659" b="41639"/>
          <a:stretch>
            <a:fillRect/>
          </a:stretch>
        </p:blipFill>
        <p:spPr bwMode="auto">
          <a:xfrm>
            <a:off x="0" y="5157192"/>
            <a:ext cx="1859393" cy="151216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55424945"/>
      </p:ext>
    </p:extLst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081088" y="836712"/>
            <a:ext cx="7786687" cy="1292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sz="3200" b="1" i="1" dirty="0" smtClean="0">
                <a:latin typeface="Times New Roman" pitchFamily="18" charset="0"/>
              </a:rPr>
              <a:t>4</a:t>
            </a:r>
            <a:r>
              <a:rPr lang="ru-RU" sz="3200" b="1" i="1" dirty="0" smtClean="0">
                <a:latin typeface="Times New Roman" pitchFamily="18" charset="0"/>
              </a:rPr>
              <a:t>0 баллов</a:t>
            </a:r>
            <a:endParaRPr lang="ru-RU" sz="2800" b="1" dirty="0" smtClean="0"/>
          </a:p>
          <a:p>
            <a:pPr algn="r" eaLnBrk="1" hangingPunct="1"/>
            <a:endParaRPr lang="ru-RU" sz="2800" b="1" i="1" dirty="0"/>
          </a:p>
          <a:p>
            <a:pPr eaLnBrk="1" hangingPunct="1"/>
            <a:endParaRPr lang="ru-RU" dirty="0"/>
          </a:p>
        </p:txBody>
      </p:sp>
      <p:sp>
        <p:nvSpPr>
          <p:cNvPr id="13" name="Скругленная прямоугольная выноска 12"/>
          <p:cNvSpPr/>
          <p:nvPr/>
        </p:nvSpPr>
        <p:spPr>
          <a:xfrm>
            <a:off x="251520" y="1412776"/>
            <a:ext cx="8424936" cy="2880320"/>
          </a:xfrm>
          <a:prstGeom prst="wedgeRoundRectCallout">
            <a:avLst>
              <a:gd name="adj1" fmla="val -28347"/>
              <a:gd name="adj2" fmla="val 76338"/>
              <a:gd name="adj3" fmla="val 16667"/>
            </a:avLst>
          </a:prstGeom>
          <a:solidFill>
            <a:srgbClr val="FFFF00"/>
          </a:solidFill>
          <a:ln w="349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>
                <a:solidFill>
                  <a:schemeClr val="tx1"/>
                </a:solidFill>
              </a:rPr>
              <a:t>Какая рыба плавает в воде значительно быстрее многих других рыб? (речная рыба) 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4463988" y="4941168"/>
            <a:ext cx="3846041" cy="1008112"/>
          </a:xfrm>
          <a:prstGeom prst="roundRect">
            <a:avLst/>
          </a:prstGeom>
          <a:solidFill>
            <a:srgbClr val="0070C0"/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w="114300" prst="artDeco"/>
            <a:bevelB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/>
              <a:t>щука</a:t>
            </a:r>
            <a:endParaRPr lang="ru-RU" sz="6000" b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059832" y="116632"/>
            <a:ext cx="403244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latin typeface="+mj-lt"/>
              </a:rPr>
              <a:t>Наука в жизни</a:t>
            </a:r>
            <a:endParaRPr lang="ru-RU" sz="4000" b="1" dirty="0">
              <a:latin typeface="+mj-lt"/>
            </a:endParaRPr>
          </a:p>
        </p:txBody>
      </p:sp>
      <p:pic>
        <p:nvPicPr>
          <p:cNvPr id="10" name="Picture 6" descr="http://stihi.su/pics/2015/12/14/3297.jp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3659" b="41639"/>
          <a:stretch>
            <a:fillRect/>
          </a:stretch>
        </p:blipFill>
        <p:spPr bwMode="auto">
          <a:xfrm>
            <a:off x="151390" y="5193196"/>
            <a:ext cx="1859393" cy="151216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617432498"/>
      </p:ext>
    </p:extLst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081088" y="836712"/>
            <a:ext cx="7786687" cy="17235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sz="3200" b="1" i="1" dirty="0">
                <a:latin typeface="Times New Roman" pitchFamily="18" charset="0"/>
              </a:rPr>
              <a:t>5</a:t>
            </a:r>
            <a:r>
              <a:rPr lang="ru-RU" sz="3200" b="1" i="1" dirty="0" smtClean="0">
                <a:latin typeface="Times New Roman" pitchFamily="18" charset="0"/>
              </a:rPr>
              <a:t>0 </a:t>
            </a:r>
            <a:r>
              <a:rPr lang="ru-RU" sz="3200" b="1" i="1" dirty="0">
                <a:latin typeface="Times New Roman" pitchFamily="18" charset="0"/>
              </a:rPr>
              <a:t>баллов. </a:t>
            </a:r>
          </a:p>
          <a:p>
            <a:pPr algn="r" eaLnBrk="1" hangingPunct="1"/>
            <a:endParaRPr lang="ru-RU" sz="2800" b="1" dirty="0" smtClean="0"/>
          </a:p>
          <a:p>
            <a:pPr algn="r" eaLnBrk="1" hangingPunct="1"/>
            <a:endParaRPr lang="ru-RU" sz="2800" b="1" i="1" dirty="0"/>
          </a:p>
          <a:p>
            <a:pPr eaLnBrk="1" hangingPunct="1"/>
            <a:endParaRPr lang="ru-RU" dirty="0"/>
          </a:p>
        </p:txBody>
      </p:sp>
      <p:sp>
        <p:nvSpPr>
          <p:cNvPr id="10" name="Скругленная прямоугольная выноска 9"/>
          <p:cNvSpPr/>
          <p:nvPr/>
        </p:nvSpPr>
        <p:spPr>
          <a:xfrm>
            <a:off x="447944" y="1484784"/>
            <a:ext cx="8352928" cy="1501878"/>
          </a:xfrm>
          <a:prstGeom prst="wedgeRoundRectCallout">
            <a:avLst>
              <a:gd name="adj1" fmla="val -33464"/>
              <a:gd name="adj2" fmla="val 182706"/>
              <a:gd name="adj3" fmla="val 16667"/>
            </a:avLst>
          </a:prstGeom>
          <a:solidFill>
            <a:srgbClr val="FFFF00"/>
          </a:solidFill>
          <a:ln w="349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Школьников у нас в стране несколько миллионов. У каждого на голове круглым счетом двести тысяч волос. Как вы думаете, сыщутся ли среди них хотя бы двое, у которых было бы совершенно одинаковое количество волос?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1966456" y="3356992"/>
            <a:ext cx="6998031" cy="3312368"/>
          </a:xfrm>
          <a:prstGeom prst="roundRect">
            <a:avLst/>
          </a:prstGeom>
          <a:solidFill>
            <a:srgbClr val="0070C0"/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w="114300" prst="artDeco"/>
            <a:bevelB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b="1" dirty="0"/>
              <a:t>Среди школьников наверняка имеются даже не двое, а целые десятки ребят с одинаковым количеством волос. Это следует из того, что число всех школьников больше, чем число волос на голове каждого из них. Школьников с различным числом волос может быть не более двухсот тысяч. Сколько же волос у двести тысяч первого школьника? Конечно, одно из тех чисел, какое уже насчитывалось у кого-нибудь из первых двухсот тысяч школьников. 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3059832" y="116632"/>
            <a:ext cx="403244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latin typeface="+mj-lt"/>
              </a:rPr>
              <a:t>Наука в жизни</a:t>
            </a:r>
            <a:endParaRPr lang="ru-RU" sz="4000" b="1" dirty="0">
              <a:latin typeface="+mj-lt"/>
            </a:endParaRPr>
          </a:p>
        </p:txBody>
      </p:sp>
      <p:pic>
        <p:nvPicPr>
          <p:cNvPr id="9" name="Picture 6" descr="http://stihi.su/pics/2015/12/14/3297.jp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3659" b="41639"/>
          <a:stretch>
            <a:fillRect/>
          </a:stretch>
        </p:blipFill>
        <p:spPr bwMode="auto">
          <a:xfrm>
            <a:off x="-1" y="5013176"/>
            <a:ext cx="1859393" cy="151216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737984766"/>
      </p:ext>
    </p:extLst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081088" y="908720"/>
            <a:ext cx="7786687" cy="21544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sz="3200" b="1" i="1" dirty="0" smtClean="0">
                <a:latin typeface="Times New Roman" pitchFamily="18" charset="0"/>
              </a:rPr>
              <a:t>1</a:t>
            </a:r>
            <a:r>
              <a:rPr lang="ru-RU" sz="3200" b="1" i="1" dirty="0" smtClean="0">
                <a:latin typeface="Times New Roman" pitchFamily="18" charset="0"/>
              </a:rPr>
              <a:t>0 </a:t>
            </a:r>
            <a:r>
              <a:rPr lang="ru-RU" sz="3200" b="1" i="1" dirty="0">
                <a:latin typeface="Times New Roman" pitchFamily="18" charset="0"/>
              </a:rPr>
              <a:t>баллов. </a:t>
            </a:r>
          </a:p>
          <a:p>
            <a:pPr eaLnBrk="1" hangingPunct="1"/>
            <a:endParaRPr lang="ru-RU" sz="2800" b="1" i="1" dirty="0">
              <a:latin typeface="Times New Roman" pitchFamily="18" charset="0"/>
            </a:endParaRPr>
          </a:p>
          <a:p>
            <a:pPr algn="r" eaLnBrk="1" hangingPunct="1"/>
            <a:endParaRPr lang="ru-RU" sz="2800" b="1" dirty="0" smtClean="0"/>
          </a:p>
          <a:p>
            <a:pPr algn="r" eaLnBrk="1" hangingPunct="1"/>
            <a:endParaRPr lang="ru-RU" sz="2800" b="1" i="1" dirty="0"/>
          </a:p>
          <a:p>
            <a:pPr eaLnBrk="1" hangingPunct="1"/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771800" y="116632"/>
            <a:ext cx="410445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/>
              <a:t>Это интересно</a:t>
            </a:r>
            <a:endParaRPr lang="ru-RU" sz="4000" dirty="0">
              <a:latin typeface="+mj-lt"/>
            </a:endParaRPr>
          </a:p>
        </p:txBody>
      </p:sp>
      <p:sp>
        <p:nvSpPr>
          <p:cNvPr id="9" name="Скругленная прямоугольная выноска 8"/>
          <p:cNvSpPr/>
          <p:nvPr/>
        </p:nvSpPr>
        <p:spPr>
          <a:xfrm>
            <a:off x="323528" y="1412776"/>
            <a:ext cx="8352928" cy="3096344"/>
          </a:xfrm>
          <a:prstGeom prst="wedgeRoundRectCallout">
            <a:avLst>
              <a:gd name="adj1" fmla="val -29535"/>
              <a:gd name="adj2" fmla="val 68179"/>
              <a:gd name="adj3" fmla="val 16667"/>
            </a:avLst>
          </a:prstGeom>
          <a:solidFill>
            <a:srgbClr val="FFFF00"/>
          </a:solidFill>
          <a:ln w="349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err="1" smtClean="0">
                <a:solidFill>
                  <a:schemeClr val="tx1"/>
                </a:solidFill>
              </a:rPr>
              <a:t>Лохнесское</a:t>
            </a:r>
            <a:r>
              <a:rPr lang="ru-RU" sz="4400" b="1" dirty="0" smtClean="0">
                <a:solidFill>
                  <a:schemeClr val="tx1"/>
                </a:solidFill>
              </a:rPr>
              <a:t> чудовище имеет в длину 20 метров и еще половину длины. Чему равна длина чудовища?</a:t>
            </a:r>
          </a:p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707904" y="4725144"/>
            <a:ext cx="5040560" cy="1152128"/>
          </a:xfrm>
          <a:prstGeom prst="roundRect">
            <a:avLst/>
          </a:prstGeom>
          <a:solidFill>
            <a:srgbClr val="0070C0"/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w="114300" prst="artDeco"/>
            <a:bevelB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40 метров</a:t>
            </a:r>
            <a:endParaRPr lang="ru-RU" sz="4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11" name="Picture 6" descr="http://stihi.su/pics/2015/12/14/3297.jp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3659" b="41639"/>
          <a:stretch>
            <a:fillRect/>
          </a:stretch>
        </p:blipFill>
        <p:spPr bwMode="auto">
          <a:xfrm>
            <a:off x="0" y="5121188"/>
            <a:ext cx="1859393" cy="151216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276208928"/>
      </p:ext>
    </p:extLst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081088" y="908720"/>
            <a:ext cx="7786687" cy="1292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sz="3200" b="1" i="1" dirty="0" smtClean="0">
                <a:latin typeface="Times New Roman" pitchFamily="18" charset="0"/>
              </a:rPr>
              <a:t>2</a:t>
            </a:r>
            <a:r>
              <a:rPr lang="ru-RU" sz="3200" b="1" i="1" dirty="0" smtClean="0">
                <a:latin typeface="Times New Roman" pitchFamily="18" charset="0"/>
              </a:rPr>
              <a:t>0 </a:t>
            </a:r>
            <a:r>
              <a:rPr lang="ru-RU" sz="3200" b="1" i="1" dirty="0">
                <a:latin typeface="Times New Roman" pitchFamily="18" charset="0"/>
              </a:rPr>
              <a:t>баллов</a:t>
            </a:r>
            <a:r>
              <a:rPr lang="ru-RU" sz="3200" b="1" i="1" dirty="0" smtClean="0">
                <a:latin typeface="Times New Roman" pitchFamily="18" charset="0"/>
              </a:rPr>
              <a:t>.</a:t>
            </a:r>
            <a:endParaRPr lang="ru-RU" sz="2800" b="1" dirty="0" smtClean="0"/>
          </a:p>
          <a:p>
            <a:pPr algn="r" eaLnBrk="1" hangingPunct="1"/>
            <a:endParaRPr lang="ru-RU" sz="2800" b="1" i="1" dirty="0"/>
          </a:p>
          <a:p>
            <a:pPr eaLnBrk="1" hangingPunct="1"/>
            <a:endParaRPr lang="ru-RU" dirty="0"/>
          </a:p>
        </p:txBody>
      </p:sp>
      <p:sp>
        <p:nvSpPr>
          <p:cNvPr id="10" name="Скругленная прямоугольная выноска 9"/>
          <p:cNvSpPr/>
          <p:nvPr/>
        </p:nvSpPr>
        <p:spPr>
          <a:xfrm>
            <a:off x="323528" y="1484784"/>
            <a:ext cx="6408712" cy="2520280"/>
          </a:xfrm>
          <a:prstGeom prst="wedgeRoundRectCallout">
            <a:avLst>
              <a:gd name="adj1" fmla="val -25223"/>
              <a:gd name="adj2" fmla="val 96456"/>
              <a:gd name="adj3" fmla="val 16667"/>
            </a:avLst>
          </a:prstGeom>
          <a:solidFill>
            <a:srgbClr val="FFFF00"/>
          </a:solidFill>
          <a:ln w="349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chemeClr val="tx1"/>
                </a:solidFill>
              </a:rPr>
              <a:t>Когда мы смотрим на 3, а говорим 15?</a:t>
            </a:r>
            <a:endParaRPr lang="ru-RU" sz="4800" b="1" dirty="0">
              <a:solidFill>
                <a:schemeClr val="tx1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663280" y="4797152"/>
            <a:ext cx="6480720" cy="1152128"/>
          </a:xfrm>
          <a:prstGeom prst="roundRect">
            <a:avLst/>
          </a:prstGeom>
          <a:solidFill>
            <a:srgbClr val="0070C0"/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w="114300" prst="artDeco"/>
            <a:bevelB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4000" b="1" dirty="0" smtClean="0"/>
              <a:t>Когда смотрим на минутную стрелку часов</a:t>
            </a:r>
            <a:endParaRPr lang="ru-RU" sz="40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2771800" y="116632"/>
            <a:ext cx="410445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/>
              <a:t>Это интересно</a:t>
            </a:r>
            <a:endParaRPr lang="ru-RU" sz="4000" dirty="0">
              <a:latin typeface="+mj-lt"/>
            </a:endParaRPr>
          </a:p>
        </p:txBody>
      </p:sp>
      <p:pic>
        <p:nvPicPr>
          <p:cNvPr id="9" name="Picture 6" descr="http://stihi.su/pics/2015/12/14/3297.jp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3659" b="41639"/>
          <a:stretch>
            <a:fillRect/>
          </a:stretch>
        </p:blipFill>
        <p:spPr bwMode="auto">
          <a:xfrm>
            <a:off x="143261" y="5193196"/>
            <a:ext cx="1859393" cy="151216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32049351"/>
      </p:ext>
    </p:extLst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081088" y="908720"/>
            <a:ext cx="7786687" cy="21544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sz="3200" b="1" i="1" dirty="0" smtClean="0">
                <a:latin typeface="Times New Roman" pitchFamily="18" charset="0"/>
              </a:rPr>
              <a:t>3</a:t>
            </a:r>
            <a:r>
              <a:rPr lang="ru-RU" sz="3200" b="1" i="1" dirty="0" smtClean="0">
                <a:latin typeface="Times New Roman" pitchFamily="18" charset="0"/>
              </a:rPr>
              <a:t>0 </a:t>
            </a:r>
            <a:r>
              <a:rPr lang="ru-RU" sz="3200" b="1" i="1" dirty="0">
                <a:latin typeface="Times New Roman" pitchFamily="18" charset="0"/>
              </a:rPr>
              <a:t>баллов. </a:t>
            </a:r>
          </a:p>
          <a:p>
            <a:pPr eaLnBrk="1" hangingPunct="1"/>
            <a:endParaRPr lang="ru-RU" sz="2800" b="1" i="1" dirty="0">
              <a:latin typeface="Times New Roman" pitchFamily="18" charset="0"/>
            </a:endParaRPr>
          </a:p>
          <a:p>
            <a:pPr algn="r" eaLnBrk="1" hangingPunct="1"/>
            <a:endParaRPr lang="ru-RU" sz="2800" b="1" dirty="0" smtClean="0"/>
          </a:p>
          <a:p>
            <a:pPr algn="r" eaLnBrk="1" hangingPunct="1"/>
            <a:endParaRPr lang="ru-RU" sz="2800" b="1" i="1" dirty="0"/>
          </a:p>
          <a:p>
            <a:pPr eaLnBrk="1" hangingPunct="1"/>
            <a:endParaRPr lang="ru-RU" dirty="0"/>
          </a:p>
        </p:txBody>
      </p:sp>
      <p:sp>
        <p:nvSpPr>
          <p:cNvPr id="10" name="Скругленная прямоугольная выноска 9"/>
          <p:cNvSpPr/>
          <p:nvPr/>
        </p:nvSpPr>
        <p:spPr>
          <a:xfrm>
            <a:off x="216496" y="1400091"/>
            <a:ext cx="8820000" cy="3168352"/>
          </a:xfrm>
          <a:prstGeom prst="wedgeRoundRectCallout">
            <a:avLst>
              <a:gd name="adj1" fmla="val -31209"/>
              <a:gd name="adj2" fmla="val 74997"/>
              <a:gd name="adj3" fmla="val 16667"/>
            </a:avLst>
          </a:prstGeom>
          <a:solidFill>
            <a:srgbClr val="FFFF00"/>
          </a:solidFill>
          <a:ln w="349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4200" b="1" dirty="0" smtClean="0">
                <a:solidFill>
                  <a:schemeClr val="tx1"/>
                </a:solidFill>
              </a:rPr>
              <a:t>Именно этой фразой греческий математик, “отец геометрии” Евклид заканчивал каждый математический вывод. </a:t>
            </a:r>
          </a:p>
          <a:p>
            <a:pPr algn="ctr"/>
            <a:r>
              <a:rPr lang="ru-RU" sz="4200" b="1" dirty="0" smtClean="0">
                <a:solidFill>
                  <a:schemeClr val="tx1"/>
                </a:solidFill>
              </a:rPr>
              <a:t>Что это за фраза?</a:t>
            </a:r>
          </a:p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311352" y="4797152"/>
            <a:ext cx="5725144" cy="1296144"/>
          </a:xfrm>
          <a:prstGeom prst="roundRect">
            <a:avLst/>
          </a:prstGeom>
          <a:solidFill>
            <a:srgbClr val="0070C0"/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w="114300" prst="artDeco"/>
            <a:bevelB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/>
              <a:t>Что и требовалось доказать</a:t>
            </a:r>
            <a:endParaRPr lang="ru-RU" sz="4400" b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2771800" y="116632"/>
            <a:ext cx="410445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/>
              <a:t>Это интересно</a:t>
            </a:r>
            <a:endParaRPr lang="ru-RU" sz="4000" dirty="0">
              <a:latin typeface="+mj-lt"/>
            </a:endParaRPr>
          </a:p>
        </p:txBody>
      </p:sp>
      <p:pic>
        <p:nvPicPr>
          <p:cNvPr id="9" name="Picture 6" descr="http://stihi.su/pics/2015/12/14/3297.jp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3659" b="41639"/>
          <a:stretch>
            <a:fillRect/>
          </a:stretch>
        </p:blipFill>
        <p:spPr bwMode="auto">
          <a:xfrm>
            <a:off x="28575" y="5157192"/>
            <a:ext cx="1859393" cy="151216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268047172"/>
      </p:ext>
    </p:extLst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081088" y="908720"/>
            <a:ext cx="7786687" cy="17235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sz="3200" b="1" i="1" dirty="0" smtClean="0">
                <a:latin typeface="Times New Roman" pitchFamily="18" charset="0"/>
              </a:rPr>
              <a:t>4</a:t>
            </a:r>
            <a:r>
              <a:rPr lang="ru-RU" sz="3200" b="1" i="1" dirty="0" smtClean="0">
                <a:latin typeface="Times New Roman" pitchFamily="18" charset="0"/>
              </a:rPr>
              <a:t>0 </a:t>
            </a:r>
            <a:r>
              <a:rPr lang="ru-RU" sz="3200" b="1" i="1" dirty="0">
                <a:latin typeface="Times New Roman" pitchFamily="18" charset="0"/>
              </a:rPr>
              <a:t>баллов. </a:t>
            </a:r>
          </a:p>
          <a:p>
            <a:pPr algn="r" eaLnBrk="1" hangingPunct="1"/>
            <a:endParaRPr lang="ru-RU" sz="2800" b="1" dirty="0" smtClean="0"/>
          </a:p>
          <a:p>
            <a:pPr algn="r" eaLnBrk="1" hangingPunct="1"/>
            <a:endParaRPr lang="ru-RU" sz="2800" b="1" i="1" dirty="0"/>
          </a:p>
          <a:p>
            <a:pPr eaLnBrk="1" hangingPunct="1"/>
            <a:endParaRPr lang="ru-RU" dirty="0"/>
          </a:p>
        </p:txBody>
      </p:sp>
      <p:sp>
        <p:nvSpPr>
          <p:cNvPr id="10" name="Скругленная прямоугольная выноска 9"/>
          <p:cNvSpPr/>
          <p:nvPr/>
        </p:nvSpPr>
        <p:spPr>
          <a:xfrm>
            <a:off x="539552" y="1533492"/>
            <a:ext cx="8136903" cy="3456384"/>
          </a:xfrm>
          <a:prstGeom prst="wedgeRoundRectCallout">
            <a:avLst>
              <a:gd name="adj1" fmla="val -33367"/>
              <a:gd name="adj2" fmla="val 61822"/>
              <a:gd name="adj3" fmla="val 16667"/>
            </a:avLst>
          </a:prstGeom>
          <a:solidFill>
            <a:srgbClr val="FFFF00"/>
          </a:solidFill>
          <a:ln w="349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tx1"/>
                </a:solidFill>
              </a:rPr>
              <a:t>О нем Пушкин писал: «Соединяя необыкновенную силу воли, с необыкновенной силой памяти. Он объял все отрасли просвещения. Жажда науки была сильнейшей страстью, сей души. Историк, механик, химик, художник, стихотворец- он все испытал.»</a:t>
            </a:r>
            <a:br>
              <a:rPr lang="ru-RU" sz="2800" b="1" dirty="0">
                <a:solidFill>
                  <a:schemeClr val="tx1"/>
                </a:solidFill>
              </a:rPr>
            </a:b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563887" y="5157193"/>
            <a:ext cx="5112568" cy="1101760"/>
          </a:xfrm>
          <a:prstGeom prst="roundRect">
            <a:avLst/>
          </a:prstGeom>
          <a:solidFill>
            <a:srgbClr val="0070C0"/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w="114300" prst="artDeco"/>
            <a:bevelB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/>
              <a:t>Михаил Ломоносов</a:t>
            </a:r>
            <a:endParaRPr lang="ru-RU" sz="4400" b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2771800" y="116632"/>
            <a:ext cx="410445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/>
              <a:t>Это интересно</a:t>
            </a:r>
            <a:endParaRPr lang="ru-RU" sz="4000" dirty="0">
              <a:latin typeface="+mj-lt"/>
            </a:endParaRPr>
          </a:p>
        </p:txBody>
      </p:sp>
      <p:pic>
        <p:nvPicPr>
          <p:cNvPr id="9" name="Picture 6" descr="http://stihi.su/pics/2015/12/14/3297.jp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3659" b="41639"/>
          <a:stretch>
            <a:fillRect/>
          </a:stretch>
        </p:blipFill>
        <p:spPr bwMode="auto">
          <a:xfrm>
            <a:off x="-1" y="5157193"/>
            <a:ext cx="1859393" cy="151216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818419398"/>
      </p:ext>
    </p:extLst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081088" y="908720"/>
            <a:ext cx="7786687" cy="21544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sz="3200" b="1" i="1" dirty="0" smtClean="0">
                <a:latin typeface="Times New Roman" pitchFamily="18" charset="0"/>
              </a:rPr>
              <a:t>5</a:t>
            </a:r>
            <a:r>
              <a:rPr lang="ru-RU" sz="3200" b="1" i="1" dirty="0" smtClean="0">
                <a:latin typeface="Times New Roman" pitchFamily="18" charset="0"/>
              </a:rPr>
              <a:t>0 </a:t>
            </a:r>
            <a:r>
              <a:rPr lang="ru-RU" sz="3200" b="1" i="1" dirty="0">
                <a:latin typeface="Times New Roman" pitchFamily="18" charset="0"/>
              </a:rPr>
              <a:t>баллов. </a:t>
            </a:r>
          </a:p>
          <a:p>
            <a:pPr eaLnBrk="1" hangingPunct="1"/>
            <a:endParaRPr lang="ru-RU" sz="2800" b="1" i="1" dirty="0">
              <a:latin typeface="Times New Roman" pitchFamily="18" charset="0"/>
            </a:endParaRPr>
          </a:p>
          <a:p>
            <a:pPr algn="r" eaLnBrk="1" hangingPunct="1"/>
            <a:endParaRPr lang="ru-RU" sz="2800" b="1" dirty="0" smtClean="0"/>
          </a:p>
          <a:p>
            <a:pPr algn="r" eaLnBrk="1" hangingPunct="1"/>
            <a:endParaRPr lang="ru-RU" sz="2800" b="1" i="1" dirty="0"/>
          </a:p>
          <a:p>
            <a:pPr eaLnBrk="1" hangingPunct="1"/>
            <a:endParaRPr lang="ru-RU" dirty="0"/>
          </a:p>
        </p:txBody>
      </p:sp>
      <p:sp>
        <p:nvSpPr>
          <p:cNvPr id="11" name="Скругленная прямоугольная выноска 10"/>
          <p:cNvSpPr/>
          <p:nvPr/>
        </p:nvSpPr>
        <p:spPr>
          <a:xfrm>
            <a:off x="467544" y="1556792"/>
            <a:ext cx="7992888" cy="3096344"/>
          </a:xfrm>
          <a:prstGeom prst="wedgeRoundRectCallout">
            <a:avLst>
              <a:gd name="adj1" fmla="val -29780"/>
              <a:gd name="adj2" fmla="val 65529"/>
              <a:gd name="adj3" fmla="val 16667"/>
            </a:avLst>
          </a:prstGeom>
          <a:solidFill>
            <a:srgbClr val="FFFF00"/>
          </a:solidFill>
          <a:ln w="349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chemeClr val="tx1"/>
                </a:solidFill>
              </a:rPr>
              <a:t>На поверхности какого небесного тела встречаются такие названия: море Спокойствия, океан Бурь, болото Сна, озеро Смерти?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4572000" y="5301208"/>
            <a:ext cx="3888432" cy="648072"/>
          </a:xfrm>
          <a:prstGeom prst="roundRect">
            <a:avLst/>
          </a:prstGeom>
          <a:solidFill>
            <a:srgbClr val="0070C0"/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w="114300" prst="artDeco"/>
            <a:bevelB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6000" b="1" dirty="0"/>
              <a:t>н</a:t>
            </a:r>
            <a:r>
              <a:rPr lang="ru-RU" sz="6000" b="1" dirty="0" smtClean="0"/>
              <a:t>а Луне</a:t>
            </a:r>
            <a:endParaRPr lang="ru-RU" sz="6000" b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771800" y="116632"/>
            <a:ext cx="410445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/>
              <a:t>Это интересно</a:t>
            </a:r>
            <a:endParaRPr lang="ru-RU" sz="4000" dirty="0">
              <a:latin typeface="+mj-lt"/>
            </a:endParaRPr>
          </a:p>
        </p:txBody>
      </p:sp>
      <p:pic>
        <p:nvPicPr>
          <p:cNvPr id="10" name="Picture 6" descr="http://stihi.su/pics/2015/12/14/3297.jp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3659" b="41639"/>
          <a:stretch>
            <a:fillRect/>
          </a:stretch>
        </p:blipFill>
        <p:spPr bwMode="auto">
          <a:xfrm>
            <a:off x="151390" y="5085184"/>
            <a:ext cx="1859393" cy="151216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93587467"/>
      </p:ext>
    </p:extLst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0" y="5357826"/>
            <a:ext cx="9286908" cy="1500174"/>
          </a:xfrm>
          <a:solidFill>
            <a:schemeClr val="tx2">
              <a:lumMod val="60000"/>
              <a:lumOff val="40000"/>
            </a:schemeClr>
          </a:solidFill>
        </p:spPr>
        <p:txBody>
          <a:bodyPr/>
          <a:lstStyle/>
          <a:p>
            <a:pPr marL="45720" indent="0" algn="ctr">
              <a:buNone/>
            </a:pPr>
            <a:r>
              <a:rPr lang="ru-RU" sz="9000" b="1" dirty="0" smtClean="0">
                <a:solidFill>
                  <a:schemeClr val="tx1"/>
                </a:solidFill>
              </a:rPr>
              <a:t>КОНЕЦ</a:t>
            </a:r>
            <a:endParaRPr lang="ru-RU" sz="9000" b="1" dirty="0">
              <a:solidFill>
                <a:schemeClr val="tx1"/>
              </a:solidFill>
            </a:endParaRPr>
          </a:p>
        </p:txBody>
      </p:sp>
      <p:pic>
        <p:nvPicPr>
          <p:cNvPr id="5" name="Picture 4" descr="http://andreeva-406.ucoz.ru/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210333" cy="557216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0553161"/>
      </p:ext>
    </p:extLst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081088" y="908720"/>
            <a:ext cx="7786687" cy="1292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ru-RU" sz="3200" b="1" i="1" dirty="0">
                <a:latin typeface="Times New Roman" pitchFamily="18" charset="0"/>
              </a:rPr>
              <a:t>10 баллов. </a:t>
            </a:r>
          </a:p>
          <a:p>
            <a:pPr eaLnBrk="1" hangingPunct="1"/>
            <a:endParaRPr lang="ru-RU" sz="2800" b="1" i="1" dirty="0">
              <a:latin typeface="Times New Roman" pitchFamily="18" charset="0"/>
            </a:endParaRPr>
          </a:p>
          <a:p>
            <a:pPr eaLnBrk="1" hangingPunct="1"/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915816" y="188640"/>
            <a:ext cx="511256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latin typeface="+mj-lt"/>
              </a:rPr>
              <a:t>     математика</a:t>
            </a:r>
            <a:endParaRPr lang="ru-RU" sz="4000" b="1" dirty="0">
              <a:latin typeface="+mj-lt"/>
            </a:endParaRPr>
          </a:p>
        </p:txBody>
      </p:sp>
      <p:sp>
        <p:nvSpPr>
          <p:cNvPr id="7" name="Скругленная прямоугольная выноска 6"/>
          <p:cNvSpPr/>
          <p:nvPr/>
        </p:nvSpPr>
        <p:spPr>
          <a:xfrm>
            <a:off x="395536" y="1556792"/>
            <a:ext cx="7920880" cy="3240360"/>
          </a:xfrm>
          <a:prstGeom prst="wedgeRoundRectCallout">
            <a:avLst>
              <a:gd name="adj1" fmla="val -30157"/>
              <a:gd name="adj2" fmla="val 63585"/>
              <a:gd name="adj3" fmla="val 16667"/>
            </a:avLst>
          </a:prstGeom>
          <a:solidFill>
            <a:srgbClr val="FFFF00"/>
          </a:solidFill>
          <a:ln w="349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chemeClr val="tx1"/>
                </a:solidFill>
              </a:rPr>
              <a:t>Тройка лошадей пробежала 30 км. Сколько км пробежала каждая лошадь? </a:t>
            </a:r>
            <a:endParaRPr lang="ru-RU" sz="4400" b="1" dirty="0">
              <a:solidFill>
                <a:schemeClr val="tx1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563888" y="5157192"/>
            <a:ext cx="4752528" cy="648072"/>
          </a:xfrm>
          <a:prstGeom prst="roundRect">
            <a:avLst/>
          </a:prstGeom>
          <a:solidFill>
            <a:srgbClr val="0070C0"/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w="114300" prst="artDeco"/>
            <a:bevelB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600" b="1" i="1" dirty="0" smtClean="0"/>
              <a:t>30</a:t>
            </a:r>
            <a:endParaRPr lang="ru-RU" sz="6600" b="1" i="1" dirty="0"/>
          </a:p>
        </p:txBody>
      </p:sp>
      <p:pic>
        <p:nvPicPr>
          <p:cNvPr id="12" name="Picture 6" descr="http://stihi.su/pics/2015/12/14/3297.jpg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3659" b="41639"/>
          <a:stretch>
            <a:fillRect/>
          </a:stretch>
        </p:blipFill>
        <p:spPr bwMode="auto">
          <a:xfrm>
            <a:off x="151391" y="4941168"/>
            <a:ext cx="1859393" cy="151216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231804989"/>
      </p:ext>
    </p:extLst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081088" y="836712"/>
            <a:ext cx="7786687" cy="17235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ru-RU" sz="3200" b="1" i="1" dirty="0" smtClean="0">
                <a:latin typeface="Times New Roman" pitchFamily="18" charset="0"/>
              </a:rPr>
              <a:t>20 </a:t>
            </a:r>
            <a:r>
              <a:rPr lang="ru-RU" sz="3200" b="1" i="1" dirty="0">
                <a:latin typeface="Times New Roman" pitchFamily="18" charset="0"/>
              </a:rPr>
              <a:t>баллов. </a:t>
            </a:r>
          </a:p>
          <a:p>
            <a:pPr eaLnBrk="1" hangingPunct="1"/>
            <a:endParaRPr lang="ru-RU" sz="2800" b="1" i="1" dirty="0">
              <a:latin typeface="Times New Roman" pitchFamily="18" charset="0"/>
            </a:endParaRPr>
          </a:p>
          <a:p>
            <a:pPr eaLnBrk="1" hangingPunct="1"/>
            <a:r>
              <a:rPr lang="ru-RU" sz="2800" dirty="0">
                <a:latin typeface="Times New Roman" pitchFamily="18" charset="0"/>
              </a:rPr>
              <a:t>        </a:t>
            </a:r>
            <a:endParaRPr lang="ru-RU" sz="2800" b="1" i="1" dirty="0"/>
          </a:p>
          <a:p>
            <a:pPr eaLnBrk="1" hangingPunct="1"/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915816" y="5085184"/>
            <a:ext cx="5976664" cy="648072"/>
          </a:xfrm>
          <a:prstGeom prst="roundRect">
            <a:avLst/>
          </a:prstGeom>
          <a:solidFill>
            <a:srgbClr val="0070C0"/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w="114300" prst="artDeco"/>
            <a:bevelB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i="1" dirty="0" smtClean="0"/>
              <a:t>100 (сто)</a:t>
            </a:r>
            <a:endParaRPr lang="ru-RU" sz="6000" b="1" i="1" dirty="0"/>
          </a:p>
        </p:txBody>
      </p:sp>
      <p:sp>
        <p:nvSpPr>
          <p:cNvPr id="9" name="Скругленная прямоугольная выноска 8"/>
          <p:cNvSpPr/>
          <p:nvPr/>
        </p:nvSpPr>
        <p:spPr>
          <a:xfrm>
            <a:off x="395536" y="1412776"/>
            <a:ext cx="7056784" cy="3168352"/>
          </a:xfrm>
          <a:prstGeom prst="wedgeRoundRectCallout">
            <a:avLst/>
          </a:prstGeom>
          <a:solidFill>
            <a:srgbClr val="FFFF00"/>
          </a:solidFill>
          <a:ln w="349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chemeClr val="tx1"/>
                </a:solidFill>
              </a:rPr>
              <a:t>В каком числе столько же цифр, сколько и букв?</a:t>
            </a:r>
          </a:p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915816" y="188640"/>
            <a:ext cx="511256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latin typeface="+mj-lt"/>
              </a:rPr>
              <a:t>     </a:t>
            </a:r>
            <a:r>
              <a:rPr lang="ru-RU" sz="4000" b="1" dirty="0" smtClean="0"/>
              <a:t> математика</a:t>
            </a:r>
            <a:endParaRPr lang="ru-RU" sz="4000" b="1" dirty="0">
              <a:latin typeface="+mj-lt"/>
            </a:endParaRPr>
          </a:p>
        </p:txBody>
      </p:sp>
      <p:pic>
        <p:nvPicPr>
          <p:cNvPr id="10" name="Picture 6" descr="http://stihi.su/pics/2015/12/14/3297.jpg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3659" b="41639"/>
          <a:stretch>
            <a:fillRect/>
          </a:stretch>
        </p:blipFill>
        <p:spPr bwMode="auto">
          <a:xfrm>
            <a:off x="151391" y="4941168"/>
            <a:ext cx="1859393" cy="151216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962661251"/>
      </p:ext>
    </p:extLst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081088" y="836712"/>
            <a:ext cx="7786687" cy="861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ru-RU" sz="3200" b="1" i="1" dirty="0" smtClean="0">
                <a:latin typeface="Times New Roman" pitchFamily="18" charset="0"/>
              </a:rPr>
              <a:t>30 </a:t>
            </a:r>
            <a:r>
              <a:rPr lang="ru-RU" sz="3200" b="1" i="1" dirty="0">
                <a:latin typeface="Times New Roman" pitchFamily="18" charset="0"/>
              </a:rPr>
              <a:t>баллов. </a:t>
            </a:r>
          </a:p>
          <a:p>
            <a:pPr eaLnBrk="1" hangingPunct="1"/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915816" y="188640"/>
            <a:ext cx="511256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latin typeface="+mj-lt"/>
              </a:rPr>
              <a:t>     </a:t>
            </a:r>
            <a:r>
              <a:rPr lang="ru-RU" sz="4000" b="1" dirty="0" smtClean="0"/>
              <a:t> математика</a:t>
            </a:r>
            <a:endParaRPr lang="ru-RU" sz="4000" b="1" dirty="0">
              <a:latin typeface="+mj-lt"/>
            </a:endParaRPr>
          </a:p>
        </p:txBody>
      </p:sp>
      <p:sp>
        <p:nvSpPr>
          <p:cNvPr id="10" name="Скругленная прямоугольная выноска 9"/>
          <p:cNvSpPr/>
          <p:nvPr/>
        </p:nvSpPr>
        <p:spPr>
          <a:xfrm>
            <a:off x="251520" y="1628800"/>
            <a:ext cx="8280920" cy="2736304"/>
          </a:xfrm>
          <a:prstGeom prst="wedgeRoundRectCallout">
            <a:avLst>
              <a:gd name="adj1" fmla="val -29044"/>
              <a:gd name="adj2" fmla="val 79637"/>
              <a:gd name="adj3" fmla="val 16667"/>
            </a:avLst>
          </a:prstGeom>
          <a:solidFill>
            <a:srgbClr val="FFFF00"/>
          </a:solidFill>
          <a:ln w="349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chemeClr val="tx1"/>
                </a:solidFill>
              </a:rPr>
              <a:t>На какое число надо разделить 2, чтобы получить 4?</a:t>
            </a:r>
            <a:endParaRPr lang="ru-RU" sz="4800" b="1" dirty="0">
              <a:solidFill>
                <a:schemeClr val="tx1"/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851920" y="4653136"/>
            <a:ext cx="4896544" cy="1080120"/>
          </a:xfrm>
          <a:prstGeom prst="roundRect">
            <a:avLst/>
          </a:prstGeom>
          <a:solidFill>
            <a:srgbClr val="0070C0"/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w="114300" prst="artDeco"/>
            <a:bevelB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i="1" dirty="0" smtClean="0"/>
              <a:t>на 0,5</a:t>
            </a:r>
            <a:endParaRPr lang="ru-RU" sz="6000" b="1" i="1" dirty="0"/>
          </a:p>
        </p:txBody>
      </p:sp>
      <p:pic>
        <p:nvPicPr>
          <p:cNvPr id="11" name="Picture 6" descr="http://stihi.su/pics/2015/12/14/3297.jp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3659" b="41639"/>
          <a:stretch>
            <a:fillRect/>
          </a:stretch>
        </p:blipFill>
        <p:spPr bwMode="auto">
          <a:xfrm>
            <a:off x="-13138" y="5085184"/>
            <a:ext cx="1859393" cy="151216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379558223"/>
      </p:ext>
    </p:extLst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081088" y="908720"/>
            <a:ext cx="7786687" cy="17235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ru-RU" sz="3200" b="1" i="1" dirty="0" smtClean="0">
                <a:latin typeface="Times New Roman" pitchFamily="18" charset="0"/>
              </a:rPr>
              <a:t>40 </a:t>
            </a:r>
            <a:r>
              <a:rPr lang="ru-RU" sz="3200" b="1" i="1" dirty="0">
                <a:latin typeface="Times New Roman" pitchFamily="18" charset="0"/>
              </a:rPr>
              <a:t>баллов. </a:t>
            </a:r>
          </a:p>
          <a:p>
            <a:pPr eaLnBrk="1" hangingPunct="1"/>
            <a:endParaRPr lang="ru-RU" sz="2800" b="1" i="1" dirty="0">
              <a:latin typeface="Times New Roman" pitchFamily="18" charset="0"/>
            </a:endParaRPr>
          </a:p>
          <a:p>
            <a:pPr eaLnBrk="1" hangingPunct="1"/>
            <a:r>
              <a:rPr lang="ru-RU" sz="2800" dirty="0">
                <a:latin typeface="Times New Roman" pitchFamily="18" charset="0"/>
              </a:rPr>
              <a:t>         </a:t>
            </a:r>
            <a:endParaRPr lang="ru-RU" sz="2800" b="1" i="1" dirty="0"/>
          </a:p>
          <a:p>
            <a:pPr eaLnBrk="1" hangingPunct="1"/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2915816" y="44624"/>
            <a:ext cx="511256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latin typeface="+mj-lt"/>
              </a:rPr>
              <a:t>     </a:t>
            </a:r>
            <a:r>
              <a:rPr lang="ru-RU" sz="4000" b="1" dirty="0" smtClean="0"/>
              <a:t> математика</a:t>
            </a:r>
            <a:endParaRPr lang="ru-RU" sz="4000" b="1" dirty="0">
              <a:latin typeface="+mj-lt"/>
            </a:endParaRPr>
          </a:p>
        </p:txBody>
      </p:sp>
      <p:sp>
        <p:nvSpPr>
          <p:cNvPr id="11" name="Скругленная прямоугольная выноска 10"/>
          <p:cNvSpPr/>
          <p:nvPr/>
        </p:nvSpPr>
        <p:spPr>
          <a:xfrm>
            <a:off x="755576" y="1916832"/>
            <a:ext cx="4046518" cy="2090554"/>
          </a:xfrm>
          <a:prstGeom prst="wedgeRoundRectCallout">
            <a:avLst>
              <a:gd name="adj1" fmla="val -17936"/>
              <a:gd name="adj2" fmla="val 109604"/>
              <a:gd name="adj3" fmla="val 16667"/>
            </a:avLst>
          </a:prstGeom>
          <a:solidFill>
            <a:srgbClr val="FFFF00"/>
          </a:solidFill>
          <a:ln w="349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chemeClr val="tx1"/>
                </a:solidFill>
              </a:rPr>
              <a:t>Исключи лишнюю фигуру </a:t>
            </a:r>
          </a:p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131840" y="4556149"/>
            <a:ext cx="4680520" cy="1512168"/>
          </a:xfrm>
          <a:prstGeom prst="roundRect">
            <a:avLst/>
          </a:prstGeom>
          <a:solidFill>
            <a:srgbClr val="0070C0"/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w="114300" prst="artDeco"/>
            <a:bevelB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i="1" dirty="0" smtClean="0"/>
              <a:t>Замкнутая ломаная</a:t>
            </a:r>
            <a:endParaRPr lang="ru-RU" sz="4400" b="1" i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9294" y="1916832"/>
            <a:ext cx="3152775" cy="173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6" descr="http://stihi.su/pics/2015/12/14/3297.jpg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3659" b="41639"/>
          <a:stretch>
            <a:fillRect/>
          </a:stretch>
        </p:blipFill>
        <p:spPr bwMode="auto">
          <a:xfrm>
            <a:off x="151390" y="5229200"/>
            <a:ext cx="1859393" cy="151216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054054232"/>
      </p:ext>
    </p:extLst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827584" y="836712"/>
            <a:ext cx="7786687" cy="21544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ru-RU" sz="3200" b="1" i="1" dirty="0">
                <a:latin typeface="Times New Roman" pitchFamily="18" charset="0"/>
              </a:rPr>
              <a:t>5</a:t>
            </a:r>
            <a:r>
              <a:rPr lang="ru-RU" sz="3200" b="1" i="1" dirty="0" smtClean="0">
                <a:latin typeface="Times New Roman" pitchFamily="18" charset="0"/>
              </a:rPr>
              <a:t>0 </a:t>
            </a:r>
            <a:r>
              <a:rPr lang="ru-RU" sz="3200" b="1" i="1" dirty="0">
                <a:latin typeface="Times New Roman" pitchFamily="18" charset="0"/>
              </a:rPr>
              <a:t>баллов. </a:t>
            </a:r>
          </a:p>
          <a:p>
            <a:pPr eaLnBrk="1" hangingPunct="1"/>
            <a:endParaRPr lang="ru-RU" sz="2800" b="1" i="1" dirty="0">
              <a:latin typeface="Times New Roman" pitchFamily="18" charset="0"/>
            </a:endParaRPr>
          </a:p>
          <a:p>
            <a:pPr eaLnBrk="1" hangingPunct="1"/>
            <a:r>
              <a:rPr lang="ru-RU" sz="2800" dirty="0">
                <a:latin typeface="Times New Roman" pitchFamily="18" charset="0"/>
              </a:rPr>
              <a:t>         </a:t>
            </a:r>
            <a:endParaRPr lang="ru-RU" sz="2800" b="1" dirty="0" smtClean="0"/>
          </a:p>
          <a:p>
            <a:pPr algn="r" eaLnBrk="1" hangingPunct="1"/>
            <a:endParaRPr lang="ru-RU" sz="2800" b="1" i="1" dirty="0"/>
          </a:p>
          <a:p>
            <a:pPr eaLnBrk="1" hangingPunct="1"/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915816" y="44624"/>
            <a:ext cx="511256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latin typeface="+mj-lt"/>
              </a:rPr>
              <a:t>     </a:t>
            </a:r>
            <a:r>
              <a:rPr lang="ru-RU" sz="4000" b="1" dirty="0" smtClean="0"/>
              <a:t> математика</a:t>
            </a:r>
            <a:endParaRPr lang="ru-RU" sz="4000" b="1" dirty="0">
              <a:latin typeface="+mj-lt"/>
            </a:endParaRPr>
          </a:p>
        </p:txBody>
      </p:sp>
      <p:sp>
        <p:nvSpPr>
          <p:cNvPr id="11" name="Скругленная прямоугольная выноска 10"/>
          <p:cNvSpPr/>
          <p:nvPr/>
        </p:nvSpPr>
        <p:spPr>
          <a:xfrm>
            <a:off x="179512" y="1628800"/>
            <a:ext cx="8424936" cy="3024336"/>
          </a:xfrm>
          <a:prstGeom prst="wedgeRoundRectCallout">
            <a:avLst>
              <a:gd name="adj1" fmla="val -27930"/>
              <a:gd name="adj2" fmla="val 67927"/>
              <a:gd name="adj3" fmla="val 16667"/>
            </a:avLst>
          </a:prstGeom>
          <a:solidFill>
            <a:srgbClr val="FFFF00"/>
          </a:solidFill>
          <a:ln w="349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4400" b="1" dirty="0" smtClean="0">
                <a:solidFill>
                  <a:schemeClr val="tx1"/>
                </a:solidFill>
              </a:rPr>
              <a:t>С именем, какого ученого связано привычная для нас прямоугольная система координат? </a:t>
            </a:r>
            <a:endParaRPr lang="ru-RU" sz="4400" b="1" dirty="0">
              <a:solidFill>
                <a:schemeClr val="tx1"/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131840" y="4869160"/>
            <a:ext cx="5760640" cy="720080"/>
          </a:xfrm>
          <a:prstGeom prst="roundRect">
            <a:avLst/>
          </a:prstGeom>
          <a:solidFill>
            <a:srgbClr val="0070C0"/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w="114300" prst="artDeco"/>
            <a:bevelB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dirty="0" smtClean="0">
                <a:solidFill>
                  <a:schemeClr val="bg1"/>
                </a:solidFill>
              </a:rPr>
              <a:t> </a:t>
            </a:r>
            <a:r>
              <a:rPr lang="ru-RU" sz="6000" b="1" i="1" dirty="0" smtClean="0">
                <a:solidFill>
                  <a:schemeClr val="bg1"/>
                </a:solidFill>
              </a:rPr>
              <a:t>Рене Декарт</a:t>
            </a:r>
            <a:endParaRPr lang="ru-RU" sz="6000" b="1" i="1" dirty="0">
              <a:solidFill>
                <a:schemeClr val="bg1"/>
              </a:solidFill>
            </a:endParaRPr>
          </a:p>
        </p:txBody>
      </p:sp>
      <p:pic>
        <p:nvPicPr>
          <p:cNvPr id="10" name="Picture 6" descr="http://stihi.su/pics/2015/12/14/3297.jp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3659" b="41639"/>
          <a:stretch>
            <a:fillRect/>
          </a:stretch>
        </p:blipFill>
        <p:spPr bwMode="auto">
          <a:xfrm>
            <a:off x="83616" y="5229200"/>
            <a:ext cx="1859393" cy="151216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732527341"/>
      </p:ext>
    </p:extLst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081088" y="836712"/>
            <a:ext cx="7786687" cy="21544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ru-RU" sz="3200" b="1" i="1" dirty="0" smtClean="0">
                <a:latin typeface="Times New Roman" pitchFamily="18" charset="0"/>
              </a:rPr>
              <a:t>10 </a:t>
            </a:r>
            <a:r>
              <a:rPr lang="ru-RU" sz="3200" b="1" i="1" dirty="0">
                <a:latin typeface="Times New Roman" pitchFamily="18" charset="0"/>
              </a:rPr>
              <a:t>баллов. </a:t>
            </a:r>
          </a:p>
          <a:p>
            <a:pPr eaLnBrk="1" hangingPunct="1"/>
            <a:endParaRPr lang="ru-RU" sz="2800" b="1" i="1" dirty="0">
              <a:latin typeface="Times New Roman" pitchFamily="18" charset="0"/>
            </a:endParaRPr>
          </a:p>
          <a:p>
            <a:pPr algn="r" eaLnBrk="1" hangingPunct="1"/>
            <a:endParaRPr lang="ru-RU" sz="2800" b="1" dirty="0" smtClean="0"/>
          </a:p>
          <a:p>
            <a:pPr algn="r" eaLnBrk="1" hangingPunct="1"/>
            <a:endParaRPr lang="ru-RU" sz="2800" b="1" i="1" dirty="0"/>
          </a:p>
          <a:p>
            <a:pPr eaLnBrk="1" hangingPunct="1"/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059832" y="116632"/>
            <a:ext cx="374441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latin typeface="+mj-lt"/>
              </a:rPr>
              <a:t>информатика</a:t>
            </a:r>
            <a:endParaRPr lang="ru-RU" sz="4000" b="1" dirty="0">
              <a:latin typeface="+mj-lt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203848" y="5517232"/>
            <a:ext cx="5328592" cy="1152128"/>
          </a:xfrm>
          <a:prstGeom prst="roundRect">
            <a:avLst/>
          </a:prstGeom>
          <a:solidFill>
            <a:srgbClr val="0070C0"/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w="114300" prst="artDeco"/>
            <a:bevelB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400" b="1" i="1" dirty="0" smtClean="0">
                <a:solidFill>
                  <a:schemeClr val="bg1"/>
                </a:solidFill>
              </a:rPr>
              <a:t>перемещаемые по глобальной сети данные</a:t>
            </a:r>
            <a:endParaRPr lang="ru-RU" sz="2400" b="1" i="1" dirty="0">
              <a:solidFill>
                <a:schemeClr val="bg1"/>
              </a:solidFill>
            </a:endParaRPr>
          </a:p>
        </p:txBody>
      </p:sp>
      <p:sp>
        <p:nvSpPr>
          <p:cNvPr id="11" name="Скругленная прямоугольная выноска 10"/>
          <p:cNvSpPr/>
          <p:nvPr/>
        </p:nvSpPr>
        <p:spPr>
          <a:xfrm>
            <a:off x="395536" y="1340768"/>
            <a:ext cx="8280920" cy="3888432"/>
          </a:xfrm>
          <a:prstGeom prst="wedgeRoundRectCallout">
            <a:avLst/>
          </a:prstGeom>
          <a:solidFill>
            <a:srgbClr val="FFFF00"/>
          </a:solidFill>
          <a:ln w="349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3200" b="1" dirty="0" smtClean="0">
                <a:solidFill>
                  <a:schemeClr val="tx1"/>
                </a:solidFill>
              </a:rPr>
              <a:t>«Трафик» – это:</a:t>
            </a:r>
          </a:p>
          <a:p>
            <a:pPr>
              <a:buFont typeface="Wingdings" pitchFamily="2" charset="2"/>
              <a:buChar char="ü"/>
            </a:pPr>
            <a:r>
              <a:rPr lang="ru-RU" sz="3200" b="1" i="1" dirty="0" smtClean="0">
                <a:solidFill>
                  <a:schemeClr val="tx1"/>
                </a:solidFill>
              </a:rPr>
              <a:t>перемещаемые по глобальной сети данные</a:t>
            </a:r>
            <a:r>
              <a:rPr lang="ru-RU" sz="3200" b="1" dirty="0" smtClean="0">
                <a:solidFill>
                  <a:schemeClr val="tx1"/>
                </a:solidFill>
              </a:rPr>
              <a:t>;</a:t>
            </a:r>
          </a:p>
          <a:p>
            <a:pPr>
              <a:buFont typeface="Wingdings" pitchFamily="2" charset="2"/>
              <a:buChar char="ü"/>
            </a:pPr>
            <a:r>
              <a:rPr lang="ru-RU" sz="3200" b="1" dirty="0" smtClean="0">
                <a:solidFill>
                  <a:schemeClr val="tx1"/>
                </a:solidFill>
              </a:rPr>
              <a:t>график, построенный по данным таблицы;</a:t>
            </a:r>
          </a:p>
          <a:p>
            <a:pPr>
              <a:buFont typeface="Wingdings" pitchFamily="2" charset="2"/>
              <a:buChar char="ü"/>
            </a:pPr>
            <a:r>
              <a:rPr lang="ru-RU" sz="3200" b="1" dirty="0" smtClean="0">
                <a:solidFill>
                  <a:schemeClr val="tx1"/>
                </a:solidFill>
              </a:rPr>
              <a:t>допущение, сделанное при анализе задачи?</a:t>
            </a:r>
            <a:endParaRPr lang="ru-RU" sz="3200" b="1" dirty="0">
              <a:solidFill>
                <a:schemeClr val="tx1"/>
              </a:solidFill>
            </a:endParaRPr>
          </a:p>
        </p:txBody>
      </p:sp>
      <p:pic>
        <p:nvPicPr>
          <p:cNvPr id="9" name="Picture 6" descr="http://stihi.su/pics/2015/12/14/3297.jp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3659" b="41639"/>
          <a:stretch>
            <a:fillRect/>
          </a:stretch>
        </p:blipFill>
        <p:spPr bwMode="auto">
          <a:xfrm>
            <a:off x="121485" y="5175430"/>
            <a:ext cx="1859393" cy="151216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824132158"/>
      </p:ext>
    </p:extLst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827584" y="836712"/>
            <a:ext cx="7786687" cy="21544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sz="3200" b="1" i="1" dirty="0">
                <a:latin typeface="Times New Roman" pitchFamily="18" charset="0"/>
              </a:rPr>
              <a:t>2</a:t>
            </a:r>
            <a:r>
              <a:rPr lang="ru-RU" sz="3200" b="1" i="1" dirty="0" smtClean="0">
                <a:latin typeface="Times New Roman" pitchFamily="18" charset="0"/>
              </a:rPr>
              <a:t>0 </a:t>
            </a:r>
            <a:r>
              <a:rPr lang="ru-RU" sz="3200" b="1" i="1" dirty="0">
                <a:latin typeface="Times New Roman" pitchFamily="18" charset="0"/>
              </a:rPr>
              <a:t>баллов. </a:t>
            </a:r>
          </a:p>
          <a:p>
            <a:pPr eaLnBrk="1" hangingPunct="1"/>
            <a:endParaRPr lang="ru-RU" sz="2800" b="1" i="1" dirty="0">
              <a:latin typeface="Times New Roman" pitchFamily="18" charset="0"/>
            </a:endParaRPr>
          </a:p>
          <a:p>
            <a:pPr eaLnBrk="1" hangingPunct="1"/>
            <a:r>
              <a:rPr lang="ru-RU" sz="2800" dirty="0">
                <a:latin typeface="Times New Roman" pitchFamily="18" charset="0"/>
              </a:rPr>
              <a:t>         </a:t>
            </a:r>
            <a:endParaRPr lang="ru-RU" sz="2800" b="1" dirty="0" smtClean="0"/>
          </a:p>
          <a:p>
            <a:pPr algn="r" eaLnBrk="1" hangingPunct="1"/>
            <a:endParaRPr lang="ru-RU" sz="2800" b="1" i="1" dirty="0"/>
          </a:p>
          <a:p>
            <a:pPr eaLnBrk="1" hangingPunct="1"/>
            <a:endParaRPr lang="ru-RU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2915816" y="5013176"/>
            <a:ext cx="6048672" cy="1080120"/>
          </a:xfrm>
          <a:prstGeom prst="roundRect">
            <a:avLst/>
          </a:prstGeom>
          <a:solidFill>
            <a:srgbClr val="0070C0"/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w="114300" prst="artDeco"/>
            <a:bevelB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i="1" dirty="0" smtClean="0"/>
              <a:t>Принтер (устройство вывода)</a:t>
            </a:r>
            <a:endParaRPr lang="ru-RU" sz="3600" b="1" i="1" dirty="0"/>
          </a:p>
        </p:txBody>
      </p:sp>
      <p:sp>
        <p:nvSpPr>
          <p:cNvPr id="11" name="Скругленная прямоугольная выноска 10"/>
          <p:cNvSpPr/>
          <p:nvPr/>
        </p:nvSpPr>
        <p:spPr>
          <a:xfrm>
            <a:off x="395536" y="1412776"/>
            <a:ext cx="7920880" cy="3096344"/>
          </a:xfrm>
          <a:prstGeom prst="wedgeRoundRectCallout">
            <a:avLst>
              <a:gd name="adj1" fmla="val -28381"/>
              <a:gd name="adj2" fmla="val 70072"/>
              <a:gd name="adj3" fmla="val 16667"/>
            </a:avLst>
          </a:prstGeom>
          <a:solidFill>
            <a:srgbClr val="FFFF00"/>
          </a:solidFill>
          <a:ln w="349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4000" b="1" dirty="0" smtClean="0">
                <a:solidFill>
                  <a:schemeClr val="tx1"/>
                </a:solidFill>
              </a:rPr>
              <a:t>Что лишнее: </a:t>
            </a:r>
          </a:p>
          <a:p>
            <a:pPr lvl="0" algn="ctr"/>
            <a:r>
              <a:rPr lang="ru-RU" sz="4000" b="1" dirty="0" smtClean="0">
                <a:solidFill>
                  <a:schemeClr val="tx1"/>
                </a:solidFill>
              </a:rPr>
              <a:t>ВИКАЛУРАТА, СТКИДОЖЙ, НЕРСКА, ТЕРПНИР? </a:t>
            </a:r>
          </a:p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059832" y="116632"/>
            <a:ext cx="374441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latin typeface="+mj-lt"/>
              </a:rPr>
              <a:t>информатика</a:t>
            </a:r>
            <a:endParaRPr lang="ru-RU" sz="4000" b="1" dirty="0">
              <a:latin typeface="+mj-lt"/>
            </a:endParaRPr>
          </a:p>
        </p:txBody>
      </p:sp>
      <p:pic>
        <p:nvPicPr>
          <p:cNvPr id="9" name="Picture 6" descr="http://stihi.su/pics/2015/12/14/3297.jp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3659" b="41639"/>
          <a:stretch>
            <a:fillRect/>
          </a:stretch>
        </p:blipFill>
        <p:spPr bwMode="auto">
          <a:xfrm>
            <a:off x="0" y="5013176"/>
            <a:ext cx="1859393" cy="151216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478122182"/>
      </p:ext>
    </p:extLst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1129</TotalTime>
  <Words>837</Words>
  <Application>Microsoft Office PowerPoint</Application>
  <PresentationFormat>Экран (4:3)</PresentationFormat>
  <Paragraphs>176</Paragraphs>
  <Slides>28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29" baseType="lpstr">
      <vt:lpstr>Воздушный поток</vt:lpstr>
      <vt:lpstr>Презентация PowerPoint</vt:lpstr>
      <vt:lpstr>Своя игра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Acer</cp:lastModifiedBy>
  <cp:revision>86</cp:revision>
  <dcterms:created xsi:type="dcterms:W3CDTF">2015-04-02T16:04:45Z</dcterms:created>
  <dcterms:modified xsi:type="dcterms:W3CDTF">2017-03-15T16:40:53Z</dcterms:modified>
</cp:coreProperties>
</file>