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8" r:id="rId3"/>
    <p:sldId id="259" r:id="rId4"/>
    <p:sldId id="265" r:id="rId5"/>
    <p:sldId id="268" r:id="rId6"/>
    <p:sldId id="269" r:id="rId7"/>
    <p:sldId id="270" r:id="rId8"/>
    <p:sldId id="271" r:id="rId9"/>
    <p:sldId id="272" r:id="rId10"/>
    <p:sldId id="275" r:id="rId11"/>
    <p:sldId id="276" r:id="rId12"/>
    <p:sldId id="281" r:id="rId13"/>
    <p:sldId id="282" r:id="rId14"/>
    <p:sldId id="257" r:id="rId15"/>
    <p:sldId id="302" r:id="rId16"/>
    <p:sldId id="285" r:id="rId17"/>
    <p:sldId id="286" r:id="rId18"/>
    <p:sldId id="288" r:id="rId19"/>
    <p:sldId id="301" r:id="rId20"/>
    <p:sldId id="280" r:id="rId21"/>
  </p:sldIdLst>
  <p:sldSz cx="9144000" cy="6858000" type="screen4x3"/>
  <p:notesSz cx="9144000" cy="685800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8" d="100"/>
          <a:sy n="78" d="100"/>
        </p:scale>
        <p:origin x="1522" y="67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0" y="2125980"/>
            <a:ext cx="77724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000" b="1" i="0">
                <a:solidFill>
                  <a:srgbClr val="2E5796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3840480"/>
            <a:ext cx="64008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11/20/2025</a:t>
            </a:fld>
            <a:endParaRPr lang="en-US" dirty="0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000" b="1" i="0">
                <a:solidFill>
                  <a:srgbClr val="2E5796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11/20/2025</a:t>
            </a:fld>
            <a:endParaRPr lang="en-US" dirty="0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000" b="1" i="0">
                <a:solidFill>
                  <a:srgbClr val="2E5796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11/20/2025</a:t>
            </a:fld>
            <a:endParaRPr lang="en-US" dirty="0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000" b="1" i="0">
                <a:solidFill>
                  <a:srgbClr val="2E5796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11/20/2025</a:t>
            </a:fld>
            <a:endParaRPr lang="en-US" dirty="0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11/20/2025</a:t>
            </a:fld>
            <a:endParaRPr lang="en-US" dirty="0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>
          <a:xfrm>
            <a:off x="457200" y="6377940"/>
            <a:ext cx="2103120" cy="276999"/>
          </a:xfrm>
        </p:spPr>
        <p:txBody>
          <a:bodyPr/>
          <a:lstStyle/>
          <a:p>
            <a:fld id="{5B1ACBD2-8ABB-4CD2-A845-C3B9C94B3BE4}" type="datetimeFigureOut">
              <a:rPr lang="ru-RU" smtClean="0"/>
              <a:t>20.11.2025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>
          <a:xfrm>
            <a:off x="3108960" y="6377940"/>
            <a:ext cx="2926080" cy="276999"/>
          </a:xfrm>
        </p:spPr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6583680" y="6377940"/>
            <a:ext cx="2103120" cy="276999"/>
          </a:xfrm>
        </p:spPr>
        <p:txBody>
          <a:bodyPr/>
          <a:lstStyle/>
          <a:p>
            <a:fld id="{BF1F6A23-FC96-4FBE-A342-48436F1791A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85985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399288"/>
            <a:ext cx="5410200" cy="52069"/>
          </a:xfrm>
          <a:custGeom>
            <a:avLst/>
            <a:gdLst/>
            <a:ahLst/>
            <a:cxnLst/>
            <a:rect l="l" t="t" r="r" b="b"/>
            <a:pathLst>
              <a:path w="5410200" h="52070">
                <a:moveTo>
                  <a:pt x="0" y="51815"/>
                </a:moveTo>
                <a:lnTo>
                  <a:pt x="5410200" y="51815"/>
                </a:lnTo>
                <a:lnTo>
                  <a:pt x="5410200" y="0"/>
                </a:lnTo>
                <a:lnTo>
                  <a:pt x="0" y="0"/>
                </a:lnTo>
                <a:lnTo>
                  <a:pt x="0" y="51815"/>
                </a:lnTo>
                <a:close/>
              </a:path>
            </a:pathLst>
          </a:custGeom>
          <a:solidFill>
            <a:srgbClr val="9C5252">
              <a:alpha val="50195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0" y="0"/>
            <a:ext cx="9144000" cy="311150"/>
          </a:xfrm>
          <a:custGeom>
            <a:avLst/>
            <a:gdLst/>
            <a:ahLst/>
            <a:cxnLst/>
            <a:rect l="l" t="t" r="r" b="b"/>
            <a:pathLst>
              <a:path w="9144000" h="311150">
                <a:moveTo>
                  <a:pt x="9144000" y="0"/>
                </a:moveTo>
                <a:lnTo>
                  <a:pt x="0" y="0"/>
                </a:lnTo>
                <a:lnTo>
                  <a:pt x="0" y="310896"/>
                </a:lnTo>
                <a:lnTo>
                  <a:pt x="9144000" y="310896"/>
                </a:lnTo>
                <a:lnTo>
                  <a:pt x="9144000" y="0"/>
                </a:lnTo>
                <a:close/>
              </a:path>
            </a:pathLst>
          </a:custGeom>
          <a:solidFill>
            <a:srgbClr val="2E579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bg object 18"/>
          <p:cNvSpPr/>
          <p:nvPr/>
        </p:nvSpPr>
        <p:spPr>
          <a:xfrm>
            <a:off x="0" y="307847"/>
            <a:ext cx="9144000" cy="143510"/>
          </a:xfrm>
          <a:custGeom>
            <a:avLst/>
            <a:gdLst/>
            <a:ahLst/>
            <a:cxnLst/>
            <a:rect l="l" t="t" r="r" b="b"/>
            <a:pathLst>
              <a:path w="9144000" h="143509">
                <a:moveTo>
                  <a:pt x="9144000" y="0"/>
                </a:moveTo>
                <a:lnTo>
                  <a:pt x="0" y="0"/>
                </a:lnTo>
                <a:lnTo>
                  <a:pt x="0" y="91440"/>
                </a:lnTo>
                <a:lnTo>
                  <a:pt x="5410200" y="91440"/>
                </a:lnTo>
                <a:lnTo>
                  <a:pt x="5410200" y="143256"/>
                </a:lnTo>
                <a:lnTo>
                  <a:pt x="9144000" y="143256"/>
                </a:lnTo>
                <a:lnTo>
                  <a:pt x="9144000" y="91440"/>
                </a:lnTo>
                <a:lnTo>
                  <a:pt x="9144000" y="51816"/>
                </a:lnTo>
                <a:lnTo>
                  <a:pt x="9144000" y="0"/>
                </a:lnTo>
                <a:close/>
              </a:path>
            </a:pathLst>
          </a:custGeom>
          <a:solidFill>
            <a:srgbClr val="9C525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bg object 19"/>
          <p:cNvSpPr/>
          <p:nvPr/>
        </p:nvSpPr>
        <p:spPr>
          <a:xfrm>
            <a:off x="5410200" y="440435"/>
            <a:ext cx="3733800" cy="180340"/>
          </a:xfrm>
          <a:custGeom>
            <a:avLst/>
            <a:gdLst/>
            <a:ahLst/>
            <a:cxnLst/>
            <a:rect l="l" t="t" r="r" b="b"/>
            <a:pathLst>
              <a:path w="3733800" h="180340">
                <a:moveTo>
                  <a:pt x="3733800" y="0"/>
                </a:moveTo>
                <a:lnTo>
                  <a:pt x="0" y="0"/>
                </a:lnTo>
                <a:lnTo>
                  <a:pt x="0" y="179832"/>
                </a:lnTo>
                <a:lnTo>
                  <a:pt x="3733800" y="179832"/>
                </a:lnTo>
                <a:lnTo>
                  <a:pt x="3733800" y="0"/>
                </a:lnTo>
                <a:close/>
              </a:path>
            </a:pathLst>
          </a:custGeom>
          <a:solidFill>
            <a:srgbClr val="9C5252">
              <a:alpha val="50195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bg object 20"/>
          <p:cNvSpPr/>
          <p:nvPr/>
        </p:nvSpPr>
        <p:spPr>
          <a:xfrm>
            <a:off x="5407152" y="496823"/>
            <a:ext cx="3566160" cy="128270"/>
          </a:xfrm>
          <a:custGeom>
            <a:avLst/>
            <a:gdLst/>
            <a:ahLst/>
            <a:cxnLst/>
            <a:rect l="l" t="t" r="r" b="b"/>
            <a:pathLst>
              <a:path w="3566159" h="128270">
                <a:moveTo>
                  <a:pt x="3063240" y="2032"/>
                </a:moveTo>
                <a:lnTo>
                  <a:pt x="3061208" y="0"/>
                </a:lnTo>
                <a:lnTo>
                  <a:pt x="2032" y="0"/>
                </a:lnTo>
                <a:lnTo>
                  <a:pt x="0" y="2032"/>
                </a:lnTo>
                <a:lnTo>
                  <a:pt x="0" y="4572"/>
                </a:lnTo>
                <a:lnTo>
                  <a:pt x="0" y="25400"/>
                </a:lnTo>
                <a:lnTo>
                  <a:pt x="2032" y="27432"/>
                </a:lnTo>
                <a:lnTo>
                  <a:pt x="3061208" y="27432"/>
                </a:lnTo>
                <a:lnTo>
                  <a:pt x="3063240" y="25400"/>
                </a:lnTo>
                <a:lnTo>
                  <a:pt x="3063240" y="2032"/>
                </a:lnTo>
                <a:close/>
              </a:path>
              <a:path w="3566159" h="128270">
                <a:moveTo>
                  <a:pt x="3566160" y="94107"/>
                </a:moveTo>
                <a:lnTo>
                  <a:pt x="3563493" y="91440"/>
                </a:lnTo>
                <a:lnTo>
                  <a:pt x="1968627" y="91440"/>
                </a:lnTo>
                <a:lnTo>
                  <a:pt x="1965960" y="94107"/>
                </a:lnTo>
                <a:lnTo>
                  <a:pt x="1965960" y="97536"/>
                </a:lnTo>
                <a:lnTo>
                  <a:pt x="1965960" y="125349"/>
                </a:lnTo>
                <a:lnTo>
                  <a:pt x="1968627" y="128016"/>
                </a:lnTo>
                <a:lnTo>
                  <a:pt x="3563493" y="128016"/>
                </a:lnTo>
                <a:lnTo>
                  <a:pt x="3566160" y="125349"/>
                </a:lnTo>
                <a:lnTo>
                  <a:pt x="3566160" y="94107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bg object 21"/>
          <p:cNvSpPr/>
          <p:nvPr/>
        </p:nvSpPr>
        <p:spPr>
          <a:xfrm>
            <a:off x="9044940" y="-1524"/>
            <a:ext cx="97790" cy="622300"/>
          </a:xfrm>
          <a:custGeom>
            <a:avLst/>
            <a:gdLst/>
            <a:ahLst/>
            <a:cxnLst/>
            <a:rect l="l" t="t" r="r" b="b"/>
            <a:pathLst>
              <a:path w="97790" h="622300">
                <a:moveTo>
                  <a:pt x="27432" y="0"/>
                </a:moveTo>
                <a:lnTo>
                  <a:pt x="0" y="0"/>
                </a:lnTo>
                <a:lnTo>
                  <a:pt x="0" y="621792"/>
                </a:lnTo>
                <a:lnTo>
                  <a:pt x="27432" y="621792"/>
                </a:lnTo>
                <a:lnTo>
                  <a:pt x="27432" y="0"/>
                </a:lnTo>
                <a:close/>
              </a:path>
              <a:path w="97790" h="622300">
                <a:moveTo>
                  <a:pt x="97536" y="0"/>
                </a:moveTo>
                <a:lnTo>
                  <a:pt x="39624" y="0"/>
                </a:lnTo>
                <a:lnTo>
                  <a:pt x="39624" y="621792"/>
                </a:lnTo>
                <a:lnTo>
                  <a:pt x="97536" y="621792"/>
                </a:lnTo>
                <a:lnTo>
                  <a:pt x="97536" y="0"/>
                </a:lnTo>
                <a:close/>
              </a:path>
            </a:pathLst>
          </a:custGeom>
          <a:solidFill>
            <a:srgbClr val="FFFFFF">
              <a:alpha val="65097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bg object 22"/>
          <p:cNvSpPr/>
          <p:nvPr/>
        </p:nvSpPr>
        <p:spPr>
          <a:xfrm>
            <a:off x="9025128" y="-1523"/>
            <a:ext cx="9525" cy="622300"/>
          </a:xfrm>
          <a:custGeom>
            <a:avLst/>
            <a:gdLst/>
            <a:ahLst/>
            <a:cxnLst/>
            <a:rect l="l" t="t" r="r" b="b"/>
            <a:pathLst>
              <a:path w="9525" h="622300">
                <a:moveTo>
                  <a:pt x="9143" y="0"/>
                </a:moveTo>
                <a:lnTo>
                  <a:pt x="0" y="0"/>
                </a:lnTo>
                <a:lnTo>
                  <a:pt x="0" y="621791"/>
                </a:lnTo>
                <a:lnTo>
                  <a:pt x="9143" y="621791"/>
                </a:lnTo>
                <a:lnTo>
                  <a:pt x="9143" y="0"/>
                </a:lnTo>
                <a:close/>
              </a:path>
            </a:pathLst>
          </a:custGeom>
          <a:solidFill>
            <a:srgbClr val="FFFFFF">
              <a:alpha val="59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bg object 23"/>
          <p:cNvSpPr/>
          <p:nvPr/>
        </p:nvSpPr>
        <p:spPr>
          <a:xfrm>
            <a:off x="8974835" y="-1523"/>
            <a:ext cx="27940" cy="622300"/>
          </a:xfrm>
          <a:custGeom>
            <a:avLst/>
            <a:gdLst/>
            <a:ahLst/>
            <a:cxnLst/>
            <a:rect l="l" t="t" r="r" b="b"/>
            <a:pathLst>
              <a:path w="27940" h="622300">
                <a:moveTo>
                  <a:pt x="27431" y="0"/>
                </a:moveTo>
                <a:lnTo>
                  <a:pt x="0" y="0"/>
                </a:lnTo>
                <a:lnTo>
                  <a:pt x="0" y="621791"/>
                </a:lnTo>
                <a:lnTo>
                  <a:pt x="27431" y="621791"/>
                </a:lnTo>
                <a:lnTo>
                  <a:pt x="27431" y="0"/>
                </a:lnTo>
                <a:close/>
              </a:path>
            </a:pathLst>
          </a:custGeom>
          <a:solidFill>
            <a:srgbClr val="FFFFFF">
              <a:alpha val="39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bg object 24"/>
          <p:cNvSpPr/>
          <p:nvPr/>
        </p:nvSpPr>
        <p:spPr>
          <a:xfrm>
            <a:off x="8915400" y="0"/>
            <a:ext cx="55244" cy="585470"/>
          </a:xfrm>
          <a:custGeom>
            <a:avLst/>
            <a:gdLst/>
            <a:ahLst/>
            <a:cxnLst/>
            <a:rect l="l" t="t" r="r" b="b"/>
            <a:pathLst>
              <a:path w="55245" h="585470">
                <a:moveTo>
                  <a:pt x="54864" y="0"/>
                </a:moveTo>
                <a:lnTo>
                  <a:pt x="0" y="0"/>
                </a:lnTo>
                <a:lnTo>
                  <a:pt x="0" y="585215"/>
                </a:lnTo>
                <a:lnTo>
                  <a:pt x="54864" y="585215"/>
                </a:lnTo>
                <a:lnTo>
                  <a:pt x="54864" y="0"/>
                </a:lnTo>
                <a:close/>
              </a:path>
            </a:pathLst>
          </a:custGeom>
          <a:solidFill>
            <a:srgbClr val="FFFFFF">
              <a:alpha val="19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bg object 25"/>
          <p:cNvSpPr/>
          <p:nvPr/>
        </p:nvSpPr>
        <p:spPr>
          <a:xfrm>
            <a:off x="8872728" y="0"/>
            <a:ext cx="9525" cy="585470"/>
          </a:xfrm>
          <a:custGeom>
            <a:avLst/>
            <a:gdLst/>
            <a:ahLst/>
            <a:cxnLst/>
            <a:rect l="l" t="t" r="r" b="b"/>
            <a:pathLst>
              <a:path w="9525" h="585470">
                <a:moveTo>
                  <a:pt x="9143" y="0"/>
                </a:moveTo>
                <a:lnTo>
                  <a:pt x="0" y="0"/>
                </a:lnTo>
                <a:lnTo>
                  <a:pt x="0" y="585215"/>
                </a:lnTo>
                <a:lnTo>
                  <a:pt x="9143" y="585215"/>
                </a:lnTo>
                <a:lnTo>
                  <a:pt x="9143" y="0"/>
                </a:lnTo>
                <a:close/>
              </a:path>
            </a:pathLst>
          </a:custGeom>
          <a:solidFill>
            <a:srgbClr val="FFFFFF">
              <a:alpha val="30195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290575" y="791082"/>
            <a:ext cx="8487410" cy="100139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000" b="1" i="0">
                <a:solidFill>
                  <a:srgbClr val="2E5796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12750" y="2243201"/>
            <a:ext cx="8524240" cy="38150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6377940"/>
            <a:ext cx="292608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11/20/2025</a:t>
            </a:fld>
            <a:endParaRPr lang="en-US" dirty="0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13" Type="http://schemas.openxmlformats.org/officeDocument/2006/relationships/image" Target="../media/image35.png"/><Relationship Id="rId3" Type="http://schemas.openxmlformats.org/officeDocument/2006/relationships/image" Target="../media/image25.png"/><Relationship Id="rId7" Type="http://schemas.openxmlformats.org/officeDocument/2006/relationships/image" Target="../media/image29.png"/><Relationship Id="rId12" Type="http://schemas.openxmlformats.org/officeDocument/2006/relationships/image" Target="../media/image34.png"/><Relationship Id="rId17" Type="http://schemas.openxmlformats.org/officeDocument/2006/relationships/image" Target="../media/image39.png"/><Relationship Id="rId2" Type="http://schemas.openxmlformats.org/officeDocument/2006/relationships/image" Target="../media/image24.png"/><Relationship Id="rId16" Type="http://schemas.openxmlformats.org/officeDocument/2006/relationships/image" Target="../media/image3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.png"/><Relationship Id="rId11" Type="http://schemas.openxmlformats.org/officeDocument/2006/relationships/image" Target="../media/image33.png"/><Relationship Id="rId5" Type="http://schemas.openxmlformats.org/officeDocument/2006/relationships/image" Target="../media/image27.png"/><Relationship Id="rId15" Type="http://schemas.openxmlformats.org/officeDocument/2006/relationships/image" Target="../media/image37.png"/><Relationship Id="rId10" Type="http://schemas.openxmlformats.org/officeDocument/2006/relationships/image" Target="../media/image32.png"/><Relationship Id="rId4" Type="http://schemas.openxmlformats.org/officeDocument/2006/relationships/image" Target="../media/image26.png"/><Relationship Id="rId9" Type="http://schemas.openxmlformats.org/officeDocument/2006/relationships/image" Target="../media/image31.png"/><Relationship Id="rId14" Type="http://schemas.openxmlformats.org/officeDocument/2006/relationships/image" Target="../media/image36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https://checkege.rustest.ru/" TargetMode="External"/><Relationship Id="rId2" Type="http://schemas.openxmlformats.org/officeDocument/2006/relationships/hyperlink" Target="http://obrnadzor.gov.ru/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http://www.rustest.ru/" TargetMode="External"/><Relationship Id="rId4" Type="http://schemas.openxmlformats.org/officeDocument/2006/relationships/hyperlink" Target="http://www.fipi.ru/" TargetMode="Externa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13" Type="http://schemas.openxmlformats.org/officeDocument/2006/relationships/image" Target="../media/image20.png"/><Relationship Id="rId3" Type="http://schemas.openxmlformats.org/officeDocument/2006/relationships/image" Target="../media/image10.png"/><Relationship Id="rId7" Type="http://schemas.openxmlformats.org/officeDocument/2006/relationships/image" Target="../media/image14.png"/><Relationship Id="rId12" Type="http://schemas.openxmlformats.org/officeDocument/2006/relationships/image" Target="../media/image19.png"/><Relationship Id="rId2" Type="http://schemas.openxmlformats.org/officeDocument/2006/relationships/image" Target="../media/image9.jpeg"/><Relationship Id="rId16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11" Type="http://schemas.openxmlformats.org/officeDocument/2006/relationships/image" Target="../media/image18.png"/><Relationship Id="rId5" Type="http://schemas.openxmlformats.org/officeDocument/2006/relationships/image" Target="../media/image12.png"/><Relationship Id="rId15" Type="http://schemas.openxmlformats.org/officeDocument/2006/relationships/image" Target="../media/image22.png"/><Relationship Id="rId10" Type="http://schemas.openxmlformats.org/officeDocument/2006/relationships/image" Target="../media/image17.png"/><Relationship Id="rId4" Type="http://schemas.openxmlformats.org/officeDocument/2006/relationships/image" Target="../media/image11.png"/><Relationship Id="rId9" Type="http://schemas.openxmlformats.org/officeDocument/2006/relationships/image" Target="../media/image16.png"/><Relationship Id="rId14" Type="http://schemas.openxmlformats.org/officeDocument/2006/relationships/image" Target="../media/image21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663346" y="3192272"/>
            <a:ext cx="8051800" cy="2463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065" marR="5080" indent="1270" algn="ctr">
              <a:lnSpc>
                <a:spcPct val="100000"/>
              </a:lnSpc>
              <a:spcBef>
                <a:spcPts val="95"/>
              </a:spcBef>
            </a:pPr>
            <a:r>
              <a:rPr sz="4000" b="1" spc="-10" dirty="0">
                <a:solidFill>
                  <a:srgbClr val="2E5796"/>
                </a:solidFill>
                <a:latin typeface="Trebuchet MS"/>
                <a:cs typeface="Trebuchet MS"/>
              </a:rPr>
              <a:t>Государственная</a:t>
            </a:r>
            <a:r>
              <a:rPr sz="4000" b="1" spc="-210" dirty="0">
                <a:solidFill>
                  <a:srgbClr val="2E5796"/>
                </a:solidFill>
                <a:latin typeface="Trebuchet MS"/>
                <a:cs typeface="Trebuchet MS"/>
              </a:rPr>
              <a:t> </a:t>
            </a:r>
            <a:r>
              <a:rPr sz="4000" b="1" spc="-10" dirty="0">
                <a:solidFill>
                  <a:srgbClr val="2E5796"/>
                </a:solidFill>
                <a:latin typeface="Trebuchet MS"/>
                <a:cs typeface="Trebuchet MS"/>
              </a:rPr>
              <a:t>итоговая </a:t>
            </a:r>
            <a:r>
              <a:rPr sz="4000" b="1" dirty="0">
                <a:solidFill>
                  <a:srgbClr val="2E5796"/>
                </a:solidFill>
                <a:latin typeface="Trebuchet MS"/>
                <a:cs typeface="Trebuchet MS"/>
              </a:rPr>
              <a:t>аттестация</a:t>
            </a:r>
            <a:r>
              <a:rPr sz="4000" b="1" spc="-114" dirty="0">
                <a:solidFill>
                  <a:srgbClr val="2E5796"/>
                </a:solidFill>
                <a:latin typeface="Trebuchet MS"/>
                <a:cs typeface="Trebuchet MS"/>
              </a:rPr>
              <a:t> </a:t>
            </a:r>
            <a:r>
              <a:rPr sz="4000" b="1" dirty="0">
                <a:solidFill>
                  <a:srgbClr val="2E5796"/>
                </a:solidFill>
                <a:latin typeface="Trebuchet MS"/>
                <a:cs typeface="Trebuchet MS"/>
              </a:rPr>
              <a:t>по</a:t>
            </a:r>
            <a:r>
              <a:rPr sz="4000" b="1" spc="-125" dirty="0">
                <a:solidFill>
                  <a:srgbClr val="2E5796"/>
                </a:solidFill>
                <a:latin typeface="Trebuchet MS"/>
                <a:cs typeface="Trebuchet MS"/>
              </a:rPr>
              <a:t> </a:t>
            </a:r>
            <a:r>
              <a:rPr sz="4000" b="1" spc="-10" dirty="0">
                <a:solidFill>
                  <a:srgbClr val="2E5796"/>
                </a:solidFill>
                <a:latin typeface="Trebuchet MS"/>
                <a:cs typeface="Trebuchet MS"/>
              </a:rPr>
              <a:t>образовательным </a:t>
            </a:r>
            <a:r>
              <a:rPr sz="4000" b="1" dirty="0">
                <a:solidFill>
                  <a:srgbClr val="2E5796"/>
                </a:solidFill>
                <a:latin typeface="Trebuchet MS"/>
                <a:cs typeface="Trebuchet MS"/>
              </a:rPr>
              <a:t>программам</a:t>
            </a:r>
            <a:r>
              <a:rPr sz="4000" b="1" spc="-220" dirty="0">
                <a:solidFill>
                  <a:srgbClr val="2E5796"/>
                </a:solidFill>
                <a:latin typeface="Trebuchet MS"/>
                <a:cs typeface="Trebuchet MS"/>
              </a:rPr>
              <a:t> </a:t>
            </a:r>
            <a:r>
              <a:rPr sz="4000" b="1" dirty="0">
                <a:solidFill>
                  <a:srgbClr val="2E5796"/>
                </a:solidFill>
                <a:latin typeface="Trebuchet MS"/>
                <a:cs typeface="Trebuchet MS"/>
              </a:rPr>
              <a:t>среднего</a:t>
            </a:r>
            <a:r>
              <a:rPr sz="4000" b="1" spc="-220" dirty="0">
                <a:solidFill>
                  <a:srgbClr val="2E5796"/>
                </a:solidFill>
                <a:latin typeface="Trebuchet MS"/>
                <a:cs typeface="Trebuchet MS"/>
              </a:rPr>
              <a:t> </a:t>
            </a:r>
            <a:r>
              <a:rPr sz="4000" b="1" spc="-10" dirty="0">
                <a:solidFill>
                  <a:srgbClr val="2E5796"/>
                </a:solidFill>
                <a:latin typeface="Trebuchet MS"/>
                <a:cs typeface="Trebuchet MS"/>
              </a:rPr>
              <a:t>общего </a:t>
            </a:r>
            <a:r>
              <a:rPr sz="4000" b="1" dirty="0">
                <a:solidFill>
                  <a:srgbClr val="2E5796"/>
                </a:solidFill>
                <a:latin typeface="Trebuchet MS"/>
                <a:cs typeface="Trebuchet MS"/>
              </a:rPr>
              <a:t>образования</a:t>
            </a:r>
            <a:r>
              <a:rPr sz="4000" b="1" spc="-130" dirty="0">
                <a:solidFill>
                  <a:srgbClr val="2E5796"/>
                </a:solidFill>
                <a:latin typeface="Trebuchet MS"/>
                <a:cs typeface="Trebuchet MS"/>
              </a:rPr>
              <a:t> </a:t>
            </a:r>
            <a:r>
              <a:rPr sz="4000" b="1" dirty="0">
                <a:solidFill>
                  <a:srgbClr val="2E5796"/>
                </a:solidFill>
                <a:latin typeface="Trebuchet MS"/>
                <a:cs typeface="Trebuchet MS"/>
              </a:rPr>
              <a:t>в</a:t>
            </a:r>
            <a:r>
              <a:rPr sz="4000" b="1" spc="-140" dirty="0">
                <a:solidFill>
                  <a:srgbClr val="2E5796"/>
                </a:solidFill>
                <a:latin typeface="Trebuchet MS"/>
                <a:cs typeface="Trebuchet MS"/>
              </a:rPr>
              <a:t> </a:t>
            </a:r>
            <a:r>
              <a:rPr sz="4000" b="1" dirty="0">
                <a:solidFill>
                  <a:srgbClr val="2E5796"/>
                </a:solidFill>
                <a:latin typeface="Trebuchet MS"/>
                <a:cs typeface="Trebuchet MS"/>
              </a:rPr>
              <a:t>202</a:t>
            </a:r>
            <a:r>
              <a:rPr lang="ru-RU" sz="4000" b="1" dirty="0">
                <a:solidFill>
                  <a:srgbClr val="2E5796"/>
                </a:solidFill>
                <a:latin typeface="Trebuchet MS"/>
                <a:cs typeface="Trebuchet MS"/>
              </a:rPr>
              <a:t>6</a:t>
            </a:r>
            <a:r>
              <a:rPr sz="4000" b="1" spc="-105" dirty="0">
                <a:solidFill>
                  <a:srgbClr val="2E5796"/>
                </a:solidFill>
                <a:latin typeface="Trebuchet MS"/>
                <a:cs typeface="Trebuchet MS"/>
              </a:rPr>
              <a:t> </a:t>
            </a:r>
            <a:r>
              <a:rPr sz="4000" b="1" spc="-20" dirty="0">
                <a:solidFill>
                  <a:srgbClr val="2E5796"/>
                </a:solidFill>
                <a:latin typeface="Trebuchet MS"/>
                <a:cs typeface="Trebuchet MS"/>
              </a:rPr>
              <a:t>году</a:t>
            </a:r>
            <a:endParaRPr sz="4000" dirty="0">
              <a:latin typeface="Trebuchet MS"/>
              <a:cs typeface="Trebuchet MS"/>
            </a:endParaRPr>
          </a:p>
        </p:txBody>
      </p:sp>
      <p:pic>
        <p:nvPicPr>
          <p:cNvPr id="4" name="Рисунок 3" descr="2025-01-17_11-26-58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838200"/>
            <a:ext cx="7595362" cy="220980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010661" y="883996"/>
            <a:ext cx="3122295" cy="124523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indent="708660">
              <a:lnSpc>
                <a:spcPct val="100000"/>
              </a:lnSpc>
              <a:spcBef>
                <a:spcPts val="95"/>
              </a:spcBef>
            </a:pPr>
            <a:r>
              <a:rPr lang="ru-RU" dirty="0"/>
              <a:t>К</a:t>
            </a:r>
            <a:r>
              <a:rPr dirty="0"/>
              <a:t>ЕГЭ</a:t>
            </a:r>
            <a:r>
              <a:rPr spc="-95" dirty="0"/>
              <a:t> </a:t>
            </a:r>
            <a:r>
              <a:rPr spc="-25" dirty="0"/>
              <a:t>по </a:t>
            </a:r>
            <a:r>
              <a:rPr spc="-35" dirty="0"/>
              <a:t>информатике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656031" y="2475331"/>
            <a:ext cx="7962265" cy="2098010"/>
          </a:xfrm>
          <a:prstGeom prst="rect">
            <a:avLst/>
          </a:prstGeom>
        </p:spPr>
        <p:txBody>
          <a:bodyPr vert="horz" wrap="square" lIns="0" tIns="50800" rIns="0" bIns="0" rtlCol="0">
            <a:spAutoFit/>
          </a:bodyPr>
          <a:lstStyle/>
          <a:p>
            <a:pPr marL="419100" indent="-406400" algn="just">
              <a:lnSpc>
                <a:spcPct val="100000"/>
              </a:lnSpc>
              <a:spcBef>
                <a:spcPts val="400"/>
              </a:spcBef>
              <a:buAutoNum type="arabicPeriod"/>
              <a:tabLst>
                <a:tab pos="419100" algn="l"/>
              </a:tabLst>
            </a:pPr>
            <a:r>
              <a:rPr sz="3200" b="1" spc="-20" dirty="0">
                <a:latin typeface="Times New Roman"/>
                <a:cs typeface="Times New Roman"/>
              </a:rPr>
              <a:t>Только</a:t>
            </a:r>
            <a:r>
              <a:rPr sz="3200" b="1" spc="-110" dirty="0">
                <a:latin typeface="Times New Roman"/>
                <a:cs typeface="Times New Roman"/>
              </a:rPr>
              <a:t> </a:t>
            </a:r>
            <a:r>
              <a:rPr sz="3200" b="1" dirty="0">
                <a:latin typeface="Times New Roman"/>
                <a:cs typeface="Times New Roman"/>
              </a:rPr>
              <a:t>на</a:t>
            </a:r>
            <a:r>
              <a:rPr sz="3200" b="1" spc="-90" dirty="0">
                <a:latin typeface="Times New Roman"/>
                <a:cs typeface="Times New Roman"/>
              </a:rPr>
              <a:t> </a:t>
            </a:r>
            <a:r>
              <a:rPr sz="3200" b="1" spc="-10" dirty="0">
                <a:latin typeface="Times New Roman"/>
                <a:cs typeface="Times New Roman"/>
              </a:rPr>
              <a:t>компьютерах.</a:t>
            </a:r>
            <a:endParaRPr sz="3200" dirty="0">
              <a:latin typeface="Times New Roman"/>
              <a:cs typeface="Times New Roman"/>
            </a:endParaRPr>
          </a:p>
          <a:p>
            <a:pPr marL="12700" marR="5080" indent="474980" algn="just">
              <a:lnSpc>
                <a:spcPct val="100000"/>
              </a:lnSpc>
              <a:spcBef>
                <a:spcPts val="300"/>
              </a:spcBef>
              <a:buAutoNum type="arabicPeriod"/>
              <a:tabLst>
                <a:tab pos="487680" algn="l"/>
              </a:tabLst>
            </a:pPr>
            <a:r>
              <a:rPr sz="3200" b="1" dirty="0">
                <a:latin typeface="Times New Roman"/>
                <a:cs typeface="Times New Roman"/>
              </a:rPr>
              <a:t>Выдадут</a:t>
            </a:r>
            <a:r>
              <a:rPr sz="3200" b="1" spc="380" dirty="0">
                <a:latin typeface="Times New Roman"/>
                <a:cs typeface="Times New Roman"/>
              </a:rPr>
              <a:t> </a:t>
            </a:r>
            <a:r>
              <a:rPr sz="3200" b="1" dirty="0">
                <a:latin typeface="Times New Roman"/>
                <a:cs typeface="Times New Roman"/>
              </a:rPr>
              <a:t>только</a:t>
            </a:r>
            <a:r>
              <a:rPr sz="3200" b="1" spc="370" dirty="0">
                <a:latin typeface="Times New Roman"/>
                <a:cs typeface="Times New Roman"/>
              </a:rPr>
              <a:t> </a:t>
            </a:r>
            <a:r>
              <a:rPr sz="3200" b="1" dirty="0">
                <a:latin typeface="Times New Roman"/>
                <a:cs typeface="Times New Roman"/>
              </a:rPr>
              <a:t>бланки</a:t>
            </a:r>
            <a:r>
              <a:rPr sz="3200" b="1" spc="380" dirty="0">
                <a:latin typeface="Times New Roman"/>
                <a:cs typeface="Times New Roman"/>
              </a:rPr>
              <a:t> </a:t>
            </a:r>
            <a:r>
              <a:rPr sz="3200" b="1" dirty="0">
                <a:latin typeface="Times New Roman"/>
                <a:cs typeface="Times New Roman"/>
              </a:rPr>
              <a:t>регистрации</a:t>
            </a:r>
            <a:r>
              <a:rPr sz="3200" b="1" spc="395" dirty="0">
                <a:latin typeface="Times New Roman"/>
                <a:cs typeface="Times New Roman"/>
              </a:rPr>
              <a:t> </a:t>
            </a:r>
            <a:r>
              <a:rPr sz="3200" b="1" spc="-50" dirty="0">
                <a:latin typeface="Times New Roman"/>
                <a:cs typeface="Times New Roman"/>
              </a:rPr>
              <a:t>и </a:t>
            </a:r>
            <a:r>
              <a:rPr sz="3200" b="1" spc="-10" dirty="0">
                <a:latin typeface="Times New Roman"/>
                <a:cs typeface="Times New Roman"/>
              </a:rPr>
              <a:t>черновики.</a:t>
            </a:r>
            <a:endParaRPr sz="3200" dirty="0">
              <a:latin typeface="Times New Roman"/>
              <a:cs typeface="Times New Roman"/>
            </a:endParaRPr>
          </a:p>
          <a:p>
            <a:pPr marL="419100" indent="-406400" algn="just">
              <a:lnSpc>
                <a:spcPct val="100000"/>
              </a:lnSpc>
              <a:spcBef>
                <a:spcPts val="300"/>
              </a:spcBef>
              <a:buAutoNum type="arabicPeriod"/>
              <a:tabLst>
                <a:tab pos="419100" algn="l"/>
              </a:tabLst>
            </a:pPr>
            <a:r>
              <a:rPr sz="3200" b="1" dirty="0">
                <a:latin typeface="Times New Roman"/>
                <a:cs typeface="Times New Roman"/>
              </a:rPr>
              <a:t>Бланки</a:t>
            </a:r>
            <a:r>
              <a:rPr sz="3200" b="1" spc="-135" dirty="0">
                <a:latin typeface="Times New Roman"/>
                <a:cs typeface="Times New Roman"/>
              </a:rPr>
              <a:t> </a:t>
            </a:r>
            <a:r>
              <a:rPr sz="3200" b="1" dirty="0">
                <a:latin typeface="Times New Roman"/>
                <a:cs typeface="Times New Roman"/>
              </a:rPr>
              <a:t>ответов</a:t>
            </a:r>
            <a:r>
              <a:rPr sz="3200" b="1" spc="-145" dirty="0">
                <a:latin typeface="Times New Roman"/>
                <a:cs typeface="Times New Roman"/>
              </a:rPr>
              <a:t> </a:t>
            </a:r>
            <a:r>
              <a:rPr sz="3200" b="1" dirty="0">
                <a:latin typeface="Times New Roman"/>
                <a:cs typeface="Times New Roman"/>
              </a:rPr>
              <a:t>в</a:t>
            </a:r>
            <a:r>
              <a:rPr sz="3200" b="1" spc="-120" dirty="0">
                <a:latin typeface="Times New Roman"/>
                <a:cs typeface="Times New Roman"/>
              </a:rPr>
              <a:t> </a:t>
            </a:r>
            <a:r>
              <a:rPr sz="3200" b="1" dirty="0">
                <a:latin typeface="Times New Roman"/>
                <a:cs typeface="Times New Roman"/>
              </a:rPr>
              <a:t>электронном</a:t>
            </a:r>
            <a:r>
              <a:rPr sz="3200" b="1" spc="-114" dirty="0">
                <a:latin typeface="Times New Roman"/>
                <a:cs typeface="Times New Roman"/>
              </a:rPr>
              <a:t> </a:t>
            </a:r>
            <a:r>
              <a:rPr sz="3200" b="1" spc="-10" dirty="0" err="1">
                <a:latin typeface="Times New Roman"/>
                <a:cs typeface="Times New Roman"/>
              </a:rPr>
              <a:t>виде</a:t>
            </a:r>
            <a:r>
              <a:rPr sz="3200" b="1" spc="-10" dirty="0">
                <a:latin typeface="Times New Roman"/>
                <a:cs typeface="Times New Roman"/>
              </a:rPr>
              <a:t>.</a:t>
            </a:r>
            <a:endParaRPr sz="3200" dirty="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903857" y="790702"/>
            <a:ext cx="5502275" cy="6350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/>
              <a:t>Сроки</a:t>
            </a:r>
            <a:r>
              <a:rPr spc="-160" dirty="0"/>
              <a:t> </a:t>
            </a:r>
            <a:r>
              <a:rPr spc="-20" dirty="0"/>
              <a:t>проведения</a:t>
            </a:r>
            <a:r>
              <a:rPr spc="-165" dirty="0"/>
              <a:t> </a:t>
            </a:r>
            <a:r>
              <a:rPr spc="-25" dirty="0"/>
              <a:t>ГИА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618540" y="1543050"/>
            <a:ext cx="7811770" cy="16719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913765" algn="just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latin typeface="Times New Roman"/>
                <a:cs typeface="Times New Roman"/>
              </a:rPr>
              <a:t>Для</a:t>
            </a:r>
            <a:r>
              <a:rPr sz="1800" spc="33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проведения</a:t>
            </a:r>
            <a:r>
              <a:rPr sz="1800" spc="34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ЕГЭ</a:t>
            </a:r>
            <a:r>
              <a:rPr sz="1800" spc="33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и</a:t>
            </a:r>
            <a:r>
              <a:rPr sz="1800" spc="32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ГВЭ</a:t>
            </a:r>
            <a:r>
              <a:rPr sz="1800" spc="32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предусматривается</a:t>
            </a:r>
            <a:r>
              <a:rPr sz="1800" spc="33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единое</a:t>
            </a:r>
            <a:r>
              <a:rPr sz="1800" spc="340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расписание </a:t>
            </a:r>
            <a:r>
              <a:rPr sz="1800" dirty="0">
                <a:latin typeface="Times New Roman"/>
                <a:cs typeface="Times New Roman"/>
              </a:rPr>
              <a:t>экзаменов,</a:t>
            </a:r>
            <a:r>
              <a:rPr sz="1800" spc="270" dirty="0">
                <a:latin typeface="Times New Roman"/>
                <a:cs typeface="Times New Roman"/>
              </a:rPr>
              <a:t>   </a:t>
            </a:r>
            <a:r>
              <a:rPr sz="1800" dirty="0">
                <a:latin typeface="Times New Roman"/>
                <a:cs typeface="Times New Roman"/>
              </a:rPr>
              <a:t>продолжительность</a:t>
            </a:r>
            <a:r>
              <a:rPr sz="1800" spc="270" dirty="0">
                <a:latin typeface="Times New Roman"/>
                <a:cs typeface="Times New Roman"/>
              </a:rPr>
              <a:t>   </a:t>
            </a:r>
            <a:r>
              <a:rPr sz="1800" dirty="0">
                <a:latin typeface="Times New Roman"/>
                <a:cs typeface="Times New Roman"/>
              </a:rPr>
              <a:t>проведения</a:t>
            </a:r>
            <a:r>
              <a:rPr sz="1800" spc="270" dirty="0">
                <a:latin typeface="Times New Roman"/>
                <a:cs typeface="Times New Roman"/>
              </a:rPr>
              <a:t>   </a:t>
            </a:r>
            <a:r>
              <a:rPr sz="1800" dirty="0">
                <a:latin typeface="Times New Roman"/>
                <a:cs typeface="Times New Roman"/>
              </a:rPr>
              <a:t>экзаменов,</a:t>
            </a:r>
            <a:r>
              <a:rPr sz="1800" spc="265" dirty="0">
                <a:latin typeface="Times New Roman"/>
                <a:cs typeface="Times New Roman"/>
              </a:rPr>
              <a:t>   </a:t>
            </a:r>
            <a:r>
              <a:rPr sz="1800" dirty="0">
                <a:latin typeface="Times New Roman"/>
                <a:cs typeface="Times New Roman"/>
              </a:rPr>
              <a:t>требования</a:t>
            </a:r>
            <a:r>
              <a:rPr sz="1800" spc="265" dirty="0">
                <a:latin typeface="Times New Roman"/>
                <a:cs typeface="Times New Roman"/>
              </a:rPr>
              <a:t>   </a:t>
            </a:r>
            <a:r>
              <a:rPr sz="1800" spc="-50" dirty="0">
                <a:latin typeface="Times New Roman"/>
                <a:cs typeface="Times New Roman"/>
              </a:rPr>
              <a:t>к </a:t>
            </a:r>
            <a:r>
              <a:rPr sz="1800" dirty="0">
                <a:latin typeface="Times New Roman"/>
                <a:cs typeface="Times New Roman"/>
              </a:rPr>
              <a:t>использованию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средств обучения</a:t>
            </a:r>
            <a:r>
              <a:rPr sz="1800" spc="-1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и</a:t>
            </a:r>
            <a:r>
              <a:rPr sz="1800" spc="-1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воспитания,</a:t>
            </a:r>
            <a:r>
              <a:rPr sz="1800" spc="1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используемых при</a:t>
            </a:r>
            <a:r>
              <a:rPr sz="1800" spc="-10" dirty="0">
                <a:latin typeface="Times New Roman"/>
                <a:cs typeface="Times New Roman"/>
              </a:rPr>
              <a:t> проведении </a:t>
            </a:r>
            <a:r>
              <a:rPr sz="1800" dirty="0">
                <a:latin typeface="Times New Roman"/>
                <a:cs typeface="Times New Roman"/>
              </a:rPr>
              <a:t>экзаменов,</a:t>
            </a:r>
            <a:r>
              <a:rPr sz="1800" spc="210" dirty="0">
                <a:latin typeface="Times New Roman"/>
                <a:cs typeface="Times New Roman"/>
              </a:rPr>
              <a:t>   </a:t>
            </a:r>
            <a:r>
              <a:rPr sz="1800" dirty="0">
                <a:latin typeface="Times New Roman"/>
                <a:cs typeface="Times New Roman"/>
              </a:rPr>
              <a:t>которые</a:t>
            </a:r>
            <a:r>
              <a:rPr sz="1800" spc="215" dirty="0">
                <a:latin typeface="Times New Roman"/>
                <a:cs typeface="Times New Roman"/>
              </a:rPr>
              <a:t>   </a:t>
            </a:r>
            <a:r>
              <a:rPr sz="1800" dirty="0">
                <a:latin typeface="Times New Roman"/>
                <a:cs typeface="Times New Roman"/>
              </a:rPr>
              <a:t>ежегодно</a:t>
            </a:r>
            <a:r>
              <a:rPr sz="1800" spc="210" dirty="0">
                <a:latin typeface="Times New Roman"/>
                <a:cs typeface="Times New Roman"/>
              </a:rPr>
              <a:t>   </a:t>
            </a:r>
            <a:r>
              <a:rPr sz="1800" dirty="0">
                <a:latin typeface="Times New Roman"/>
                <a:cs typeface="Times New Roman"/>
              </a:rPr>
              <a:t>утверждаются</a:t>
            </a:r>
            <a:r>
              <a:rPr sz="1800" spc="215" dirty="0">
                <a:latin typeface="Times New Roman"/>
                <a:cs typeface="Times New Roman"/>
              </a:rPr>
              <a:t>   </a:t>
            </a:r>
            <a:r>
              <a:rPr sz="1800" dirty="0">
                <a:latin typeface="Times New Roman"/>
                <a:cs typeface="Times New Roman"/>
              </a:rPr>
              <a:t>приказом</a:t>
            </a:r>
            <a:r>
              <a:rPr sz="1800" spc="210" dirty="0">
                <a:latin typeface="Times New Roman"/>
                <a:cs typeface="Times New Roman"/>
              </a:rPr>
              <a:t>   </a:t>
            </a:r>
            <a:r>
              <a:rPr sz="1800" spc="-10" dirty="0">
                <a:latin typeface="Times New Roman"/>
                <a:cs typeface="Times New Roman"/>
              </a:rPr>
              <a:t>Министерства </a:t>
            </a:r>
            <a:r>
              <a:rPr sz="1800" dirty="0">
                <a:latin typeface="Times New Roman"/>
                <a:cs typeface="Times New Roman"/>
              </a:rPr>
              <a:t>просвещения</a:t>
            </a:r>
            <a:r>
              <a:rPr sz="1800" spc="28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РФ</a:t>
            </a:r>
            <a:r>
              <a:rPr sz="1800" spc="31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и</a:t>
            </a:r>
            <a:r>
              <a:rPr sz="1800" spc="30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Федеральной</a:t>
            </a:r>
            <a:r>
              <a:rPr sz="1800" spc="30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службы</a:t>
            </a:r>
            <a:r>
              <a:rPr sz="1800" spc="30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по</a:t>
            </a:r>
            <a:r>
              <a:rPr sz="1800" spc="30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надзору</a:t>
            </a:r>
            <a:r>
              <a:rPr sz="1800" spc="30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в</a:t>
            </a:r>
            <a:r>
              <a:rPr sz="1800" spc="30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сфере</a:t>
            </a:r>
            <a:r>
              <a:rPr sz="1800" spc="31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образования</a:t>
            </a:r>
            <a:r>
              <a:rPr sz="1800" spc="310" dirty="0">
                <a:latin typeface="Times New Roman"/>
                <a:cs typeface="Times New Roman"/>
              </a:rPr>
              <a:t> </a:t>
            </a:r>
            <a:r>
              <a:rPr sz="1800" spc="-50" dirty="0">
                <a:latin typeface="Times New Roman"/>
                <a:cs typeface="Times New Roman"/>
              </a:rPr>
              <a:t>и </a:t>
            </a:r>
            <a:r>
              <a:rPr sz="1800" spc="-10" dirty="0">
                <a:latin typeface="Times New Roman"/>
                <a:cs typeface="Times New Roman"/>
              </a:rPr>
              <a:t>науки.</a:t>
            </a:r>
            <a:endParaRPr sz="1800">
              <a:latin typeface="Times New Roman"/>
              <a:cs typeface="Times New Roman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726186" y="4523994"/>
            <a:ext cx="7599045" cy="1152525"/>
            <a:chOff x="726186" y="4523994"/>
            <a:chExt cx="7599045" cy="1152525"/>
          </a:xfrm>
        </p:grpSpPr>
        <p:sp>
          <p:nvSpPr>
            <p:cNvPr id="5" name="object 5"/>
            <p:cNvSpPr/>
            <p:nvPr/>
          </p:nvSpPr>
          <p:spPr>
            <a:xfrm>
              <a:off x="726186" y="4523994"/>
              <a:ext cx="7599045" cy="1152525"/>
            </a:xfrm>
            <a:custGeom>
              <a:avLst/>
              <a:gdLst/>
              <a:ahLst/>
              <a:cxnLst/>
              <a:rect l="l" t="t" r="r" b="b"/>
              <a:pathLst>
                <a:path w="7599045" h="1152525">
                  <a:moveTo>
                    <a:pt x="7598664" y="0"/>
                  </a:moveTo>
                  <a:lnTo>
                    <a:pt x="0" y="0"/>
                  </a:lnTo>
                  <a:lnTo>
                    <a:pt x="0" y="1152143"/>
                  </a:lnTo>
                  <a:lnTo>
                    <a:pt x="7598664" y="1152143"/>
                  </a:lnTo>
                  <a:lnTo>
                    <a:pt x="7598664" y="0"/>
                  </a:lnTo>
                  <a:close/>
                </a:path>
              </a:pathLst>
            </a:custGeom>
            <a:solidFill>
              <a:srgbClr val="CFDC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540763" y="4628388"/>
              <a:ext cx="5581649" cy="677418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719315" y="4628388"/>
              <a:ext cx="505205" cy="677418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821424" y="4628388"/>
              <a:ext cx="774953" cy="677418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092708" y="4994148"/>
              <a:ext cx="3050286" cy="677417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3739896" y="4994148"/>
              <a:ext cx="1738122" cy="677417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5074920" y="4994148"/>
              <a:ext cx="643889" cy="677417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5315712" y="4994148"/>
              <a:ext cx="1748789" cy="677417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6737603" y="4994148"/>
              <a:ext cx="1230629" cy="677417"/>
            </a:xfrm>
            <a:prstGeom prst="rect">
              <a:avLst/>
            </a:prstGeom>
          </p:spPr>
        </p:pic>
      </p:grpSp>
      <p:sp>
        <p:nvSpPr>
          <p:cNvPr id="14" name="object 14"/>
          <p:cNvSpPr txBox="1"/>
          <p:nvPr/>
        </p:nvSpPr>
        <p:spPr>
          <a:xfrm>
            <a:off x="726186" y="4523994"/>
            <a:ext cx="7599045" cy="1152525"/>
          </a:xfrm>
          <a:prstGeom prst="rect">
            <a:avLst/>
          </a:prstGeom>
          <a:ln w="19050">
            <a:solidFill>
              <a:srgbClr val="445483"/>
            </a:solidFill>
          </a:ln>
        </p:spPr>
        <p:txBody>
          <a:bodyPr vert="horz" wrap="square" lIns="0" tIns="19875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565"/>
              </a:spcBef>
            </a:pPr>
            <a:r>
              <a:rPr sz="2400" dirty="0">
                <a:latin typeface="Times New Roman"/>
                <a:cs typeface="Times New Roman"/>
              </a:rPr>
              <a:t>В</a:t>
            </a:r>
            <a:r>
              <a:rPr sz="2400" spc="-55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каждом</a:t>
            </a:r>
            <a:r>
              <a:rPr sz="2400" spc="-4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из</a:t>
            </a:r>
            <a:r>
              <a:rPr sz="2400" spc="-55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периодов</a:t>
            </a:r>
            <a:r>
              <a:rPr sz="2400" spc="-45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проведения</a:t>
            </a:r>
            <a:r>
              <a:rPr sz="2400" spc="-40" dirty="0">
                <a:latin typeface="Times New Roman"/>
                <a:cs typeface="Times New Roman"/>
              </a:rPr>
              <a:t> </a:t>
            </a:r>
            <a:r>
              <a:rPr sz="2400" spc="-25" dirty="0">
                <a:latin typeface="Times New Roman"/>
                <a:cs typeface="Times New Roman"/>
              </a:rPr>
              <a:t>ГИА-11</a:t>
            </a:r>
            <a:endParaRPr sz="2400" dirty="0">
              <a:latin typeface="Times New Roman"/>
              <a:cs typeface="Times New Roman"/>
            </a:endParaRPr>
          </a:p>
          <a:p>
            <a:pPr algn="ctr">
              <a:lnSpc>
                <a:spcPct val="100000"/>
              </a:lnSpc>
            </a:pPr>
            <a:r>
              <a:rPr sz="2400" spc="-10" dirty="0">
                <a:latin typeface="Times New Roman"/>
                <a:cs typeface="Times New Roman"/>
              </a:rPr>
              <a:t>предусматриваются</a:t>
            </a:r>
            <a:r>
              <a:rPr sz="2400" spc="-60" dirty="0"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6FC0"/>
                </a:solidFill>
                <a:latin typeface="Times New Roman"/>
                <a:cs typeface="Times New Roman"/>
              </a:rPr>
              <a:t>основные</a:t>
            </a:r>
            <a:r>
              <a:rPr sz="2400" spc="-50" dirty="0">
                <a:solidFill>
                  <a:srgbClr val="006FC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и</a:t>
            </a:r>
            <a:r>
              <a:rPr sz="2400" spc="-50" dirty="0"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6F2F9F"/>
                </a:solidFill>
                <a:latin typeface="Times New Roman"/>
                <a:cs typeface="Times New Roman"/>
              </a:rPr>
              <a:t>резервные</a:t>
            </a:r>
            <a:r>
              <a:rPr sz="2400" spc="-55" dirty="0">
                <a:solidFill>
                  <a:srgbClr val="6F2F9F"/>
                </a:solidFill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сроки.</a:t>
            </a:r>
            <a:endParaRPr sz="2400" dirty="0">
              <a:latin typeface="Times New Roman"/>
              <a:cs typeface="Times New Roman"/>
            </a:endParaRPr>
          </a:p>
        </p:txBody>
      </p:sp>
      <p:grpSp>
        <p:nvGrpSpPr>
          <p:cNvPr id="15" name="object 15"/>
          <p:cNvGrpSpPr/>
          <p:nvPr/>
        </p:nvGrpSpPr>
        <p:grpSpPr>
          <a:xfrm>
            <a:off x="685037" y="3358134"/>
            <a:ext cx="7668895" cy="1112520"/>
            <a:chOff x="685037" y="3358134"/>
            <a:chExt cx="7668895" cy="1112520"/>
          </a:xfrm>
        </p:grpSpPr>
        <p:sp>
          <p:nvSpPr>
            <p:cNvPr id="16" name="object 16"/>
            <p:cNvSpPr/>
            <p:nvPr/>
          </p:nvSpPr>
          <p:spPr>
            <a:xfrm>
              <a:off x="685037" y="3358134"/>
              <a:ext cx="7668895" cy="1079500"/>
            </a:xfrm>
            <a:custGeom>
              <a:avLst/>
              <a:gdLst/>
              <a:ahLst/>
              <a:cxnLst/>
              <a:rect l="l" t="t" r="r" b="b"/>
              <a:pathLst>
                <a:path w="7668895" h="1079500">
                  <a:moveTo>
                    <a:pt x="7668767" y="0"/>
                  </a:moveTo>
                  <a:lnTo>
                    <a:pt x="0" y="0"/>
                  </a:lnTo>
                  <a:lnTo>
                    <a:pt x="0" y="1078991"/>
                  </a:lnTo>
                  <a:lnTo>
                    <a:pt x="7668767" y="1078991"/>
                  </a:lnTo>
                  <a:lnTo>
                    <a:pt x="7668767" y="0"/>
                  </a:lnTo>
                  <a:close/>
                </a:path>
              </a:pathLst>
            </a:custGeom>
            <a:solidFill>
              <a:srgbClr val="E3E9E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7" name="object 17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126236" y="3427476"/>
              <a:ext cx="1035558" cy="677418"/>
            </a:xfrm>
            <a:prstGeom prst="rect">
              <a:avLst/>
            </a:prstGeom>
          </p:spPr>
        </p:pic>
        <p:pic>
          <p:nvPicPr>
            <p:cNvPr id="18" name="object 18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1758695" y="3427476"/>
              <a:ext cx="517410" cy="677418"/>
            </a:xfrm>
            <a:prstGeom prst="rect">
              <a:avLst/>
            </a:prstGeom>
          </p:spPr>
        </p:pic>
        <p:pic>
          <p:nvPicPr>
            <p:cNvPr id="19" name="object 19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1872995" y="3427476"/>
              <a:ext cx="2693670" cy="677418"/>
            </a:xfrm>
            <a:prstGeom prst="rect">
              <a:avLst/>
            </a:prstGeom>
          </p:spPr>
        </p:pic>
        <p:pic>
          <p:nvPicPr>
            <p:cNvPr id="20" name="object 20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4163567" y="3427476"/>
              <a:ext cx="2074926" cy="677418"/>
            </a:xfrm>
            <a:prstGeom prst="rect">
              <a:avLst/>
            </a:prstGeom>
          </p:spPr>
        </p:pic>
        <p:pic>
          <p:nvPicPr>
            <p:cNvPr id="21" name="object 21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5911596" y="3427476"/>
              <a:ext cx="1751838" cy="677418"/>
            </a:xfrm>
            <a:prstGeom prst="rect">
              <a:avLst/>
            </a:prstGeom>
          </p:spPr>
        </p:pic>
        <p:pic>
          <p:nvPicPr>
            <p:cNvPr id="22" name="object 22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7333487" y="3427476"/>
              <a:ext cx="663701" cy="677418"/>
            </a:xfrm>
            <a:prstGeom prst="rect">
              <a:avLst/>
            </a:prstGeom>
          </p:spPr>
        </p:pic>
        <p:pic>
          <p:nvPicPr>
            <p:cNvPr id="23" name="object 23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2427731" y="3793236"/>
              <a:ext cx="2856738" cy="677418"/>
            </a:xfrm>
            <a:prstGeom prst="rect">
              <a:avLst/>
            </a:prstGeom>
          </p:spPr>
        </p:pic>
        <p:pic>
          <p:nvPicPr>
            <p:cNvPr id="24" name="object 24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4959096" y="3793236"/>
              <a:ext cx="1660398" cy="677418"/>
            </a:xfrm>
            <a:prstGeom prst="rect">
              <a:avLst/>
            </a:prstGeom>
          </p:spPr>
        </p:pic>
      </p:grpSp>
      <p:sp>
        <p:nvSpPr>
          <p:cNvPr id="25" name="object 25"/>
          <p:cNvSpPr txBox="1"/>
          <p:nvPr/>
        </p:nvSpPr>
        <p:spPr>
          <a:xfrm>
            <a:off x="685037" y="3358134"/>
            <a:ext cx="7668895" cy="1079500"/>
          </a:xfrm>
          <a:prstGeom prst="rect">
            <a:avLst/>
          </a:prstGeom>
          <a:ln w="19050">
            <a:solidFill>
              <a:srgbClr val="445483"/>
            </a:solidFill>
          </a:ln>
        </p:spPr>
        <p:txBody>
          <a:bodyPr vert="horz" wrap="square" lIns="0" tIns="164465" rIns="0" bIns="0" rtlCol="0">
            <a:spAutoFit/>
          </a:bodyPr>
          <a:lstStyle/>
          <a:p>
            <a:pPr marL="1938655" marR="628650" indent="-1301750">
              <a:lnSpc>
                <a:spcPct val="100000"/>
              </a:lnSpc>
              <a:spcBef>
                <a:spcPts val="1295"/>
              </a:spcBef>
            </a:pPr>
            <a:r>
              <a:rPr sz="2400" spc="-20" dirty="0">
                <a:latin typeface="Georgia"/>
                <a:cs typeface="Georgia"/>
              </a:rPr>
              <a:t>ГИА-</a:t>
            </a:r>
            <a:r>
              <a:rPr sz="2400" dirty="0">
                <a:latin typeface="Georgia"/>
                <a:cs typeface="Georgia"/>
              </a:rPr>
              <a:t>11</a:t>
            </a:r>
            <a:r>
              <a:rPr sz="2400" spc="-70" dirty="0">
                <a:latin typeface="Georgia"/>
                <a:cs typeface="Georgia"/>
              </a:rPr>
              <a:t> </a:t>
            </a:r>
            <a:r>
              <a:rPr sz="2400" dirty="0">
                <a:latin typeface="Georgia"/>
                <a:cs typeface="Georgia"/>
              </a:rPr>
              <a:t>проводится</a:t>
            </a:r>
            <a:r>
              <a:rPr sz="2400" spc="-60" dirty="0">
                <a:latin typeface="Georgia"/>
                <a:cs typeface="Georgia"/>
              </a:rPr>
              <a:t> </a:t>
            </a:r>
            <a:r>
              <a:rPr sz="2400" dirty="0">
                <a:latin typeface="Georgia"/>
                <a:cs typeface="Georgia"/>
              </a:rPr>
              <a:t>в</a:t>
            </a:r>
            <a:r>
              <a:rPr sz="2400" spc="-70" dirty="0">
                <a:latin typeface="Georgia"/>
                <a:cs typeface="Georgia"/>
              </a:rPr>
              <a:t> </a:t>
            </a:r>
            <a:r>
              <a:rPr sz="2400" dirty="0">
                <a:solidFill>
                  <a:srgbClr val="77420D"/>
                </a:solidFill>
                <a:latin typeface="Georgia"/>
                <a:cs typeface="Georgia"/>
              </a:rPr>
              <a:t>досрочный,</a:t>
            </a:r>
            <a:r>
              <a:rPr sz="2400" spc="-55" dirty="0">
                <a:solidFill>
                  <a:srgbClr val="77420D"/>
                </a:solidFill>
                <a:latin typeface="Georgia"/>
                <a:cs typeface="Georgia"/>
              </a:rPr>
              <a:t> </a:t>
            </a:r>
            <a:r>
              <a:rPr sz="2400" dirty="0">
                <a:solidFill>
                  <a:srgbClr val="006FC0"/>
                </a:solidFill>
                <a:latin typeface="Georgia"/>
                <a:cs typeface="Georgia"/>
              </a:rPr>
              <a:t>основной</a:t>
            </a:r>
            <a:r>
              <a:rPr sz="2400" spc="-65" dirty="0">
                <a:solidFill>
                  <a:srgbClr val="006FC0"/>
                </a:solidFill>
                <a:latin typeface="Georgia"/>
                <a:cs typeface="Georgia"/>
              </a:rPr>
              <a:t> </a:t>
            </a:r>
            <a:r>
              <a:rPr sz="2400" spc="-50" dirty="0">
                <a:latin typeface="Georgia"/>
                <a:cs typeface="Georgia"/>
              </a:rPr>
              <a:t>и </a:t>
            </a:r>
            <a:r>
              <a:rPr sz="2400" spc="-10" dirty="0">
                <a:solidFill>
                  <a:srgbClr val="6F2F9F"/>
                </a:solidFill>
                <a:latin typeface="Georgia"/>
                <a:cs typeface="Georgia"/>
              </a:rPr>
              <a:t>дополнительный</a:t>
            </a:r>
            <a:r>
              <a:rPr sz="2400" spc="-50" dirty="0">
                <a:solidFill>
                  <a:srgbClr val="6F2F9F"/>
                </a:solidFill>
                <a:latin typeface="Georgia"/>
                <a:cs typeface="Georgia"/>
              </a:rPr>
              <a:t> </a:t>
            </a:r>
            <a:r>
              <a:rPr sz="2400" spc="-10" dirty="0">
                <a:latin typeface="Georgia"/>
                <a:cs typeface="Georgia"/>
              </a:rPr>
              <a:t>периоды</a:t>
            </a:r>
            <a:endParaRPr sz="2400">
              <a:latin typeface="Georgia"/>
              <a:cs typeface="Georgia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083054" y="570738"/>
            <a:ext cx="542861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dirty="0"/>
              <a:t>Порядок</a:t>
            </a:r>
            <a:r>
              <a:rPr sz="3600" spc="-175" dirty="0"/>
              <a:t> </a:t>
            </a:r>
            <a:r>
              <a:rPr sz="3600" spc="-10" dirty="0"/>
              <a:t>проведения</a:t>
            </a:r>
            <a:r>
              <a:rPr sz="3600" spc="-175" dirty="0"/>
              <a:t> </a:t>
            </a:r>
            <a:r>
              <a:rPr sz="3600" spc="-25" dirty="0"/>
              <a:t>ГИА</a:t>
            </a:r>
            <a:endParaRPr sz="3600"/>
          </a:p>
        </p:txBody>
      </p:sp>
      <p:sp>
        <p:nvSpPr>
          <p:cNvPr id="3" name="object 3"/>
          <p:cNvSpPr txBox="1"/>
          <p:nvPr/>
        </p:nvSpPr>
        <p:spPr>
          <a:xfrm>
            <a:off x="474370" y="1366520"/>
            <a:ext cx="8286750" cy="26035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56845" marR="403860" indent="286385">
              <a:lnSpc>
                <a:spcPct val="100000"/>
              </a:lnSpc>
              <a:spcBef>
                <a:spcPts val="100"/>
              </a:spcBef>
              <a:buFont typeface="Wingdings"/>
              <a:buChar char=""/>
              <a:tabLst>
                <a:tab pos="443230" algn="l"/>
              </a:tabLst>
            </a:pPr>
            <a:r>
              <a:rPr sz="1800" dirty="0">
                <a:latin typeface="Times New Roman"/>
                <a:cs typeface="Times New Roman"/>
              </a:rPr>
              <a:t>В</a:t>
            </a:r>
            <a:r>
              <a:rPr sz="1800" spc="-5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день</a:t>
            </a:r>
            <a:r>
              <a:rPr sz="1800" spc="-3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проведения</a:t>
            </a:r>
            <a:r>
              <a:rPr sz="1800" spc="-4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экзамена</a:t>
            </a:r>
            <a:r>
              <a:rPr sz="1800" spc="-4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учащийся</a:t>
            </a:r>
            <a:r>
              <a:rPr sz="1800" spc="-6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прибывает</a:t>
            </a:r>
            <a:r>
              <a:rPr sz="1800" spc="-3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на</a:t>
            </a:r>
            <a:r>
              <a:rPr sz="1800" spc="-4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ППЭ</a:t>
            </a:r>
            <a:r>
              <a:rPr sz="1800" spc="-3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не</a:t>
            </a:r>
            <a:r>
              <a:rPr sz="1800" spc="-3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ранее</a:t>
            </a:r>
            <a:r>
              <a:rPr sz="1800" spc="-5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09.00</a:t>
            </a:r>
            <a:r>
              <a:rPr sz="1800" spc="-50" dirty="0">
                <a:latin typeface="Times New Roman"/>
                <a:cs typeface="Times New Roman"/>
              </a:rPr>
              <a:t> </a:t>
            </a:r>
            <a:r>
              <a:rPr sz="1800" spc="-25" dirty="0">
                <a:latin typeface="Times New Roman"/>
                <a:cs typeface="Times New Roman"/>
              </a:rPr>
              <a:t>по </a:t>
            </a:r>
            <a:r>
              <a:rPr sz="1800" spc="-20" dirty="0">
                <a:latin typeface="Times New Roman"/>
                <a:cs typeface="Times New Roman"/>
              </a:rPr>
              <a:t>московскому</a:t>
            </a:r>
            <a:r>
              <a:rPr sz="1800" spc="-30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времени.</a:t>
            </a:r>
            <a:endParaRPr sz="1800">
              <a:latin typeface="Times New Roman"/>
              <a:cs typeface="Times New Roman"/>
            </a:endParaRPr>
          </a:p>
          <a:p>
            <a:pPr marL="443230" indent="-286385">
              <a:lnSpc>
                <a:spcPct val="100000"/>
              </a:lnSpc>
              <a:buFont typeface="Wingdings"/>
              <a:buChar char=""/>
              <a:tabLst>
                <a:tab pos="443230" algn="l"/>
              </a:tabLst>
            </a:pPr>
            <a:r>
              <a:rPr sz="1800" dirty="0">
                <a:latin typeface="Times New Roman"/>
                <a:cs typeface="Times New Roman"/>
              </a:rPr>
              <a:t>Допуск</a:t>
            </a:r>
            <a:r>
              <a:rPr sz="1800" spc="-5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в</a:t>
            </a:r>
            <a:r>
              <a:rPr sz="1800" spc="-2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ППЭ</a:t>
            </a:r>
            <a:r>
              <a:rPr sz="1800" spc="-1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осуществляется</a:t>
            </a:r>
            <a:r>
              <a:rPr sz="1800" spc="-50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Times New Roman"/>
                <a:cs typeface="Times New Roman"/>
              </a:rPr>
              <a:t>при</a:t>
            </a:r>
            <a:r>
              <a:rPr sz="1800" b="1" spc="-15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Times New Roman"/>
                <a:cs typeface="Times New Roman"/>
              </a:rPr>
              <a:t>наличии</a:t>
            </a:r>
            <a:r>
              <a:rPr sz="1800" b="1" spc="-5" dirty="0">
                <a:latin typeface="Times New Roman"/>
                <a:cs typeface="Times New Roman"/>
              </a:rPr>
              <a:t> </a:t>
            </a:r>
            <a:r>
              <a:rPr sz="1800" b="1" spc="-10" dirty="0">
                <a:latin typeface="Times New Roman"/>
                <a:cs typeface="Times New Roman"/>
              </a:rPr>
              <a:t>документа</a:t>
            </a:r>
            <a:r>
              <a:rPr sz="1800" b="1" spc="-20" dirty="0">
                <a:latin typeface="Times New Roman"/>
                <a:cs typeface="Times New Roman"/>
              </a:rPr>
              <a:t> </a:t>
            </a:r>
            <a:r>
              <a:rPr sz="1800" b="1" spc="-10" dirty="0">
                <a:latin typeface="Times New Roman"/>
                <a:cs typeface="Times New Roman"/>
              </a:rPr>
              <a:t>удостоверяющего</a:t>
            </a:r>
            <a:endParaRPr sz="1800">
              <a:latin typeface="Times New Roman"/>
              <a:cs typeface="Times New Roman"/>
            </a:endParaRPr>
          </a:p>
          <a:p>
            <a:pPr marL="156845">
              <a:lnSpc>
                <a:spcPct val="100000"/>
              </a:lnSpc>
            </a:pPr>
            <a:r>
              <a:rPr sz="1800" b="1" dirty="0">
                <a:latin typeface="Times New Roman"/>
                <a:cs typeface="Times New Roman"/>
              </a:rPr>
              <a:t>личность</a:t>
            </a:r>
            <a:r>
              <a:rPr sz="1800" b="1" spc="-25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Times New Roman"/>
                <a:cs typeface="Times New Roman"/>
              </a:rPr>
              <a:t>и</a:t>
            </a:r>
            <a:r>
              <a:rPr sz="1800" b="1" spc="-40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Times New Roman"/>
                <a:cs typeface="Times New Roman"/>
              </a:rPr>
              <a:t>при</a:t>
            </a:r>
            <a:r>
              <a:rPr sz="1800" b="1" spc="-25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Times New Roman"/>
                <a:cs typeface="Times New Roman"/>
              </a:rPr>
              <a:t>наличии</a:t>
            </a:r>
            <a:r>
              <a:rPr sz="1800" b="1" spc="-20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Times New Roman"/>
                <a:cs typeface="Times New Roman"/>
              </a:rPr>
              <a:t>в</a:t>
            </a:r>
            <a:r>
              <a:rPr sz="1800" b="1" spc="-35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Times New Roman"/>
                <a:cs typeface="Times New Roman"/>
              </a:rPr>
              <a:t>списках</a:t>
            </a:r>
            <a:r>
              <a:rPr sz="1800" b="1" spc="-30" dirty="0">
                <a:latin typeface="Times New Roman"/>
                <a:cs typeface="Times New Roman"/>
              </a:rPr>
              <a:t> </a:t>
            </a:r>
            <a:r>
              <a:rPr sz="1800" b="1" spc="-10" dirty="0">
                <a:latin typeface="Times New Roman"/>
                <a:cs typeface="Times New Roman"/>
              </a:rPr>
              <a:t>распределения.</a:t>
            </a:r>
            <a:endParaRPr sz="1800">
              <a:latin typeface="Times New Roman"/>
              <a:cs typeface="Times New Roman"/>
            </a:endParaRPr>
          </a:p>
          <a:p>
            <a:pPr marL="443230" indent="-286385">
              <a:lnSpc>
                <a:spcPct val="100000"/>
              </a:lnSpc>
              <a:buFont typeface="Wingdings"/>
              <a:buChar char=""/>
              <a:tabLst>
                <a:tab pos="443230" algn="l"/>
              </a:tabLst>
            </a:pPr>
            <a:r>
              <a:rPr sz="1800" dirty="0">
                <a:latin typeface="Times New Roman"/>
                <a:cs typeface="Times New Roman"/>
              </a:rPr>
              <a:t>В</a:t>
            </a:r>
            <a:r>
              <a:rPr sz="1800" spc="-4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случае</a:t>
            </a:r>
            <a:r>
              <a:rPr sz="1800" spc="-4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опоздания</a:t>
            </a:r>
            <a:r>
              <a:rPr sz="1800" spc="-3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участника</a:t>
            </a:r>
            <a:r>
              <a:rPr sz="1800" spc="-6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на</a:t>
            </a:r>
            <a:r>
              <a:rPr sz="1800" spc="-2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экзамен,</a:t>
            </a:r>
            <a:r>
              <a:rPr sz="1800" spc="-3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он</a:t>
            </a:r>
            <a:r>
              <a:rPr sz="1800" spc="-3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допускается</a:t>
            </a:r>
            <a:r>
              <a:rPr sz="1800" spc="-6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в</a:t>
            </a:r>
            <a:r>
              <a:rPr sz="1800" spc="-3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ППЭ,</a:t>
            </a:r>
            <a:r>
              <a:rPr sz="1800" spc="-2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при</a:t>
            </a:r>
            <a:r>
              <a:rPr sz="1800" spc="-30" dirty="0">
                <a:latin typeface="Times New Roman"/>
                <a:cs typeface="Times New Roman"/>
              </a:rPr>
              <a:t> </a:t>
            </a:r>
            <a:r>
              <a:rPr sz="1800" spc="-20" dirty="0">
                <a:latin typeface="Times New Roman"/>
                <a:cs typeface="Times New Roman"/>
              </a:rPr>
              <a:t>этом</a:t>
            </a:r>
            <a:endParaRPr sz="1800">
              <a:latin typeface="Times New Roman"/>
              <a:cs typeface="Times New Roman"/>
            </a:endParaRPr>
          </a:p>
          <a:p>
            <a:pPr marL="156845">
              <a:lnSpc>
                <a:spcPct val="100000"/>
              </a:lnSpc>
            </a:pPr>
            <a:r>
              <a:rPr sz="1800" b="1" dirty="0">
                <a:latin typeface="Times New Roman"/>
                <a:cs typeface="Times New Roman"/>
              </a:rPr>
              <a:t>время</a:t>
            </a:r>
            <a:r>
              <a:rPr sz="1800" b="1" spc="-65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Times New Roman"/>
                <a:cs typeface="Times New Roman"/>
              </a:rPr>
              <a:t>экзамена</a:t>
            </a:r>
            <a:r>
              <a:rPr sz="1800" b="1" spc="-55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Times New Roman"/>
                <a:cs typeface="Times New Roman"/>
              </a:rPr>
              <a:t>не</a:t>
            </a:r>
            <a:r>
              <a:rPr sz="1800" b="1" spc="-50" dirty="0">
                <a:latin typeface="Times New Roman"/>
                <a:cs typeface="Times New Roman"/>
              </a:rPr>
              <a:t> </a:t>
            </a:r>
            <a:r>
              <a:rPr sz="1800" b="1" spc="-10" dirty="0">
                <a:latin typeface="Times New Roman"/>
                <a:cs typeface="Times New Roman"/>
              </a:rPr>
              <a:t>продлевается.</a:t>
            </a:r>
            <a:endParaRPr sz="1800">
              <a:latin typeface="Times New Roman"/>
              <a:cs typeface="Times New Roman"/>
            </a:endParaRPr>
          </a:p>
          <a:p>
            <a:pPr marL="12700" marR="5080" algn="just">
              <a:lnSpc>
                <a:spcPct val="100000"/>
              </a:lnSpc>
              <a:spcBef>
                <a:spcPts val="855"/>
              </a:spcBef>
            </a:pPr>
            <a:r>
              <a:rPr sz="1800" dirty="0">
                <a:latin typeface="Times New Roman"/>
                <a:cs typeface="Times New Roman"/>
              </a:rPr>
              <a:t>Во</a:t>
            </a:r>
            <a:r>
              <a:rPr sz="1800" spc="6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время</a:t>
            </a:r>
            <a:r>
              <a:rPr sz="1800" spc="7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экзамена</a:t>
            </a:r>
            <a:r>
              <a:rPr sz="1800" spc="8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обучающиеся</a:t>
            </a:r>
            <a:r>
              <a:rPr sz="1800" spc="7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выходят</a:t>
            </a:r>
            <a:r>
              <a:rPr sz="1800" spc="7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из</a:t>
            </a:r>
            <a:r>
              <a:rPr sz="1800" spc="65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аудитории</a:t>
            </a:r>
            <a:r>
              <a:rPr sz="1800" spc="7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и</a:t>
            </a:r>
            <a:r>
              <a:rPr sz="1800" spc="6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перемещаются</a:t>
            </a:r>
            <a:r>
              <a:rPr sz="1800" spc="8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по</a:t>
            </a:r>
            <a:r>
              <a:rPr sz="1800" spc="6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ППЭ</a:t>
            </a:r>
            <a:r>
              <a:rPr sz="1800" spc="75" dirty="0">
                <a:latin typeface="Times New Roman"/>
                <a:cs typeface="Times New Roman"/>
              </a:rPr>
              <a:t> </a:t>
            </a:r>
            <a:r>
              <a:rPr sz="1800" spc="-50" dirty="0">
                <a:latin typeface="Times New Roman"/>
                <a:cs typeface="Times New Roman"/>
              </a:rPr>
              <a:t>в </a:t>
            </a:r>
            <a:r>
              <a:rPr sz="1800" dirty="0">
                <a:latin typeface="Times New Roman"/>
                <a:cs typeface="Times New Roman"/>
              </a:rPr>
              <a:t>сопровождении</a:t>
            </a:r>
            <a:r>
              <a:rPr sz="1800" spc="17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одного</a:t>
            </a:r>
            <a:r>
              <a:rPr sz="1800" spc="18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из</a:t>
            </a:r>
            <a:r>
              <a:rPr sz="1800" spc="17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организаторов.</a:t>
            </a:r>
            <a:r>
              <a:rPr sz="1800" spc="17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При</a:t>
            </a:r>
            <a:r>
              <a:rPr sz="1800" spc="17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выходе</a:t>
            </a:r>
            <a:r>
              <a:rPr sz="1800" spc="18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из</a:t>
            </a:r>
            <a:r>
              <a:rPr sz="1800" spc="17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аудитории</a:t>
            </a:r>
            <a:r>
              <a:rPr sz="1800" spc="175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обучающиеся </a:t>
            </a:r>
            <a:r>
              <a:rPr sz="1800" dirty="0">
                <a:latin typeface="Times New Roman"/>
                <a:cs typeface="Times New Roman"/>
              </a:rPr>
              <a:t>оставляют</a:t>
            </a:r>
            <a:r>
              <a:rPr sz="1800" spc="-40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экзаменационные</a:t>
            </a:r>
            <a:r>
              <a:rPr sz="1800" spc="-20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материалы</a:t>
            </a:r>
            <a:r>
              <a:rPr sz="1800" spc="-4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и</a:t>
            </a:r>
            <a:r>
              <a:rPr sz="1800" spc="-2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черновики</a:t>
            </a:r>
            <a:r>
              <a:rPr sz="1800" spc="-2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на</a:t>
            </a:r>
            <a:r>
              <a:rPr sz="1800" spc="-3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рабочем</a:t>
            </a:r>
            <a:r>
              <a:rPr sz="1800" spc="-35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столе.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502919" y="4221479"/>
            <a:ext cx="8517890" cy="1477010"/>
          </a:xfrm>
          <a:prstGeom prst="rect">
            <a:avLst/>
          </a:prstGeom>
          <a:solidFill>
            <a:srgbClr val="CFDCEF"/>
          </a:solidFill>
        </p:spPr>
        <p:txBody>
          <a:bodyPr vert="horz" wrap="square" lIns="0" tIns="38735" rIns="0" bIns="0" rtlCol="0">
            <a:spAutoFit/>
          </a:bodyPr>
          <a:lstStyle/>
          <a:p>
            <a:pPr marL="91440" marR="81280" algn="just">
              <a:lnSpc>
                <a:spcPct val="100000"/>
              </a:lnSpc>
              <a:spcBef>
                <a:spcPts val="305"/>
              </a:spcBef>
            </a:pPr>
            <a:r>
              <a:rPr sz="1800" dirty="0">
                <a:latin typeface="Times New Roman"/>
                <a:cs typeface="Times New Roman"/>
              </a:rPr>
              <a:t>Участники</a:t>
            </a:r>
            <a:r>
              <a:rPr sz="1800" spc="340" dirty="0">
                <a:latin typeface="Times New Roman"/>
                <a:cs typeface="Times New Roman"/>
              </a:rPr>
              <a:t>  </a:t>
            </a:r>
            <a:r>
              <a:rPr sz="1800" spc="-20" dirty="0">
                <a:latin typeface="Times New Roman"/>
                <a:cs typeface="Times New Roman"/>
              </a:rPr>
              <a:t>ГИА-</a:t>
            </a:r>
            <a:r>
              <a:rPr sz="1800" dirty="0">
                <a:latin typeface="Times New Roman"/>
                <a:cs typeface="Times New Roman"/>
              </a:rPr>
              <a:t>11,</a:t>
            </a:r>
            <a:r>
              <a:rPr sz="1800" spc="345" dirty="0">
                <a:latin typeface="Times New Roman"/>
                <a:cs typeface="Times New Roman"/>
              </a:rPr>
              <a:t>  </a:t>
            </a:r>
            <a:r>
              <a:rPr sz="1800" dirty="0">
                <a:latin typeface="Times New Roman"/>
                <a:cs typeface="Times New Roman"/>
              </a:rPr>
              <a:t>допустившие</a:t>
            </a:r>
            <a:r>
              <a:rPr sz="1800" spc="345" dirty="0">
                <a:latin typeface="Times New Roman"/>
                <a:cs typeface="Times New Roman"/>
              </a:rPr>
              <a:t>  </a:t>
            </a:r>
            <a:r>
              <a:rPr sz="1800" dirty="0">
                <a:latin typeface="Times New Roman"/>
                <a:cs typeface="Times New Roman"/>
              </a:rPr>
              <a:t>нарушение</a:t>
            </a:r>
            <a:r>
              <a:rPr sz="1800" spc="340" dirty="0">
                <a:latin typeface="Times New Roman"/>
                <a:cs typeface="Times New Roman"/>
              </a:rPr>
              <a:t>  </a:t>
            </a:r>
            <a:r>
              <a:rPr sz="1800" dirty="0">
                <a:latin typeface="Times New Roman"/>
                <a:cs typeface="Times New Roman"/>
              </a:rPr>
              <a:t>порядка</a:t>
            </a:r>
            <a:r>
              <a:rPr sz="1800" spc="340" dirty="0">
                <a:latin typeface="Times New Roman"/>
                <a:cs typeface="Times New Roman"/>
              </a:rPr>
              <a:t>  </a:t>
            </a:r>
            <a:r>
              <a:rPr sz="1800" dirty="0">
                <a:latin typeface="Times New Roman"/>
                <a:cs typeface="Times New Roman"/>
              </a:rPr>
              <a:t>проведения</a:t>
            </a:r>
            <a:r>
              <a:rPr sz="1800" spc="340" dirty="0">
                <a:latin typeface="Times New Roman"/>
                <a:cs typeface="Times New Roman"/>
              </a:rPr>
              <a:t>  </a:t>
            </a:r>
            <a:r>
              <a:rPr sz="1800" spc="-10" dirty="0">
                <a:latin typeface="Times New Roman"/>
                <a:cs typeface="Times New Roman"/>
              </a:rPr>
              <a:t>экзамена, </a:t>
            </a:r>
            <a:r>
              <a:rPr sz="1800" dirty="0">
                <a:latin typeface="Times New Roman"/>
                <a:cs typeface="Times New Roman"/>
              </a:rPr>
              <a:t>удаляются</a:t>
            </a:r>
            <a:r>
              <a:rPr sz="1800" spc="39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из</a:t>
            </a:r>
            <a:r>
              <a:rPr sz="1800" spc="38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ППЭ.</a:t>
            </a:r>
            <a:r>
              <a:rPr sz="1800" spc="40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По</a:t>
            </a:r>
            <a:r>
              <a:rPr sz="1800" spc="40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данному</a:t>
            </a:r>
            <a:r>
              <a:rPr sz="1800" spc="40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факту</a:t>
            </a:r>
            <a:r>
              <a:rPr sz="1800" spc="39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составляется</a:t>
            </a:r>
            <a:r>
              <a:rPr sz="1800" spc="39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акт,</a:t>
            </a:r>
            <a:r>
              <a:rPr sz="1800" spc="38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который</a:t>
            </a:r>
            <a:r>
              <a:rPr sz="1800" spc="39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передаётся</a:t>
            </a:r>
            <a:r>
              <a:rPr sz="1800" spc="395" dirty="0">
                <a:latin typeface="Times New Roman"/>
                <a:cs typeface="Times New Roman"/>
              </a:rPr>
              <a:t> </a:t>
            </a:r>
            <a:r>
              <a:rPr sz="1800" spc="-25" dirty="0">
                <a:latin typeface="Times New Roman"/>
                <a:cs typeface="Times New Roman"/>
              </a:rPr>
              <a:t>на </a:t>
            </a:r>
            <a:r>
              <a:rPr sz="1800" dirty="0">
                <a:latin typeface="Times New Roman"/>
                <a:cs typeface="Times New Roman"/>
              </a:rPr>
              <a:t>рассмотрение</a:t>
            </a:r>
            <a:r>
              <a:rPr sz="1800" spc="1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в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ГЭК.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Если</a:t>
            </a:r>
            <a:r>
              <a:rPr sz="1800" spc="1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факт</a:t>
            </a:r>
            <a:r>
              <a:rPr sz="1800" spc="1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нарушения</a:t>
            </a:r>
            <a:r>
              <a:rPr sz="1800" spc="-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участником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ГИА-</a:t>
            </a:r>
            <a:r>
              <a:rPr sz="1800" dirty="0">
                <a:latin typeface="Times New Roman"/>
                <a:cs typeface="Times New Roman"/>
              </a:rPr>
              <a:t>11</a:t>
            </a:r>
            <a:r>
              <a:rPr sz="1800" spc="1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порядка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проведения </a:t>
            </a:r>
            <a:r>
              <a:rPr sz="1800" dirty="0">
                <a:latin typeface="Times New Roman"/>
                <a:cs typeface="Times New Roman"/>
              </a:rPr>
              <a:t>экзамена</a:t>
            </a:r>
            <a:r>
              <a:rPr sz="1800" spc="24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подтверждается,</a:t>
            </a:r>
            <a:r>
              <a:rPr sz="1800" spc="23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ГЭК</a:t>
            </a:r>
            <a:r>
              <a:rPr sz="1800" spc="24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принимает</a:t>
            </a:r>
            <a:r>
              <a:rPr sz="1800" spc="229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решение</a:t>
            </a:r>
            <a:r>
              <a:rPr sz="1800" spc="23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об</a:t>
            </a:r>
            <a:r>
              <a:rPr sz="1800" spc="22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аннулировании</a:t>
            </a:r>
            <a:r>
              <a:rPr sz="1800" spc="240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результатов </a:t>
            </a:r>
            <a:r>
              <a:rPr sz="1800" dirty="0">
                <a:latin typeface="Times New Roman"/>
                <a:cs typeface="Times New Roman"/>
              </a:rPr>
              <a:t>участника</a:t>
            </a:r>
            <a:r>
              <a:rPr sz="1800" spc="-6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по</a:t>
            </a:r>
            <a:r>
              <a:rPr sz="1800" spc="-20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соответствующему</a:t>
            </a:r>
            <a:r>
              <a:rPr sz="1800" spc="-4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учебному</a:t>
            </a:r>
            <a:r>
              <a:rPr sz="1800" spc="-40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предмету.</a:t>
            </a:r>
            <a:endParaRPr sz="18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83463" y="765048"/>
            <a:ext cx="8435340" cy="954405"/>
          </a:xfrm>
          <a:prstGeom prst="rect">
            <a:avLst/>
          </a:prstGeom>
          <a:solidFill>
            <a:srgbClr val="E3E9EE"/>
          </a:solidFill>
        </p:spPr>
        <p:txBody>
          <a:bodyPr vert="horz" wrap="square" lIns="0" tIns="38100" rIns="0" bIns="0" rtlCol="0">
            <a:spAutoFit/>
          </a:bodyPr>
          <a:lstStyle/>
          <a:p>
            <a:pPr marL="2630805" marR="1483995" indent="-1138555">
              <a:lnSpc>
                <a:spcPct val="100000"/>
              </a:lnSpc>
              <a:spcBef>
                <a:spcPts val="300"/>
              </a:spcBef>
            </a:pPr>
            <a:r>
              <a:rPr sz="2800" b="1" spc="-10" dirty="0">
                <a:solidFill>
                  <a:srgbClr val="FF0000"/>
                </a:solidFill>
                <a:latin typeface="Times New Roman"/>
                <a:cs typeface="Times New Roman"/>
              </a:rPr>
              <a:t>Осуществление</a:t>
            </a:r>
            <a:r>
              <a:rPr sz="2800" b="1" spc="-7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800" b="1" spc="-10" dirty="0">
                <a:solidFill>
                  <a:srgbClr val="FF0000"/>
                </a:solidFill>
                <a:latin typeface="Times New Roman"/>
                <a:cs typeface="Times New Roman"/>
              </a:rPr>
              <a:t>видеонаблюдения </a:t>
            </a:r>
            <a:r>
              <a:rPr sz="2800" b="1" dirty="0">
                <a:solidFill>
                  <a:srgbClr val="FF0000"/>
                </a:solidFill>
                <a:latin typeface="Times New Roman"/>
                <a:cs typeface="Times New Roman"/>
              </a:rPr>
              <a:t>в</a:t>
            </a:r>
            <a:r>
              <a:rPr sz="2800" b="1" spc="-6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800" b="1" spc="-10" dirty="0">
                <a:solidFill>
                  <a:srgbClr val="FF0000"/>
                </a:solidFill>
                <a:latin typeface="Times New Roman"/>
                <a:cs typeface="Times New Roman"/>
              </a:rPr>
              <a:t>помещениях</a:t>
            </a:r>
            <a:r>
              <a:rPr sz="2800" b="1" spc="-6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800" b="1" spc="-25" dirty="0">
                <a:solidFill>
                  <a:srgbClr val="FF0000"/>
                </a:solidFill>
                <a:latin typeface="Times New Roman"/>
                <a:cs typeface="Times New Roman"/>
              </a:rPr>
              <a:t>ППЭ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457200" y="1845564"/>
            <a:ext cx="8312150" cy="523240"/>
          </a:xfrm>
          <a:prstGeom prst="rect">
            <a:avLst/>
          </a:prstGeom>
          <a:solidFill>
            <a:srgbClr val="E3E9EE"/>
          </a:solidFill>
        </p:spPr>
        <p:txBody>
          <a:bodyPr vert="horz" wrap="square" lIns="0" tIns="3492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275"/>
              </a:spcBef>
            </a:pPr>
            <a:r>
              <a:rPr sz="2800" b="1" dirty="0">
                <a:solidFill>
                  <a:srgbClr val="FF0000"/>
                </a:solidFill>
                <a:latin typeface="Times New Roman"/>
                <a:cs typeface="Times New Roman"/>
              </a:rPr>
              <a:t>При</a:t>
            </a:r>
            <a:r>
              <a:rPr sz="2800" b="1" spc="-5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800" b="1" spc="-20" dirty="0">
                <a:solidFill>
                  <a:srgbClr val="FF0000"/>
                </a:solidFill>
                <a:latin typeface="Times New Roman"/>
                <a:cs typeface="Times New Roman"/>
              </a:rPr>
              <a:t>входе</a:t>
            </a:r>
            <a:r>
              <a:rPr sz="2800" b="1" spc="-6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800" b="1" dirty="0">
                <a:solidFill>
                  <a:srgbClr val="FF0000"/>
                </a:solidFill>
                <a:latin typeface="Times New Roman"/>
                <a:cs typeface="Times New Roman"/>
              </a:rPr>
              <a:t>в</a:t>
            </a:r>
            <a:r>
              <a:rPr sz="2800" b="1" spc="-4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800" b="1" dirty="0">
                <a:solidFill>
                  <a:srgbClr val="FF0000"/>
                </a:solidFill>
                <a:latin typeface="Times New Roman"/>
                <a:cs typeface="Times New Roman"/>
              </a:rPr>
              <a:t>ППЭ</a:t>
            </a:r>
            <a:r>
              <a:rPr sz="2800" b="1" spc="-4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800" b="1" dirty="0">
                <a:solidFill>
                  <a:srgbClr val="FF0000"/>
                </a:solidFill>
                <a:latin typeface="Times New Roman"/>
                <a:cs typeface="Times New Roman"/>
              </a:rPr>
              <a:t>-</a:t>
            </a:r>
            <a:r>
              <a:rPr sz="2800" b="1" spc="-5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800" b="1" spc="-10" dirty="0">
                <a:solidFill>
                  <a:srgbClr val="FF0000"/>
                </a:solidFill>
                <a:latin typeface="Times New Roman"/>
                <a:cs typeface="Times New Roman"/>
              </a:rPr>
              <a:t>металлоискатель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457200" y="2709672"/>
            <a:ext cx="8312150" cy="954405"/>
          </a:xfrm>
          <a:prstGeom prst="rect">
            <a:avLst/>
          </a:prstGeom>
          <a:solidFill>
            <a:srgbClr val="E3E9EE"/>
          </a:solidFill>
        </p:spPr>
        <p:txBody>
          <a:bodyPr vert="horz" wrap="square" lIns="0" tIns="37465" rIns="0" bIns="0" rtlCol="0">
            <a:spAutoFit/>
          </a:bodyPr>
          <a:lstStyle/>
          <a:p>
            <a:pPr marL="2804795" marR="664210" indent="-2134870">
              <a:lnSpc>
                <a:spcPct val="100000"/>
              </a:lnSpc>
              <a:spcBef>
                <a:spcPts val="295"/>
              </a:spcBef>
            </a:pPr>
            <a:r>
              <a:rPr sz="2800" b="1" spc="-20" dirty="0">
                <a:solidFill>
                  <a:srgbClr val="FF0000"/>
                </a:solidFill>
                <a:latin typeface="Times New Roman"/>
                <a:cs typeface="Times New Roman"/>
              </a:rPr>
              <a:t>100-</a:t>
            </a:r>
            <a:r>
              <a:rPr sz="2800" b="1" dirty="0">
                <a:solidFill>
                  <a:srgbClr val="FF0000"/>
                </a:solidFill>
                <a:latin typeface="Times New Roman"/>
                <a:cs typeface="Times New Roman"/>
              </a:rPr>
              <a:t>процентное</a:t>
            </a:r>
            <a:r>
              <a:rPr sz="2800" b="1" spc="-11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800" b="1" dirty="0">
                <a:solidFill>
                  <a:srgbClr val="FF0000"/>
                </a:solidFill>
                <a:latin typeface="Times New Roman"/>
                <a:cs typeface="Times New Roman"/>
              </a:rPr>
              <a:t>применение</a:t>
            </a:r>
            <a:r>
              <a:rPr sz="2800" b="1" spc="-7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800" b="1" spc="-10" dirty="0">
                <a:solidFill>
                  <a:srgbClr val="FF0000"/>
                </a:solidFill>
                <a:latin typeface="Times New Roman"/>
                <a:cs typeface="Times New Roman"/>
              </a:rPr>
              <a:t>печати</a:t>
            </a:r>
            <a:r>
              <a:rPr sz="2800" b="1" spc="-10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800" b="1" dirty="0">
                <a:solidFill>
                  <a:srgbClr val="FF0000"/>
                </a:solidFill>
                <a:latin typeface="Times New Roman"/>
                <a:cs typeface="Times New Roman"/>
              </a:rPr>
              <a:t>КИМ</a:t>
            </a:r>
            <a:r>
              <a:rPr sz="2800" b="1" spc="-10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800" b="1" spc="-50" dirty="0">
                <a:solidFill>
                  <a:srgbClr val="FF0000"/>
                </a:solidFill>
                <a:latin typeface="Times New Roman"/>
                <a:cs typeface="Times New Roman"/>
              </a:rPr>
              <a:t>в </a:t>
            </a:r>
            <a:r>
              <a:rPr sz="2800" b="1" spc="-40" dirty="0">
                <a:solidFill>
                  <a:srgbClr val="FF0000"/>
                </a:solidFill>
                <a:latin typeface="Times New Roman"/>
                <a:cs typeface="Times New Roman"/>
              </a:rPr>
              <a:t>аудиториях</a:t>
            </a:r>
            <a:r>
              <a:rPr sz="2800" b="1" spc="-10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800" b="1" spc="-25" dirty="0">
                <a:solidFill>
                  <a:srgbClr val="FF0000"/>
                </a:solidFill>
                <a:latin typeface="Times New Roman"/>
                <a:cs typeface="Times New Roman"/>
              </a:rPr>
              <a:t>ППЭ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460248" y="3788664"/>
            <a:ext cx="8312150" cy="954405"/>
          </a:xfrm>
          <a:prstGeom prst="rect">
            <a:avLst/>
          </a:prstGeom>
          <a:solidFill>
            <a:srgbClr val="E3E9EE"/>
          </a:solidFill>
        </p:spPr>
        <p:txBody>
          <a:bodyPr vert="horz" wrap="square" lIns="0" tIns="38735" rIns="0" bIns="0" rtlCol="0">
            <a:spAutoFit/>
          </a:bodyPr>
          <a:lstStyle/>
          <a:p>
            <a:pPr marL="1260475" marR="225425" indent="-1030605">
              <a:lnSpc>
                <a:spcPct val="100000"/>
              </a:lnSpc>
              <a:spcBef>
                <a:spcPts val="305"/>
              </a:spcBef>
            </a:pPr>
            <a:r>
              <a:rPr sz="2800" b="1" spc="-10" dirty="0">
                <a:solidFill>
                  <a:srgbClr val="FF0000"/>
                </a:solidFill>
                <a:latin typeface="Times New Roman"/>
                <a:cs typeface="Times New Roman"/>
              </a:rPr>
              <a:t>100-</a:t>
            </a:r>
            <a:r>
              <a:rPr sz="2800" b="1" dirty="0">
                <a:solidFill>
                  <a:srgbClr val="FF0000"/>
                </a:solidFill>
                <a:latin typeface="Times New Roman"/>
                <a:cs typeface="Times New Roman"/>
              </a:rPr>
              <a:t>процентное</a:t>
            </a:r>
            <a:r>
              <a:rPr sz="2800" b="1" spc="-14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800" b="1" spc="-10" dirty="0">
                <a:solidFill>
                  <a:srgbClr val="FF0000"/>
                </a:solidFill>
                <a:latin typeface="Times New Roman"/>
                <a:cs typeface="Times New Roman"/>
              </a:rPr>
              <a:t>сканирование</a:t>
            </a:r>
            <a:r>
              <a:rPr sz="2800" b="1" spc="-11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800" b="1" spc="-10" dirty="0">
                <a:solidFill>
                  <a:srgbClr val="FF0000"/>
                </a:solidFill>
                <a:latin typeface="Times New Roman"/>
                <a:cs typeface="Times New Roman"/>
              </a:rPr>
              <a:t>экзаменационных материалов</a:t>
            </a:r>
            <a:r>
              <a:rPr sz="2800" b="1" spc="-9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800" b="1" spc="-10" dirty="0">
                <a:solidFill>
                  <a:srgbClr val="FF0000"/>
                </a:solidFill>
                <a:latin typeface="Times New Roman"/>
                <a:cs typeface="Times New Roman"/>
              </a:rPr>
              <a:t>участников</a:t>
            </a:r>
            <a:r>
              <a:rPr sz="2800" b="1" spc="-8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800" b="1" dirty="0">
                <a:solidFill>
                  <a:srgbClr val="FF0000"/>
                </a:solidFill>
                <a:latin typeface="Times New Roman"/>
                <a:cs typeface="Times New Roman"/>
              </a:rPr>
              <a:t>ЕГЭ</a:t>
            </a:r>
            <a:r>
              <a:rPr sz="2800" b="1" spc="-10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800" b="1" dirty="0">
                <a:solidFill>
                  <a:srgbClr val="FF0000"/>
                </a:solidFill>
                <a:latin typeface="Times New Roman"/>
                <a:cs typeface="Times New Roman"/>
              </a:rPr>
              <a:t>в</a:t>
            </a:r>
            <a:r>
              <a:rPr sz="2800" b="1" spc="-9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800" b="1" spc="-25" dirty="0">
                <a:solidFill>
                  <a:srgbClr val="FF0000"/>
                </a:solidFill>
                <a:latin typeface="Times New Roman"/>
                <a:cs typeface="Times New Roman"/>
              </a:rPr>
              <a:t>ППЭ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460248" y="5012435"/>
            <a:ext cx="8312150" cy="955675"/>
          </a:xfrm>
          <a:prstGeom prst="rect">
            <a:avLst/>
          </a:prstGeom>
          <a:solidFill>
            <a:srgbClr val="E3E9EE"/>
          </a:solidFill>
        </p:spPr>
        <p:txBody>
          <a:bodyPr vert="horz" wrap="square" lIns="0" tIns="39369" rIns="0" bIns="0" rtlCol="0">
            <a:spAutoFit/>
          </a:bodyPr>
          <a:lstStyle/>
          <a:p>
            <a:pPr marL="2743200" marR="1243330" indent="-1490980">
              <a:lnSpc>
                <a:spcPct val="100000"/>
              </a:lnSpc>
              <a:spcBef>
                <a:spcPts val="309"/>
              </a:spcBef>
            </a:pPr>
            <a:r>
              <a:rPr sz="2800" b="1" spc="-10" dirty="0">
                <a:solidFill>
                  <a:srgbClr val="FF0000"/>
                </a:solidFill>
                <a:latin typeface="Times New Roman"/>
                <a:cs typeface="Times New Roman"/>
              </a:rPr>
              <a:t>100-</a:t>
            </a:r>
            <a:r>
              <a:rPr sz="2800" b="1" dirty="0">
                <a:solidFill>
                  <a:srgbClr val="FF0000"/>
                </a:solidFill>
                <a:latin typeface="Times New Roman"/>
                <a:cs typeface="Times New Roman"/>
              </a:rPr>
              <a:t>процентное</a:t>
            </a:r>
            <a:r>
              <a:rPr sz="2800" b="1" spc="-13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800" b="1" dirty="0">
                <a:solidFill>
                  <a:srgbClr val="FF0000"/>
                </a:solidFill>
                <a:latin typeface="Times New Roman"/>
                <a:cs typeface="Times New Roman"/>
              </a:rPr>
              <a:t>обеспечение</a:t>
            </a:r>
            <a:r>
              <a:rPr sz="2800" b="1" spc="-12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800" b="1" spc="-10" dirty="0">
                <a:solidFill>
                  <a:srgbClr val="FF0000"/>
                </a:solidFill>
                <a:latin typeface="Times New Roman"/>
                <a:cs typeface="Times New Roman"/>
              </a:rPr>
              <a:t>онлайн видеотрансляции</a:t>
            </a:r>
            <a:endParaRPr sz="28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3117" y="1269983"/>
            <a:ext cx="8820883" cy="53553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br>
              <a:rPr lang="ru-RU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 июня (понедельник) — история, литература, химия;</a:t>
            </a:r>
          </a:p>
          <a:p>
            <a:br>
              <a:rPr lang="ru-RU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4 июня (четверг) — русский язык;</a:t>
            </a:r>
          </a:p>
          <a:p>
            <a:br>
              <a:rPr lang="ru-RU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8 июня (понедельник) — ЕГЭ по математике базового уровня, ЕГЭ по математике профильного уровня;</a:t>
            </a:r>
          </a:p>
          <a:p>
            <a:br>
              <a:rPr lang="ru-RU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11 июня (четверг) — обществознание, физика;</a:t>
            </a:r>
          </a:p>
          <a:p>
            <a:br>
              <a:rPr lang="ru-RU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15 июня (понедельник) — биология, география, иностранные языки (английский, испанский, китайский, немецкий, французский) (письменная часть);</a:t>
            </a:r>
          </a:p>
          <a:p>
            <a:br>
              <a:rPr lang="ru-RU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18 июня (четверг) — иностранные языки (английский, испанский, китайский, немецкий, французский) (устная часть), информатика;</a:t>
            </a:r>
          </a:p>
          <a:p>
            <a:br>
              <a:rPr lang="ru-RU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19 июня (пятница) — иностранные языки (английский, испанский, китайский, немецкий, французский) (устная часть), информатика.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2341758" y="709572"/>
            <a:ext cx="4572000" cy="1061829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21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Основной период ЕГЭ 2026</a:t>
            </a:r>
          </a:p>
          <a:p>
            <a:pPr algn="ctr"/>
            <a:r>
              <a:rPr lang="ru-RU" sz="21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(проект)</a:t>
            </a:r>
            <a:br>
              <a:rPr lang="ru-RU" sz="21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sz="21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28041" y="978284"/>
            <a:ext cx="1275746" cy="7032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245434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57732" y="637252"/>
            <a:ext cx="8901016" cy="61863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i="1" u="sng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Резервные дни</a:t>
            </a:r>
          </a:p>
          <a:p>
            <a:br>
              <a:rPr lang="ru-RU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22 июня (понедельник) — иностранные языки (английский, испанский, китайский, немецкий, французский) (письменная часть), информатика, литература, русский язык, физика, химия;</a:t>
            </a:r>
            <a:br>
              <a:rPr lang="ru-RU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23 июня (вторник) — биология, география, ЕГЭ по математике базового уровня, ЕГЭ по математике профильного уровня, иностранные языки (английский, испанский, китайский, немецкий, французский) (устная часть), история, обществознание;</a:t>
            </a:r>
            <a:br>
              <a:rPr lang="ru-RU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24 июня (среда) — по всем учебным предметам;</a:t>
            </a:r>
            <a:br>
              <a:rPr lang="ru-RU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25 июня (четверг) — по всем учебным предметам;</a:t>
            </a:r>
            <a:br>
              <a:rPr lang="ru-RU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ru-RU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b="1" i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Дни пересдачи</a:t>
            </a:r>
            <a:br>
              <a:rPr lang="ru-RU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ru-RU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8 июля (среда) — иностранные языки (английский, испанский, китайский, немецкий, французский) (письменная часть), информатика, литература, русский язык, физика, химия;</a:t>
            </a:r>
            <a:br>
              <a:rPr lang="ru-RU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ru-RU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9 июля (четверг) — биология, география, ЕГЭ по математике базового уровня, ЕГЭ по математике профильного уровня, иностранные языки (английский, испанский, китайский, немецкий, французский) (устная часть), история, обществознание.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28041" y="978284"/>
            <a:ext cx="1275746" cy="7032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679816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493010" y="642620"/>
            <a:ext cx="461137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spc="-25" dirty="0"/>
              <a:t>Повторная</a:t>
            </a:r>
            <a:r>
              <a:rPr sz="3600" spc="-160" dirty="0"/>
              <a:t> </a:t>
            </a:r>
            <a:r>
              <a:rPr sz="3600" dirty="0"/>
              <a:t>сдача</a:t>
            </a:r>
            <a:r>
              <a:rPr sz="3600" spc="-160" dirty="0"/>
              <a:t> </a:t>
            </a:r>
            <a:r>
              <a:rPr sz="3600" spc="-25" dirty="0"/>
              <a:t>ГИА</a:t>
            </a:r>
            <a:endParaRPr sz="3600"/>
          </a:p>
        </p:txBody>
      </p:sp>
      <p:sp>
        <p:nvSpPr>
          <p:cNvPr id="3" name="object 3"/>
          <p:cNvSpPr txBox="1"/>
          <p:nvPr/>
        </p:nvSpPr>
        <p:spPr>
          <a:xfrm>
            <a:off x="546303" y="1291590"/>
            <a:ext cx="7981950" cy="50882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sz="2400" b="1" i="1" spc="-20" dirty="0">
                <a:solidFill>
                  <a:srgbClr val="FF0000"/>
                </a:solidFill>
                <a:latin typeface="Times New Roman"/>
                <a:cs typeface="Times New Roman"/>
              </a:rPr>
              <a:t>Дополнительные</a:t>
            </a:r>
            <a:r>
              <a:rPr sz="2400" b="1" i="1" spc="-5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400" b="1" i="1" spc="-10" dirty="0">
                <a:solidFill>
                  <a:srgbClr val="FF0000"/>
                </a:solidFill>
                <a:latin typeface="Times New Roman"/>
                <a:cs typeface="Times New Roman"/>
              </a:rPr>
              <a:t>сроки</a:t>
            </a:r>
            <a:endParaRPr sz="2400">
              <a:latin typeface="Times New Roman"/>
              <a:cs typeface="Times New Roman"/>
            </a:endParaRPr>
          </a:p>
          <a:p>
            <a:pPr algn="ctr">
              <a:lnSpc>
                <a:spcPct val="100000"/>
              </a:lnSpc>
            </a:pPr>
            <a:r>
              <a:rPr sz="2400" b="1" i="1" dirty="0">
                <a:solidFill>
                  <a:srgbClr val="FF0000"/>
                </a:solidFill>
                <a:latin typeface="Times New Roman"/>
                <a:cs typeface="Times New Roman"/>
              </a:rPr>
              <a:t>(резервные</a:t>
            </a:r>
            <a:r>
              <a:rPr sz="2400" b="1" i="1" spc="-10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400" b="1" i="1" dirty="0">
                <a:solidFill>
                  <a:srgbClr val="FF0000"/>
                </a:solidFill>
                <a:latin typeface="Times New Roman"/>
                <a:cs typeface="Times New Roman"/>
              </a:rPr>
              <a:t>сроки</a:t>
            </a:r>
            <a:r>
              <a:rPr sz="2400" b="1" i="1" spc="-9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400" b="1" i="1" dirty="0">
                <a:solidFill>
                  <a:srgbClr val="FF0000"/>
                </a:solidFill>
                <a:latin typeface="Times New Roman"/>
                <a:cs typeface="Times New Roman"/>
              </a:rPr>
              <a:t>основного</a:t>
            </a:r>
            <a:r>
              <a:rPr sz="2400" b="1" i="1" spc="-7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400" b="1" i="1" spc="-10" dirty="0">
                <a:solidFill>
                  <a:srgbClr val="FF0000"/>
                </a:solidFill>
                <a:latin typeface="Times New Roman"/>
                <a:cs typeface="Times New Roman"/>
              </a:rPr>
              <a:t>периода):</a:t>
            </a:r>
            <a:endParaRPr sz="24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135"/>
              </a:spcBef>
            </a:pPr>
            <a:endParaRPr sz="2400">
              <a:latin typeface="Times New Roman"/>
              <a:cs typeface="Times New Roman"/>
            </a:endParaRPr>
          </a:p>
          <a:p>
            <a:pPr marL="297815" marR="5715" indent="-285750" algn="just">
              <a:lnSpc>
                <a:spcPct val="100000"/>
              </a:lnSpc>
              <a:buFont typeface="Wingdings"/>
              <a:buChar char=""/>
              <a:tabLst>
                <a:tab pos="299085" algn="l"/>
              </a:tabLst>
            </a:pPr>
            <a:r>
              <a:rPr sz="2000" b="1" dirty="0">
                <a:latin typeface="Times New Roman"/>
                <a:cs typeface="Times New Roman"/>
              </a:rPr>
              <a:t>Неудовлетворительный</a:t>
            </a:r>
            <a:r>
              <a:rPr sz="2000" b="1" spc="120" dirty="0">
                <a:latin typeface="Times New Roman"/>
                <a:cs typeface="Times New Roman"/>
              </a:rPr>
              <a:t>  </a:t>
            </a:r>
            <a:r>
              <a:rPr sz="2000" b="1" dirty="0">
                <a:latin typeface="Times New Roman"/>
                <a:cs typeface="Times New Roman"/>
              </a:rPr>
              <a:t>результат</a:t>
            </a:r>
            <a:r>
              <a:rPr sz="2000" b="1" spc="110" dirty="0">
                <a:latin typeface="Times New Roman"/>
                <a:cs typeface="Times New Roman"/>
              </a:rPr>
              <a:t>  </a:t>
            </a:r>
            <a:r>
              <a:rPr sz="2000" b="1" u="sng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по</a:t>
            </a:r>
            <a:r>
              <a:rPr sz="2000" b="1" u="sng" spc="114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 </a:t>
            </a:r>
            <a:r>
              <a:rPr sz="2000" b="1" u="sng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одному</a:t>
            </a:r>
            <a:r>
              <a:rPr sz="2000" b="1" u="sng" spc="12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 </a:t>
            </a:r>
            <a:r>
              <a:rPr sz="2000" b="1" u="sng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из</a:t>
            </a:r>
            <a:r>
              <a:rPr sz="2000" b="1" u="sng" spc="11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 </a:t>
            </a:r>
            <a:r>
              <a:rPr sz="2000" b="1" u="sng" spc="-1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обязательных</a:t>
            </a:r>
            <a:r>
              <a:rPr sz="2000" b="1" spc="-10" dirty="0">
                <a:latin typeface="Times New Roman"/>
                <a:cs typeface="Times New Roman"/>
              </a:rPr>
              <a:t> 	</a:t>
            </a:r>
            <a:r>
              <a:rPr sz="2000" b="1" u="sng" spc="-1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предметов</a:t>
            </a:r>
            <a:r>
              <a:rPr sz="2000" b="1" u="sng" spc="-5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000" b="1" spc="-10" dirty="0">
                <a:latin typeface="Times New Roman"/>
                <a:cs typeface="Times New Roman"/>
              </a:rPr>
              <a:t>(русский</a:t>
            </a:r>
            <a:r>
              <a:rPr sz="2000" b="1" spc="-55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Times New Roman"/>
                <a:cs typeface="Times New Roman"/>
              </a:rPr>
              <a:t>язык</a:t>
            </a:r>
            <a:r>
              <a:rPr sz="2000" b="1" spc="-25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Times New Roman"/>
                <a:cs typeface="Times New Roman"/>
              </a:rPr>
              <a:t>или</a:t>
            </a:r>
            <a:r>
              <a:rPr sz="2000" b="1" spc="-30" dirty="0">
                <a:latin typeface="Times New Roman"/>
                <a:cs typeface="Times New Roman"/>
              </a:rPr>
              <a:t> </a:t>
            </a:r>
            <a:r>
              <a:rPr sz="2000" b="1" spc="-10" dirty="0">
                <a:latin typeface="Times New Roman"/>
                <a:cs typeface="Times New Roman"/>
              </a:rPr>
              <a:t>математика)</a:t>
            </a:r>
            <a:endParaRPr sz="2000">
              <a:latin typeface="Times New Roman"/>
              <a:cs typeface="Times New Roman"/>
            </a:endParaRPr>
          </a:p>
          <a:p>
            <a:pPr marL="297815" marR="6985" indent="-285750" algn="just">
              <a:lnSpc>
                <a:spcPct val="100000"/>
              </a:lnSpc>
              <a:buFont typeface="Wingdings"/>
              <a:buChar char=""/>
              <a:tabLst>
                <a:tab pos="299085" algn="l"/>
              </a:tabLst>
            </a:pPr>
            <a:r>
              <a:rPr sz="2000" dirty="0">
                <a:latin typeface="Times New Roman"/>
                <a:cs typeface="Times New Roman"/>
              </a:rPr>
              <a:t>участники</a:t>
            </a:r>
            <a:r>
              <a:rPr sz="2000" spc="105" dirty="0">
                <a:latin typeface="Times New Roman"/>
                <a:cs typeface="Times New Roman"/>
              </a:rPr>
              <a:t>  </a:t>
            </a:r>
            <a:r>
              <a:rPr sz="2000" dirty="0">
                <a:latin typeface="Times New Roman"/>
                <a:cs typeface="Times New Roman"/>
              </a:rPr>
              <a:t>экзамена,</a:t>
            </a:r>
            <a:r>
              <a:rPr sz="2000" spc="105" dirty="0">
                <a:latin typeface="Times New Roman"/>
                <a:cs typeface="Times New Roman"/>
              </a:rPr>
              <a:t>  </a:t>
            </a:r>
            <a:r>
              <a:rPr sz="2000" dirty="0">
                <a:latin typeface="Times New Roman"/>
                <a:cs typeface="Times New Roman"/>
              </a:rPr>
              <a:t>не</a:t>
            </a:r>
            <a:r>
              <a:rPr sz="2000" spc="105" dirty="0">
                <a:latin typeface="Times New Roman"/>
                <a:cs typeface="Times New Roman"/>
              </a:rPr>
              <a:t>  </a:t>
            </a:r>
            <a:r>
              <a:rPr sz="2000" dirty="0">
                <a:latin typeface="Times New Roman"/>
                <a:cs typeface="Times New Roman"/>
              </a:rPr>
              <a:t>явившиеся</a:t>
            </a:r>
            <a:r>
              <a:rPr sz="2000" spc="110" dirty="0">
                <a:latin typeface="Times New Roman"/>
                <a:cs typeface="Times New Roman"/>
              </a:rPr>
              <a:t>  </a:t>
            </a:r>
            <a:r>
              <a:rPr sz="2000" dirty="0">
                <a:latin typeface="Times New Roman"/>
                <a:cs typeface="Times New Roman"/>
              </a:rPr>
              <a:t>на</a:t>
            </a:r>
            <a:r>
              <a:rPr sz="2000" spc="114" dirty="0">
                <a:latin typeface="Times New Roman"/>
                <a:cs typeface="Times New Roman"/>
              </a:rPr>
              <a:t>  </a:t>
            </a:r>
            <a:r>
              <a:rPr sz="2000" dirty="0">
                <a:latin typeface="Times New Roman"/>
                <a:cs typeface="Times New Roman"/>
              </a:rPr>
              <a:t>экзамен</a:t>
            </a:r>
            <a:r>
              <a:rPr sz="2000" spc="105" dirty="0">
                <a:latin typeface="Times New Roman"/>
                <a:cs typeface="Times New Roman"/>
              </a:rPr>
              <a:t>  </a:t>
            </a:r>
            <a:r>
              <a:rPr sz="2000" dirty="0">
                <a:latin typeface="Times New Roman"/>
                <a:cs typeface="Times New Roman"/>
              </a:rPr>
              <a:t>по</a:t>
            </a:r>
            <a:r>
              <a:rPr sz="2000" spc="100" dirty="0">
                <a:latin typeface="Times New Roman"/>
                <a:cs typeface="Times New Roman"/>
              </a:rPr>
              <a:t>  </a:t>
            </a:r>
            <a:r>
              <a:rPr sz="2000" spc="-10" dirty="0">
                <a:latin typeface="Times New Roman"/>
                <a:cs typeface="Times New Roman"/>
              </a:rPr>
              <a:t>уважительным 	</a:t>
            </a:r>
            <a:r>
              <a:rPr sz="2000" dirty="0">
                <a:latin typeface="Times New Roman"/>
                <a:cs typeface="Times New Roman"/>
              </a:rPr>
              <a:t>причинам(болезнь</a:t>
            </a:r>
            <a:r>
              <a:rPr sz="2000" spc="484" dirty="0">
                <a:latin typeface="Times New Roman"/>
                <a:cs typeface="Times New Roman"/>
              </a:rPr>
              <a:t>  </a:t>
            </a:r>
            <a:r>
              <a:rPr sz="2000" dirty="0">
                <a:latin typeface="Times New Roman"/>
                <a:cs typeface="Times New Roman"/>
              </a:rPr>
              <a:t>или</a:t>
            </a:r>
            <a:r>
              <a:rPr sz="2000" spc="490" dirty="0">
                <a:latin typeface="Times New Roman"/>
                <a:cs typeface="Times New Roman"/>
              </a:rPr>
              <a:t>  </a:t>
            </a:r>
            <a:r>
              <a:rPr sz="2000" dirty="0">
                <a:latin typeface="Times New Roman"/>
                <a:cs typeface="Times New Roman"/>
              </a:rPr>
              <a:t>иные</a:t>
            </a:r>
            <a:r>
              <a:rPr sz="2000" spc="490" dirty="0">
                <a:latin typeface="Times New Roman"/>
                <a:cs typeface="Times New Roman"/>
              </a:rPr>
              <a:t>  </a:t>
            </a:r>
            <a:r>
              <a:rPr sz="2000" dirty="0">
                <a:latin typeface="Times New Roman"/>
                <a:cs typeface="Times New Roman"/>
              </a:rPr>
              <a:t>обстоятельства),</a:t>
            </a:r>
            <a:r>
              <a:rPr sz="2000" spc="490" dirty="0">
                <a:latin typeface="Times New Roman"/>
                <a:cs typeface="Times New Roman"/>
              </a:rPr>
              <a:t>  </a:t>
            </a:r>
            <a:r>
              <a:rPr sz="2000" spc="-10" dirty="0">
                <a:latin typeface="Times New Roman"/>
                <a:cs typeface="Times New Roman"/>
              </a:rPr>
              <a:t>подтвержденным 	документально;</a:t>
            </a:r>
            <a:endParaRPr sz="2000">
              <a:latin typeface="Times New Roman"/>
              <a:cs typeface="Times New Roman"/>
            </a:endParaRPr>
          </a:p>
          <a:p>
            <a:pPr marL="297815" marR="6985" indent="-285750" algn="just">
              <a:lnSpc>
                <a:spcPct val="100000"/>
              </a:lnSpc>
              <a:buFont typeface="Wingdings"/>
              <a:buChar char=""/>
              <a:tabLst>
                <a:tab pos="299085" algn="l"/>
              </a:tabLst>
            </a:pPr>
            <a:r>
              <a:rPr sz="2000" dirty="0">
                <a:latin typeface="Times New Roman"/>
                <a:cs typeface="Times New Roman"/>
              </a:rPr>
              <a:t>участники</a:t>
            </a:r>
            <a:r>
              <a:rPr sz="2000" spc="34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экзамена,</a:t>
            </a:r>
            <a:r>
              <a:rPr sz="2000" spc="34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не</a:t>
            </a:r>
            <a:r>
              <a:rPr sz="2000" spc="35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завершившие</a:t>
            </a:r>
            <a:r>
              <a:rPr sz="2000" spc="35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выполнение</a:t>
            </a:r>
            <a:r>
              <a:rPr sz="2000" spc="355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экзаменационной 	</a:t>
            </a:r>
            <a:r>
              <a:rPr sz="2000" dirty="0">
                <a:latin typeface="Times New Roman"/>
                <a:cs typeface="Times New Roman"/>
              </a:rPr>
              <a:t>работы</a:t>
            </a:r>
            <a:r>
              <a:rPr sz="2000" spc="380" dirty="0">
                <a:latin typeface="Times New Roman"/>
                <a:cs typeface="Times New Roman"/>
              </a:rPr>
              <a:t>   </a:t>
            </a:r>
            <a:r>
              <a:rPr sz="2000" dirty="0">
                <a:latin typeface="Times New Roman"/>
                <a:cs typeface="Times New Roman"/>
              </a:rPr>
              <a:t>по</a:t>
            </a:r>
            <a:r>
              <a:rPr sz="2000" spc="385" dirty="0">
                <a:latin typeface="Times New Roman"/>
                <a:cs typeface="Times New Roman"/>
              </a:rPr>
              <a:t>   </a:t>
            </a:r>
            <a:r>
              <a:rPr sz="2000" dirty="0">
                <a:latin typeface="Times New Roman"/>
                <a:cs typeface="Times New Roman"/>
              </a:rPr>
              <a:t>уважительным</a:t>
            </a:r>
            <a:r>
              <a:rPr sz="2000" spc="385" dirty="0">
                <a:latin typeface="Times New Roman"/>
                <a:cs typeface="Times New Roman"/>
              </a:rPr>
              <a:t>   </a:t>
            </a:r>
            <a:r>
              <a:rPr sz="2000" dirty="0">
                <a:latin typeface="Times New Roman"/>
                <a:cs typeface="Times New Roman"/>
              </a:rPr>
              <a:t>причинам</a:t>
            </a:r>
            <a:r>
              <a:rPr sz="2000" spc="385" dirty="0">
                <a:latin typeface="Times New Roman"/>
                <a:cs typeface="Times New Roman"/>
              </a:rPr>
              <a:t>   </a:t>
            </a:r>
            <a:r>
              <a:rPr sz="2000" dirty="0">
                <a:latin typeface="Times New Roman"/>
                <a:cs typeface="Times New Roman"/>
              </a:rPr>
              <a:t>(болезнь</a:t>
            </a:r>
            <a:r>
              <a:rPr sz="2000" spc="380" dirty="0">
                <a:latin typeface="Times New Roman"/>
                <a:cs typeface="Times New Roman"/>
              </a:rPr>
              <a:t>   </a:t>
            </a:r>
            <a:r>
              <a:rPr sz="2000" dirty="0">
                <a:latin typeface="Times New Roman"/>
                <a:cs typeface="Times New Roman"/>
              </a:rPr>
              <a:t>или</a:t>
            </a:r>
            <a:r>
              <a:rPr sz="2000" spc="385" dirty="0">
                <a:latin typeface="Times New Roman"/>
                <a:cs typeface="Times New Roman"/>
              </a:rPr>
              <a:t>   </a:t>
            </a:r>
            <a:r>
              <a:rPr sz="2000" spc="-20" dirty="0">
                <a:latin typeface="Times New Roman"/>
                <a:cs typeface="Times New Roman"/>
              </a:rPr>
              <a:t>иные 	</a:t>
            </a:r>
            <a:r>
              <a:rPr sz="2000" spc="-10" dirty="0">
                <a:latin typeface="Times New Roman"/>
                <a:cs typeface="Times New Roman"/>
              </a:rPr>
              <a:t>обстоятельства),</a:t>
            </a:r>
            <a:r>
              <a:rPr sz="2000" spc="-40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подтвержденным</a:t>
            </a:r>
            <a:r>
              <a:rPr sz="2000" spc="15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документально;</a:t>
            </a:r>
            <a:endParaRPr sz="2000">
              <a:latin typeface="Times New Roman"/>
              <a:cs typeface="Times New Roman"/>
            </a:endParaRPr>
          </a:p>
          <a:p>
            <a:pPr marL="297815" marR="5080" indent="-285750" algn="just">
              <a:lnSpc>
                <a:spcPct val="100000"/>
              </a:lnSpc>
              <a:spcBef>
                <a:spcPts val="5"/>
              </a:spcBef>
              <a:buFont typeface="Wingdings"/>
              <a:buChar char=""/>
              <a:tabLst>
                <a:tab pos="299085" algn="l"/>
              </a:tabLst>
            </a:pPr>
            <a:r>
              <a:rPr sz="2000" dirty="0">
                <a:latin typeface="Times New Roman"/>
                <a:cs typeface="Times New Roman"/>
              </a:rPr>
              <a:t>участники</a:t>
            </a:r>
            <a:r>
              <a:rPr sz="2000" spc="285" dirty="0">
                <a:latin typeface="Times New Roman"/>
                <a:cs typeface="Times New Roman"/>
              </a:rPr>
              <a:t>  </a:t>
            </a:r>
            <a:r>
              <a:rPr sz="2000" dirty="0">
                <a:latin typeface="Times New Roman"/>
                <a:cs typeface="Times New Roman"/>
              </a:rPr>
              <a:t>экзамена,</a:t>
            </a:r>
            <a:r>
              <a:rPr sz="2000" spc="285" dirty="0">
                <a:latin typeface="Times New Roman"/>
                <a:cs typeface="Times New Roman"/>
              </a:rPr>
              <a:t>  </a:t>
            </a:r>
            <a:r>
              <a:rPr sz="2000" dirty="0">
                <a:latin typeface="Times New Roman"/>
                <a:cs typeface="Times New Roman"/>
              </a:rPr>
              <a:t>апелляции</a:t>
            </a:r>
            <a:r>
              <a:rPr sz="2000" spc="285" dirty="0">
                <a:latin typeface="Times New Roman"/>
                <a:cs typeface="Times New Roman"/>
              </a:rPr>
              <a:t>  </a:t>
            </a:r>
            <a:r>
              <a:rPr sz="2000" dirty="0">
                <a:latin typeface="Times New Roman"/>
                <a:cs typeface="Times New Roman"/>
              </a:rPr>
              <a:t>которых</a:t>
            </a:r>
            <a:r>
              <a:rPr sz="2000" spc="290" dirty="0">
                <a:latin typeface="Times New Roman"/>
                <a:cs typeface="Times New Roman"/>
              </a:rPr>
              <a:t>  </a:t>
            </a:r>
            <a:r>
              <a:rPr sz="2000" dirty="0">
                <a:latin typeface="Times New Roman"/>
                <a:cs typeface="Times New Roman"/>
              </a:rPr>
              <a:t>о</a:t>
            </a:r>
            <a:r>
              <a:rPr sz="2000" spc="290" dirty="0">
                <a:latin typeface="Times New Roman"/>
                <a:cs typeface="Times New Roman"/>
              </a:rPr>
              <a:t>  </a:t>
            </a:r>
            <a:r>
              <a:rPr sz="2000" dirty="0">
                <a:latin typeface="Times New Roman"/>
                <a:cs typeface="Times New Roman"/>
              </a:rPr>
              <a:t>нарушении</a:t>
            </a:r>
            <a:r>
              <a:rPr sz="2000" spc="285" dirty="0">
                <a:latin typeface="Times New Roman"/>
                <a:cs typeface="Times New Roman"/>
              </a:rPr>
              <a:t>  </a:t>
            </a:r>
            <a:r>
              <a:rPr sz="2000" spc="-10" dirty="0">
                <a:latin typeface="Times New Roman"/>
                <a:cs typeface="Times New Roman"/>
              </a:rPr>
              <a:t>порядка 	</a:t>
            </a:r>
            <a:r>
              <a:rPr sz="2000" dirty="0">
                <a:latin typeface="Times New Roman"/>
                <a:cs typeface="Times New Roman"/>
              </a:rPr>
              <a:t>проведения</a:t>
            </a:r>
            <a:r>
              <a:rPr sz="2000" spc="-5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ГИА</a:t>
            </a:r>
            <a:r>
              <a:rPr sz="2000" spc="-35" dirty="0">
                <a:latin typeface="Times New Roman"/>
                <a:cs typeface="Times New Roman"/>
              </a:rPr>
              <a:t> </a:t>
            </a:r>
            <a:r>
              <a:rPr sz="2000" spc="-25" dirty="0">
                <a:latin typeface="Times New Roman"/>
                <a:cs typeface="Times New Roman"/>
              </a:rPr>
              <a:t>конфликтной</a:t>
            </a:r>
            <a:r>
              <a:rPr sz="2000" spc="-30" dirty="0">
                <a:latin typeface="Times New Roman"/>
                <a:cs typeface="Times New Roman"/>
              </a:rPr>
              <a:t> </a:t>
            </a:r>
            <a:r>
              <a:rPr sz="2000" spc="-20" dirty="0">
                <a:latin typeface="Times New Roman"/>
                <a:cs typeface="Times New Roman"/>
              </a:rPr>
              <a:t>комиссией</a:t>
            </a:r>
            <a:r>
              <a:rPr sz="2000" spc="-5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были</a:t>
            </a:r>
            <a:r>
              <a:rPr sz="2000" spc="-30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удовлетворены;</a:t>
            </a:r>
            <a:endParaRPr sz="2000">
              <a:latin typeface="Times New Roman"/>
              <a:cs typeface="Times New Roman"/>
            </a:endParaRPr>
          </a:p>
          <a:p>
            <a:pPr marL="297815" marR="5080" indent="-285750" algn="just">
              <a:lnSpc>
                <a:spcPct val="100000"/>
              </a:lnSpc>
              <a:buFont typeface="Wingdings"/>
              <a:buChar char=""/>
              <a:tabLst>
                <a:tab pos="299085" algn="l"/>
              </a:tabLst>
            </a:pPr>
            <a:r>
              <a:rPr sz="2000" dirty="0">
                <a:latin typeface="Times New Roman"/>
                <a:cs typeface="Times New Roman"/>
              </a:rPr>
              <a:t>участники</a:t>
            </a:r>
            <a:r>
              <a:rPr sz="2000" spc="4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экзамена,</a:t>
            </a:r>
            <a:r>
              <a:rPr sz="2000" spc="3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чьи</a:t>
            </a:r>
            <a:r>
              <a:rPr sz="2000" spc="35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результаты</a:t>
            </a:r>
            <a:r>
              <a:rPr sz="2000" spc="3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были</a:t>
            </a:r>
            <a:r>
              <a:rPr sz="2000" spc="4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аннулированы</a:t>
            </a:r>
            <a:r>
              <a:rPr sz="2000" spc="4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по</a:t>
            </a:r>
            <a:r>
              <a:rPr sz="2000" spc="45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решению 	</a:t>
            </a:r>
            <a:r>
              <a:rPr sz="2000" dirty="0">
                <a:latin typeface="Times New Roman"/>
                <a:cs typeface="Times New Roman"/>
              </a:rPr>
              <a:t>председателя</a:t>
            </a:r>
            <a:r>
              <a:rPr sz="2000" spc="3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ГЭК</a:t>
            </a:r>
            <a:r>
              <a:rPr sz="2000" spc="4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в</a:t>
            </a:r>
            <a:r>
              <a:rPr sz="2000" spc="4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случае</a:t>
            </a:r>
            <a:r>
              <a:rPr sz="2000" spc="4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выявления</a:t>
            </a:r>
            <a:r>
              <a:rPr sz="2000" spc="5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фактов</a:t>
            </a:r>
            <a:r>
              <a:rPr sz="2000" spc="5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нарушений</a:t>
            </a:r>
            <a:r>
              <a:rPr sz="2000" spc="4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Порядка</a:t>
            </a:r>
            <a:r>
              <a:rPr sz="2000" spc="50" dirty="0">
                <a:latin typeface="Times New Roman"/>
                <a:cs typeface="Times New Roman"/>
              </a:rPr>
              <a:t> </a:t>
            </a:r>
            <a:r>
              <a:rPr sz="2000" spc="-25" dirty="0">
                <a:latin typeface="Times New Roman"/>
                <a:cs typeface="Times New Roman"/>
              </a:rPr>
              <a:t>не 	</a:t>
            </a:r>
            <a:r>
              <a:rPr sz="2000" dirty="0">
                <a:latin typeface="Times New Roman"/>
                <a:cs typeface="Times New Roman"/>
              </a:rPr>
              <a:t>со</a:t>
            </a:r>
            <a:r>
              <a:rPr sz="2000" spc="-5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стороны</a:t>
            </a:r>
            <a:r>
              <a:rPr sz="2000" spc="-7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участника</a:t>
            </a:r>
            <a:r>
              <a:rPr sz="2000" spc="-40" dirty="0">
                <a:latin typeface="Times New Roman"/>
                <a:cs typeface="Times New Roman"/>
              </a:rPr>
              <a:t> </a:t>
            </a:r>
            <a:r>
              <a:rPr sz="2000" spc="-25" dirty="0">
                <a:latin typeface="Times New Roman"/>
                <a:cs typeface="Times New Roman"/>
              </a:rPr>
              <a:t>ГИА</a:t>
            </a:r>
            <a:endParaRPr sz="20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402844" rIns="0" bIns="0" rtlCol="0">
            <a:spAutoFit/>
          </a:bodyPr>
          <a:lstStyle/>
          <a:p>
            <a:pPr marL="1817370">
              <a:lnSpc>
                <a:spcPct val="100000"/>
              </a:lnSpc>
              <a:spcBef>
                <a:spcPts val="95"/>
              </a:spcBef>
            </a:pPr>
            <a:r>
              <a:rPr spc="-25" dirty="0"/>
              <a:t>Повторная</a:t>
            </a:r>
            <a:r>
              <a:rPr spc="-220" dirty="0"/>
              <a:t> </a:t>
            </a:r>
            <a:r>
              <a:rPr dirty="0"/>
              <a:t>сдача</a:t>
            </a:r>
            <a:r>
              <a:rPr spc="-225" dirty="0"/>
              <a:t> </a:t>
            </a:r>
            <a:r>
              <a:rPr spc="-25" dirty="0"/>
              <a:t>ГИА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834339" y="2155697"/>
            <a:ext cx="7859395" cy="31375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i="1" dirty="0">
                <a:solidFill>
                  <a:srgbClr val="FF0000"/>
                </a:solidFill>
                <a:latin typeface="Times New Roman"/>
                <a:cs typeface="Times New Roman"/>
              </a:rPr>
              <a:t>Не</a:t>
            </a:r>
            <a:r>
              <a:rPr sz="2400" b="1" i="1" spc="-3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400" b="1" i="1" dirty="0">
                <a:solidFill>
                  <a:srgbClr val="FF0000"/>
                </a:solidFill>
                <a:latin typeface="Times New Roman"/>
                <a:cs typeface="Times New Roman"/>
              </a:rPr>
              <a:t>ранее</a:t>
            </a:r>
            <a:r>
              <a:rPr sz="2400" b="1" i="1" spc="-4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400" b="1" i="1" dirty="0">
                <a:solidFill>
                  <a:srgbClr val="FF0000"/>
                </a:solidFill>
                <a:latin typeface="Times New Roman"/>
                <a:cs typeface="Times New Roman"/>
              </a:rPr>
              <a:t>1</a:t>
            </a:r>
            <a:r>
              <a:rPr sz="2400" b="1" i="1" spc="-2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400" b="1" i="1" dirty="0">
                <a:solidFill>
                  <a:srgbClr val="FF0000"/>
                </a:solidFill>
                <a:latin typeface="Times New Roman"/>
                <a:cs typeface="Times New Roman"/>
              </a:rPr>
              <a:t>сентября</a:t>
            </a:r>
            <a:r>
              <a:rPr sz="2400" b="1" i="1" spc="-2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400" b="1" i="1" dirty="0">
                <a:solidFill>
                  <a:srgbClr val="FF0000"/>
                </a:solidFill>
                <a:latin typeface="Times New Roman"/>
                <a:cs typeface="Times New Roman"/>
              </a:rPr>
              <a:t>текущего</a:t>
            </a:r>
            <a:r>
              <a:rPr sz="2400" b="1" i="1" spc="-6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400" b="1" i="1" spc="-20" dirty="0">
                <a:solidFill>
                  <a:srgbClr val="FF0000"/>
                </a:solidFill>
                <a:latin typeface="Times New Roman"/>
                <a:cs typeface="Times New Roman"/>
              </a:rPr>
              <a:t>года</a:t>
            </a:r>
            <a:endParaRPr sz="2400" dirty="0">
              <a:latin typeface="Times New Roman"/>
              <a:cs typeface="Times New Roman"/>
            </a:endParaRPr>
          </a:p>
          <a:p>
            <a:pPr marL="298450" indent="-285750">
              <a:lnSpc>
                <a:spcPct val="100000"/>
              </a:lnSpc>
              <a:spcBef>
                <a:spcPts val="15"/>
              </a:spcBef>
              <a:buFont typeface="Wingdings"/>
              <a:buChar char=""/>
              <a:tabLst>
                <a:tab pos="298450" algn="l"/>
                <a:tab pos="3085465" algn="l"/>
                <a:tab pos="4350385" algn="l"/>
                <a:tab pos="4853305" algn="l"/>
                <a:tab pos="5891530" algn="l"/>
                <a:tab pos="6368415" algn="l"/>
              </a:tabLst>
            </a:pPr>
            <a:r>
              <a:rPr sz="2000" spc="-10" dirty="0">
                <a:latin typeface="Times New Roman"/>
                <a:cs typeface="Times New Roman"/>
              </a:rPr>
              <a:t>Неудовлетворительный</a:t>
            </a:r>
            <a:r>
              <a:rPr sz="2000" dirty="0">
                <a:latin typeface="Times New Roman"/>
                <a:cs typeface="Times New Roman"/>
              </a:rPr>
              <a:t>	</a:t>
            </a:r>
            <a:r>
              <a:rPr sz="2000" spc="-10" dirty="0">
                <a:latin typeface="Times New Roman"/>
                <a:cs typeface="Times New Roman"/>
              </a:rPr>
              <a:t>результат</a:t>
            </a:r>
            <a:r>
              <a:rPr sz="2000" dirty="0">
                <a:latin typeface="Times New Roman"/>
                <a:cs typeface="Times New Roman"/>
              </a:rPr>
              <a:t>	</a:t>
            </a:r>
            <a:r>
              <a:rPr sz="2000" spc="-25" dirty="0">
                <a:latin typeface="Times New Roman"/>
                <a:cs typeface="Times New Roman"/>
              </a:rPr>
              <a:t>по</a:t>
            </a:r>
            <a:r>
              <a:rPr sz="2000" dirty="0">
                <a:latin typeface="Times New Roman"/>
                <a:cs typeface="Times New Roman"/>
              </a:rPr>
              <a:t>	</a:t>
            </a:r>
            <a:r>
              <a:rPr sz="2000" spc="-10" dirty="0">
                <a:latin typeface="Times New Roman"/>
                <a:cs typeface="Times New Roman"/>
              </a:rPr>
              <a:t>одному</a:t>
            </a:r>
            <a:r>
              <a:rPr sz="2000" dirty="0">
                <a:latin typeface="Times New Roman"/>
                <a:cs typeface="Times New Roman"/>
              </a:rPr>
              <a:t>	</a:t>
            </a:r>
            <a:r>
              <a:rPr sz="2000" spc="-25" dirty="0">
                <a:latin typeface="Times New Roman"/>
                <a:cs typeface="Times New Roman"/>
              </a:rPr>
              <a:t>из</a:t>
            </a:r>
            <a:r>
              <a:rPr sz="2000" dirty="0">
                <a:latin typeface="Times New Roman"/>
                <a:cs typeface="Times New Roman"/>
              </a:rPr>
              <a:t>	</a:t>
            </a:r>
            <a:r>
              <a:rPr sz="2000" spc="-10" dirty="0">
                <a:latin typeface="Times New Roman"/>
                <a:cs typeface="Times New Roman"/>
              </a:rPr>
              <a:t>обязательных</a:t>
            </a:r>
            <a:endParaRPr sz="2000" dirty="0">
              <a:latin typeface="Times New Roman"/>
              <a:cs typeface="Times New Roman"/>
            </a:endParaRPr>
          </a:p>
          <a:p>
            <a:pPr marL="299085">
              <a:lnSpc>
                <a:spcPct val="100000"/>
              </a:lnSpc>
            </a:pPr>
            <a:r>
              <a:rPr sz="2000" dirty="0">
                <a:latin typeface="Times New Roman"/>
                <a:cs typeface="Times New Roman"/>
              </a:rPr>
              <a:t>предметов</a:t>
            </a:r>
            <a:r>
              <a:rPr sz="2000" spc="-100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повторно;</a:t>
            </a:r>
            <a:endParaRPr sz="2000" dirty="0">
              <a:latin typeface="Times New Roman"/>
              <a:cs typeface="Times New Roman"/>
            </a:endParaRPr>
          </a:p>
          <a:p>
            <a:pPr marL="299085" marR="8890" indent="-287020">
              <a:lnSpc>
                <a:spcPct val="100000"/>
              </a:lnSpc>
              <a:buFont typeface="Wingdings"/>
              <a:buChar char=""/>
              <a:tabLst>
                <a:tab pos="299085" algn="l"/>
              </a:tabLst>
            </a:pPr>
            <a:r>
              <a:rPr sz="2000" spc="-10" dirty="0">
                <a:latin typeface="Times New Roman"/>
                <a:cs typeface="Times New Roman"/>
              </a:rPr>
              <a:t>Неудовлетворительный</a:t>
            </a:r>
            <a:r>
              <a:rPr sz="2000" spc="17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результат</a:t>
            </a:r>
            <a:r>
              <a:rPr sz="2000" spc="17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по</a:t>
            </a:r>
            <a:r>
              <a:rPr sz="2000" spc="17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двум</a:t>
            </a:r>
            <a:r>
              <a:rPr sz="2000" spc="16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обязательным</a:t>
            </a:r>
            <a:r>
              <a:rPr sz="2000" spc="175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предметам </a:t>
            </a:r>
            <a:r>
              <a:rPr sz="2000" dirty="0">
                <a:latin typeface="Times New Roman"/>
                <a:cs typeface="Times New Roman"/>
              </a:rPr>
              <a:t>(и</a:t>
            </a:r>
            <a:r>
              <a:rPr sz="2000" spc="-4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по</a:t>
            </a:r>
            <a:r>
              <a:rPr sz="2000" spc="-20" dirty="0">
                <a:latin typeface="Times New Roman"/>
                <a:cs typeface="Times New Roman"/>
              </a:rPr>
              <a:t> русскому</a:t>
            </a:r>
            <a:r>
              <a:rPr sz="2000" spc="-5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языку</a:t>
            </a:r>
            <a:r>
              <a:rPr sz="2000" spc="-3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и</a:t>
            </a:r>
            <a:r>
              <a:rPr sz="2000" spc="-3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по</a:t>
            </a:r>
            <a:r>
              <a:rPr sz="2000" spc="-20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математике)</a:t>
            </a:r>
            <a:endParaRPr sz="2000" dirty="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100"/>
              </a:spcBef>
            </a:pPr>
            <a:endParaRPr sz="2000" dirty="0">
              <a:latin typeface="Times New Roman"/>
              <a:cs typeface="Times New Roman"/>
            </a:endParaRPr>
          </a:p>
          <a:p>
            <a:pPr marL="297815" marR="5080" indent="-285750" algn="just">
              <a:lnSpc>
                <a:spcPct val="100000"/>
              </a:lnSpc>
              <a:buFont typeface="Wingdings"/>
              <a:buChar char=""/>
              <a:tabLst>
                <a:tab pos="299085" algn="l"/>
              </a:tabLst>
            </a:pPr>
            <a:r>
              <a:rPr sz="2000" b="1" dirty="0">
                <a:latin typeface="Times New Roman"/>
                <a:cs typeface="Times New Roman"/>
              </a:rPr>
              <a:t>Участники</a:t>
            </a:r>
            <a:r>
              <a:rPr sz="2000" b="1" spc="195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Times New Roman"/>
                <a:cs typeface="Times New Roman"/>
              </a:rPr>
              <a:t>ГИА,</a:t>
            </a:r>
            <a:r>
              <a:rPr sz="2000" b="1" spc="195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Times New Roman"/>
                <a:cs typeface="Times New Roman"/>
              </a:rPr>
              <a:t>получившие</a:t>
            </a:r>
            <a:r>
              <a:rPr sz="2000" b="1" spc="195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Times New Roman"/>
                <a:cs typeface="Times New Roman"/>
              </a:rPr>
              <a:t>неудовлетворительный</a:t>
            </a:r>
            <a:r>
              <a:rPr sz="2000" b="1" spc="204" dirty="0">
                <a:latin typeface="Times New Roman"/>
                <a:cs typeface="Times New Roman"/>
              </a:rPr>
              <a:t> </a:t>
            </a:r>
            <a:r>
              <a:rPr sz="2000" b="1" spc="-10" dirty="0">
                <a:latin typeface="Times New Roman"/>
                <a:cs typeface="Times New Roman"/>
              </a:rPr>
              <a:t>результат 	</a:t>
            </a:r>
            <a:r>
              <a:rPr sz="2000" b="1" dirty="0">
                <a:latin typeface="Times New Roman"/>
                <a:cs typeface="Times New Roman"/>
              </a:rPr>
              <a:t>на</a:t>
            </a:r>
            <a:r>
              <a:rPr sz="2000" b="1" spc="160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Times New Roman"/>
                <a:cs typeface="Times New Roman"/>
              </a:rPr>
              <a:t>ЕГЭ</a:t>
            </a:r>
            <a:r>
              <a:rPr sz="2000" b="1" spc="155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Times New Roman"/>
                <a:cs typeface="Times New Roman"/>
              </a:rPr>
              <a:t>по</a:t>
            </a:r>
            <a:r>
              <a:rPr sz="2000" b="1" spc="165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Times New Roman"/>
                <a:cs typeface="Times New Roman"/>
              </a:rPr>
              <a:t>математике,</a:t>
            </a:r>
            <a:r>
              <a:rPr sz="2000" b="1" spc="155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Times New Roman"/>
                <a:cs typeface="Times New Roman"/>
              </a:rPr>
              <a:t>вправе</a:t>
            </a:r>
            <a:r>
              <a:rPr sz="2000" b="1" spc="150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Times New Roman"/>
                <a:cs typeface="Times New Roman"/>
              </a:rPr>
              <a:t>изменить</a:t>
            </a:r>
            <a:r>
              <a:rPr sz="2000" b="1" spc="170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Times New Roman"/>
                <a:cs typeface="Times New Roman"/>
              </a:rPr>
              <a:t>выбранный</a:t>
            </a:r>
            <a:r>
              <a:rPr sz="2000" b="1" spc="155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Times New Roman"/>
                <a:cs typeface="Times New Roman"/>
              </a:rPr>
              <a:t>ими</a:t>
            </a:r>
            <a:r>
              <a:rPr sz="2000" b="1" spc="150" dirty="0">
                <a:latin typeface="Times New Roman"/>
                <a:cs typeface="Times New Roman"/>
              </a:rPr>
              <a:t> </a:t>
            </a:r>
            <a:r>
              <a:rPr sz="2000" b="1" spc="-10" dirty="0">
                <a:latin typeface="Times New Roman"/>
                <a:cs typeface="Times New Roman"/>
              </a:rPr>
              <a:t>ранее 	</a:t>
            </a:r>
            <a:r>
              <a:rPr sz="2000" b="1" dirty="0">
                <a:latin typeface="Times New Roman"/>
                <a:cs typeface="Times New Roman"/>
              </a:rPr>
              <a:t>уровень</a:t>
            </a:r>
            <a:r>
              <a:rPr sz="2000" b="1" spc="385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Times New Roman"/>
                <a:cs typeface="Times New Roman"/>
              </a:rPr>
              <a:t>ЕГЭ</a:t>
            </a:r>
            <a:r>
              <a:rPr sz="2000" b="1" spc="375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Times New Roman"/>
                <a:cs typeface="Times New Roman"/>
              </a:rPr>
              <a:t>по</a:t>
            </a:r>
            <a:r>
              <a:rPr sz="2000" b="1" spc="380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Times New Roman"/>
                <a:cs typeface="Times New Roman"/>
              </a:rPr>
              <a:t>математике</a:t>
            </a:r>
            <a:r>
              <a:rPr sz="2000" b="1" spc="375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Times New Roman"/>
                <a:cs typeface="Times New Roman"/>
              </a:rPr>
              <a:t>для</a:t>
            </a:r>
            <a:r>
              <a:rPr sz="2000" b="1" spc="375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Times New Roman"/>
                <a:cs typeface="Times New Roman"/>
              </a:rPr>
              <a:t>повторного</a:t>
            </a:r>
            <a:r>
              <a:rPr sz="2000" b="1" spc="375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Times New Roman"/>
                <a:cs typeface="Times New Roman"/>
              </a:rPr>
              <a:t>участия</a:t>
            </a:r>
            <a:r>
              <a:rPr sz="2000" b="1" spc="380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Times New Roman"/>
                <a:cs typeface="Times New Roman"/>
              </a:rPr>
              <a:t>в</a:t>
            </a:r>
            <a:r>
              <a:rPr sz="2000" b="1" spc="370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Times New Roman"/>
                <a:cs typeface="Times New Roman"/>
              </a:rPr>
              <a:t>ЕГЭ</a:t>
            </a:r>
            <a:r>
              <a:rPr sz="2000" b="1" spc="380" dirty="0">
                <a:latin typeface="Times New Roman"/>
                <a:cs typeface="Times New Roman"/>
              </a:rPr>
              <a:t> </a:t>
            </a:r>
            <a:r>
              <a:rPr sz="2000" b="1" spc="-50" dirty="0">
                <a:latin typeface="Times New Roman"/>
                <a:cs typeface="Times New Roman"/>
              </a:rPr>
              <a:t>в 	</a:t>
            </a:r>
            <a:r>
              <a:rPr sz="2000" b="1" dirty="0">
                <a:latin typeface="Times New Roman"/>
                <a:cs typeface="Times New Roman"/>
              </a:rPr>
              <a:t>резервные</a:t>
            </a:r>
            <a:r>
              <a:rPr sz="2000" b="1" spc="-65" dirty="0">
                <a:latin typeface="Times New Roman"/>
                <a:cs typeface="Times New Roman"/>
              </a:rPr>
              <a:t> </a:t>
            </a:r>
            <a:r>
              <a:rPr sz="2000" b="1" spc="-10" dirty="0">
                <a:latin typeface="Times New Roman"/>
                <a:cs typeface="Times New Roman"/>
              </a:rPr>
              <a:t>сроки.</a:t>
            </a:r>
            <a:endParaRPr sz="2000" dirty="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645668" y="967816"/>
            <a:ext cx="7962265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dirty="0">
                <a:solidFill>
                  <a:srgbClr val="000000"/>
                </a:solidFill>
                <a:latin typeface="Georgia"/>
                <a:cs typeface="Georgia"/>
              </a:rPr>
              <a:t>97.1.</a:t>
            </a:r>
            <a:r>
              <a:rPr sz="2400" spc="254" dirty="0">
                <a:solidFill>
                  <a:srgbClr val="000000"/>
                </a:solidFill>
                <a:latin typeface="Georgia"/>
                <a:cs typeface="Georgia"/>
              </a:rPr>
              <a:t> </a:t>
            </a:r>
            <a:r>
              <a:rPr sz="2400" dirty="0">
                <a:solidFill>
                  <a:srgbClr val="000000"/>
                </a:solidFill>
                <a:latin typeface="Georgia"/>
                <a:cs typeface="Georgia"/>
              </a:rPr>
              <a:t>Участники</a:t>
            </a:r>
            <a:r>
              <a:rPr sz="2400" spc="254" dirty="0">
                <a:solidFill>
                  <a:srgbClr val="000000"/>
                </a:solidFill>
                <a:latin typeface="Georgia"/>
                <a:cs typeface="Georgia"/>
              </a:rPr>
              <a:t> </a:t>
            </a:r>
            <a:r>
              <a:rPr sz="2400" dirty="0">
                <a:solidFill>
                  <a:srgbClr val="000000"/>
                </a:solidFill>
                <a:latin typeface="Georgia"/>
                <a:cs typeface="Georgia"/>
              </a:rPr>
              <a:t>ГИА</a:t>
            </a:r>
            <a:r>
              <a:rPr sz="2400" spc="260" dirty="0">
                <a:solidFill>
                  <a:srgbClr val="000000"/>
                </a:solidFill>
                <a:latin typeface="Georgia"/>
                <a:cs typeface="Georgia"/>
              </a:rPr>
              <a:t> </a:t>
            </a:r>
            <a:r>
              <a:rPr sz="2400" dirty="0">
                <a:solidFill>
                  <a:srgbClr val="000000"/>
                </a:solidFill>
                <a:latin typeface="Georgia"/>
                <a:cs typeface="Georgia"/>
              </a:rPr>
              <a:t>вправе</a:t>
            </a:r>
            <a:r>
              <a:rPr sz="2400" spc="254" dirty="0">
                <a:solidFill>
                  <a:srgbClr val="000000"/>
                </a:solidFill>
                <a:latin typeface="Georgia"/>
                <a:cs typeface="Georgia"/>
              </a:rPr>
              <a:t> </a:t>
            </a:r>
            <a:r>
              <a:rPr sz="2400" dirty="0">
                <a:solidFill>
                  <a:srgbClr val="000000"/>
                </a:solidFill>
                <a:latin typeface="Georgia"/>
                <a:cs typeface="Georgia"/>
              </a:rPr>
              <a:t>в</a:t>
            </a:r>
            <a:r>
              <a:rPr sz="2400" spc="260" dirty="0">
                <a:solidFill>
                  <a:srgbClr val="000000"/>
                </a:solidFill>
                <a:latin typeface="Georgia"/>
                <a:cs typeface="Georgia"/>
              </a:rPr>
              <a:t> </a:t>
            </a:r>
            <a:r>
              <a:rPr sz="2400" spc="-10" dirty="0">
                <a:solidFill>
                  <a:srgbClr val="000000"/>
                </a:solidFill>
                <a:latin typeface="Georgia"/>
                <a:cs typeface="Georgia"/>
              </a:rPr>
              <a:t>дополнительные</a:t>
            </a:r>
            <a:endParaRPr sz="2400">
              <a:latin typeface="Georgia"/>
              <a:cs typeface="Georgia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645668" y="1297685"/>
            <a:ext cx="7963534" cy="2366645"/>
          </a:xfrm>
          <a:prstGeom prst="rect">
            <a:avLst/>
          </a:prstGeom>
        </p:spPr>
        <p:txBody>
          <a:bodyPr vert="horz" wrap="square" lIns="0" tIns="48895" rIns="0" bIns="0" rtlCol="0">
            <a:spAutoFit/>
          </a:bodyPr>
          <a:lstStyle/>
          <a:p>
            <a:pPr marL="12700" marR="5080" algn="just">
              <a:lnSpc>
                <a:spcPct val="90000"/>
              </a:lnSpc>
              <a:spcBef>
                <a:spcPts val="385"/>
              </a:spcBef>
            </a:pPr>
            <a:r>
              <a:rPr sz="2400" b="1" dirty="0">
                <a:latin typeface="Georgia"/>
                <a:cs typeface="Georgia"/>
              </a:rPr>
              <a:t>дни</a:t>
            </a:r>
            <a:r>
              <a:rPr sz="2400" b="1" spc="20" dirty="0">
                <a:latin typeface="Georgia"/>
                <a:cs typeface="Georgia"/>
              </a:rPr>
              <a:t> </a:t>
            </a:r>
            <a:r>
              <a:rPr sz="2400" b="1" dirty="0">
                <a:latin typeface="Georgia"/>
                <a:cs typeface="Georgia"/>
              </a:rPr>
              <a:t>по</a:t>
            </a:r>
            <a:r>
              <a:rPr sz="2400" b="1" spc="20" dirty="0">
                <a:latin typeface="Georgia"/>
                <a:cs typeface="Georgia"/>
              </a:rPr>
              <a:t> </a:t>
            </a:r>
            <a:r>
              <a:rPr sz="2400" b="1" dirty="0">
                <a:latin typeface="Georgia"/>
                <a:cs typeface="Georgia"/>
              </a:rPr>
              <a:t>своему</a:t>
            </a:r>
            <a:r>
              <a:rPr sz="2400" b="1" spc="25" dirty="0">
                <a:latin typeface="Georgia"/>
                <a:cs typeface="Georgia"/>
              </a:rPr>
              <a:t> </a:t>
            </a:r>
            <a:r>
              <a:rPr sz="2400" b="1" dirty="0">
                <a:latin typeface="Georgia"/>
                <a:cs typeface="Georgia"/>
              </a:rPr>
              <a:t>желанию</a:t>
            </a:r>
            <a:r>
              <a:rPr sz="2400" b="1" spc="15" dirty="0">
                <a:latin typeface="Georgia"/>
                <a:cs typeface="Georgia"/>
              </a:rPr>
              <a:t> </a:t>
            </a:r>
            <a:r>
              <a:rPr sz="2400" b="1" dirty="0">
                <a:latin typeface="Georgia"/>
                <a:cs typeface="Georgia"/>
              </a:rPr>
              <a:t>один</a:t>
            </a:r>
            <a:r>
              <a:rPr sz="2400" b="1" spc="25" dirty="0">
                <a:latin typeface="Georgia"/>
                <a:cs typeface="Georgia"/>
              </a:rPr>
              <a:t> </a:t>
            </a:r>
            <a:r>
              <a:rPr sz="2400" b="1" dirty="0">
                <a:latin typeface="Georgia"/>
                <a:cs typeface="Georgia"/>
              </a:rPr>
              <a:t>раз</a:t>
            </a:r>
            <a:r>
              <a:rPr sz="2400" b="1" spc="25" dirty="0">
                <a:latin typeface="Georgia"/>
                <a:cs typeface="Georgia"/>
              </a:rPr>
              <a:t> </a:t>
            </a:r>
            <a:r>
              <a:rPr sz="2400" b="1" dirty="0">
                <a:latin typeface="Georgia"/>
                <a:cs typeface="Georgia"/>
              </a:rPr>
              <a:t>пересдать</a:t>
            </a:r>
            <a:r>
              <a:rPr sz="2400" b="1" spc="25" dirty="0">
                <a:latin typeface="Georgia"/>
                <a:cs typeface="Georgia"/>
              </a:rPr>
              <a:t> </a:t>
            </a:r>
            <a:r>
              <a:rPr sz="2400" b="1" spc="-25" dirty="0">
                <a:latin typeface="Georgia"/>
                <a:cs typeface="Georgia"/>
              </a:rPr>
              <a:t>ЕГЭ </a:t>
            </a:r>
            <a:r>
              <a:rPr sz="2400" b="1" dirty="0">
                <a:latin typeface="Georgia"/>
                <a:cs typeface="Georgia"/>
              </a:rPr>
              <a:t>по</a:t>
            </a:r>
            <a:r>
              <a:rPr sz="2400" b="1" spc="260" dirty="0">
                <a:latin typeface="Georgia"/>
                <a:cs typeface="Georgia"/>
              </a:rPr>
              <a:t>   </a:t>
            </a:r>
            <a:r>
              <a:rPr sz="2400" b="1" dirty="0">
                <a:latin typeface="Georgia"/>
                <a:cs typeface="Georgia"/>
              </a:rPr>
              <a:t>одному</a:t>
            </a:r>
            <a:r>
              <a:rPr sz="2400" b="1" spc="265" dirty="0">
                <a:latin typeface="Georgia"/>
                <a:cs typeface="Georgia"/>
              </a:rPr>
              <a:t>   </a:t>
            </a:r>
            <a:r>
              <a:rPr sz="2400" b="1" dirty="0">
                <a:latin typeface="Georgia"/>
                <a:cs typeface="Georgia"/>
              </a:rPr>
              <a:t>учебному</a:t>
            </a:r>
            <a:r>
              <a:rPr sz="2400" b="1" spc="265" dirty="0">
                <a:latin typeface="Georgia"/>
                <a:cs typeface="Georgia"/>
              </a:rPr>
              <a:t>   </a:t>
            </a:r>
            <a:r>
              <a:rPr sz="2400" b="1" dirty="0">
                <a:latin typeface="Georgia"/>
                <a:cs typeface="Georgia"/>
              </a:rPr>
              <a:t>предмету</a:t>
            </a:r>
            <a:r>
              <a:rPr sz="2400" b="1" spc="260" dirty="0">
                <a:latin typeface="Georgia"/>
                <a:cs typeface="Georgia"/>
              </a:rPr>
              <a:t>   </a:t>
            </a:r>
            <a:r>
              <a:rPr sz="2400" b="1" dirty="0">
                <a:latin typeface="Georgia"/>
                <a:cs typeface="Georgia"/>
              </a:rPr>
              <a:t>по</a:t>
            </a:r>
            <a:r>
              <a:rPr sz="2400" b="1" spc="265" dirty="0">
                <a:latin typeface="Georgia"/>
                <a:cs typeface="Georgia"/>
              </a:rPr>
              <a:t>   </a:t>
            </a:r>
            <a:r>
              <a:rPr sz="2400" b="1" spc="-10" dirty="0">
                <a:latin typeface="Georgia"/>
                <a:cs typeface="Georgia"/>
              </a:rPr>
              <a:t>своему </a:t>
            </a:r>
            <a:r>
              <a:rPr sz="2400" b="1" dirty="0">
                <a:latin typeface="Georgia"/>
                <a:cs typeface="Georgia"/>
              </a:rPr>
              <a:t>выбору</a:t>
            </a:r>
            <a:r>
              <a:rPr sz="2400" b="1" spc="-35" dirty="0">
                <a:latin typeface="Georgia"/>
                <a:cs typeface="Georgia"/>
              </a:rPr>
              <a:t> </a:t>
            </a:r>
            <a:r>
              <a:rPr sz="2400" b="1" dirty="0">
                <a:latin typeface="Georgia"/>
                <a:cs typeface="Georgia"/>
              </a:rPr>
              <a:t>из</a:t>
            </a:r>
            <a:r>
              <a:rPr sz="2400" b="1" spc="-35" dirty="0">
                <a:latin typeface="Georgia"/>
                <a:cs typeface="Georgia"/>
              </a:rPr>
              <a:t> </a:t>
            </a:r>
            <a:r>
              <a:rPr sz="2400" b="1" dirty="0">
                <a:latin typeface="Georgia"/>
                <a:cs typeface="Georgia"/>
              </a:rPr>
              <a:t>числа</a:t>
            </a:r>
            <a:r>
              <a:rPr sz="2400" b="1" spc="-35" dirty="0">
                <a:latin typeface="Georgia"/>
                <a:cs typeface="Georgia"/>
              </a:rPr>
              <a:t> </a:t>
            </a:r>
            <a:r>
              <a:rPr sz="2400" b="1" dirty="0">
                <a:latin typeface="Georgia"/>
                <a:cs typeface="Georgia"/>
              </a:rPr>
              <a:t>учебных</a:t>
            </a:r>
            <a:r>
              <a:rPr sz="2400" b="1" spc="-25" dirty="0">
                <a:latin typeface="Georgia"/>
                <a:cs typeface="Georgia"/>
              </a:rPr>
              <a:t> </a:t>
            </a:r>
            <a:r>
              <a:rPr sz="2400" b="1" dirty="0">
                <a:latin typeface="Georgia"/>
                <a:cs typeface="Georgia"/>
              </a:rPr>
              <a:t>предметов,</a:t>
            </a:r>
            <a:r>
              <a:rPr sz="2400" b="1" spc="-30" dirty="0">
                <a:latin typeface="Georgia"/>
                <a:cs typeface="Georgia"/>
              </a:rPr>
              <a:t> </a:t>
            </a:r>
            <a:r>
              <a:rPr sz="2400" b="1" dirty="0">
                <a:latin typeface="Georgia"/>
                <a:cs typeface="Georgia"/>
              </a:rPr>
              <a:t>сданных</a:t>
            </a:r>
            <a:r>
              <a:rPr sz="2400" b="1" spc="-45" dirty="0">
                <a:latin typeface="Georgia"/>
                <a:cs typeface="Georgia"/>
              </a:rPr>
              <a:t> </a:t>
            </a:r>
            <a:r>
              <a:rPr sz="2400" b="1" spc="-50" dirty="0">
                <a:latin typeface="Georgia"/>
                <a:cs typeface="Georgia"/>
              </a:rPr>
              <a:t>в </a:t>
            </a:r>
            <a:r>
              <a:rPr sz="2400" b="1" dirty="0">
                <a:latin typeface="Georgia"/>
                <a:cs typeface="Georgia"/>
              </a:rPr>
              <a:t>текущем</a:t>
            </a:r>
            <a:r>
              <a:rPr sz="2400" b="1" spc="140" dirty="0">
                <a:latin typeface="Georgia"/>
                <a:cs typeface="Georgia"/>
              </a:rPr>
              <a:t> </a:t>
            </a:r>
            <a:r>
              <a:rPr sz="2400" b="1" dirty="0">
                <a:latin typeface="Georgia"/>
                <a:cs typeface="Georgia"/>
              </a:rPr>
              <a:t>году</a:t>
            </a:r>
            <a:r>
              <a:rPr sz="2400" b="1" spc="130" dirty="0">
                <a:latin typeface="Georgia"/>
                <a:cs typeface="Georgia"/>
              </a:rPr>
              <a:t> </a:t>
            </a:r>
            <a:r>
              <a:rPr sz="2400" b="1" dirty="0">
                <a:latin typeface="Georgia"/>
                <a:cs typeface="Georgia"/>
              </a:rPr>
              <a:t>(году</a:t>
            </a:r>
            <a:r>
              <a:rPr sz="2400" b="1" spc="135" dirty="0">
                <a:latin typeface="Georgia"/>
                <a:cs typeface="Georgia"/>
              </a:rPr>
              <a:t> </a:t>
            </a:r>
            <a:r>
              <a:rPr sz="2400" b="1" dirty="0">
                <a:latin typeface="Georgia"/>
                <a:cs typeface="Georgia"/>
              </a:rPr>
              <a:t>сдачи</a:t>
            </a:r>
            <a:r>
              <a:rPr sz="2400" b="1" spc="135" dirty="0">
                <a:latin typeface="Georgia"/>
                <a:cs typeface="Georgia"/>
              </a:rPr>
              <a:t> </a:t>
            </a:r>
            <a:r>
              <a:rPr sz="2400" b="1" dirty="0">
                <a:latin typeface="Georgia"/>
                <a:cs typeface="Georgia"/>
              </a:rPr>
              <a:t>экзамена),</a:t>
            </a:r>
            <a:r>
              <a:rPr sz="2400" b="1" spc="140" dirty="0">
                <a:latin typeface="Georgia"/>
                <a:cs typeface="Georgia"/>
              </a:rPr>
              <a:t> </a:t>
            </a:r>
            <a:r>
              <a:rPr sz="2400" b="1" dirty="0">
                <a:latin typeface="Georgia"/>
                <a:cs typeface="Georgia"/>
              </a:rPr>
              <a:t>а</a:t>
            </a:r>
            <a:r>
              <a:rPr sz="2400" b="1" spc="135" dirty="0">
                <a:latin typeface="Georgia"/>
                <a:cs typeface="Georgia"/>
              </a:rPr>
              <a:t> </a:t>
            </a:r>
            <a:r>
              <a:rPr sz="2400" b="1" dirty="0">
                <a:latin typeface="Georgia"/>
                <a:cs typeface="Georgia"/>
              </a:rPr>
              <a:t>также</a:t>
            </a:r>
            <a:r>
              <a:rPr sz="2400" b="1" spc="120" dirty="0">
                <a:latin typeface="Georgia"/>
                <a:cs typeface="Georgia"/>
              </a:rPr>
              <a:t> </a:t>
            </a:r>
            <a:r>
              <a:rPr sz="2400" b="1" spc="-25" dirty="0">
                <a:latin typeface="Georgia"/>
                <a:cs typeface="Georgia"/>
              </a:rPr>
              <a:t>из </a:t>
            </a:r>
            <a:r>
              <a:rPr sz="2400" b="1" dirty="0">
                <a:latin typeface="Georgia"/>
                <a:cs typeface="Georgia"/>
              </a:rPr>
              <a:t>числа</a:t>
            </a:r>
            <a:r>
              <a:rPr sz="2400" b="1" spc="5" dirty="0">
                <a:latin typeface="Georgia"/>
                <a:cs typeface="Georgia"/>
              </a:rPr>
              <a:t> </a:t>
            </a:r>
            <a:r>
              <a:rPr sz="2400" b="1" dirty="0">
                <a:latin typeface="Georgia"/>
                <a:cs typeface="Georgia"/>
              </a:rPr>
              <a:t>учебных</a:t>
            </a:r>
            <a:r>
              <a:rPr sz="2400" b="1" spc="10" dirty="0">
                <a:latin typeface="Georgia"/>
                <a:cs typeface="Georgia"/>
              </a:rPr>
              <a:t> </a:t>
            </a:r>
            <a:r>
              <a:rPr sz="2400" b="1" dirty="0">
                <a:latin typeface="Georgia"/>
                <a:cs typeface="Georgia"/>
              </a:rPr>
              <a:t>предметов,</a:t>
            </a:r>
            <a:r>
              <a:rPr sz="2400" b="1" spc="10" dirty="0">
                <a:latin typeface="Georgia"/>
                <a:cs typeface="Georgia"/>
              </a:rPr>
              <a:t> </a:t>
            </a:r>
            <a:r>
              <a:rPr sz="2400" b="1" dirty="0">
                <a:latin typeface="Georgia"/>
                <a:cs typeface="Georgia"/>
              </a:rPr>
              <a:t>сданных</a:t>
            </a:r>
            <a:r>
              <a:rPr sz="2400" b="1" spc="-5" dirty="0">
                <a:latin typeface="Georgia"/>
                <a:cs typeface="Georgia"/>
              </a:rPr>
              <a:t> </a:t>
            </a:r>
            <a:r>
              <a:rPr sz="2400" b="1" dirty="0">
                <a:latin typeface="Georgia"/>
                <a:cs typeface="Georgia"/>
              </a:rPr>
              <a:t>в</a:t>
            </a:r>
            <a:r>
              <a:rPr sz="2400" b="1" spc="5" dirty="0">
                <a:latin typeface="Georgia"/>
                <a:cs typeface="Georgia"/>
              </a:rPr>
              <a:t> </a:t>
            </a:r>
            <a:r>
              <a:rPr sz="2400" b="1" dirty="0">
                <a:latin typeface="Georgia"/>
                <a:cs typeface="Georgia"/>
              </a:rPr>
              <a:t>X</a:t>
            </a:r>
            <a:r>
              <a:rPr sz="2400" b="1" spc="15" dirty="0">
                <a:latin typeface="Georgia"/>
                <a:cs typeface="Georgia"/>
              </a:rPr>
              <a:t> </a:t>
            </a:r>
            <a:r>
              <a:rPr sz="2400" b="1" dirty="0">
                <a:latin typeface="Georgia"/>
                <a:cs typeface="Georgia"/>
              </a:rPr>
              <a:t>классе</a:t>
            </a:r>
            <a:r>
              <a:rPr sz="2400" b="1" spc="5" dirty="0">
                <a:latin typeface="Georgia"/>
                <a:cs typeface="Georgia"/>
              </a:rPr>
              <a:t> </a:t>
            </a:r>
            <a:r>
              <a:rPr sz="2400" b="1" spc="-50" dirty="0">
                <a:latin typeface="Georgia"/>
                <a:cs typeface="Georgia"/>
              </a:rPr>
              <a:t>в </a:t>
            </a:r>
            <a:r>
              <a:rPr sz="2400" b="1" dirty="0">
                <a:latin typeface="Georgia"/>
                <a:cs typeface="Georgia"/>
              </a:rPr>
              <a:t>случае,</a:t>
            </a:r>
            <a:r>
              <a:rPr sz="2400" b="1" spc="180" dirty="0">
                <a:latin typeface="Georgia"/>
                <a:cs typeface="Georgia"/>
              </a:rPr>
              <a:t> </a:t>
            </a:r>
            <a:r>
              <a:rPr sz="2400" b="1" dirty="0">
                <a:latin typeface="Georgia"/>
                <a:cs typeface="Georgia"/>
              </a:rPr>
              <a:t>установленном</a:t>
            </a:r>
            <a:r>
              <a:rPr sz="2400" b="1" spc="180" dirty="0">
                <a:latin typeface="Georgia"/>
                <a:cs typeface="Georgia"/>
              </a:rPr>
              <a:t> </a:t>
            </a:r>
            <a:r>
              <a:rPr sz="2400" b="1" dirty="0">
                <a:latin typeface="Georgia"/>
                <a:cs typeface="Georgia"/>
              </a:rPr>
              <a:t>абзацем</a:t>
            </a:r>
            <a:r>
              <a:rPr sz="2400" b="1" spc="190" dirty="0">
                <a:latin typeface="Georgia"/>
                <a:cs typeface="Georgia"/>
              </a:rPr>
              <a:t> </a:t>
            </a:r>
            <a:r>
              <a:rPr sz="2400" b="1" dirty="0">
                <a:latin typeface="Georgia"/>
                <a:cs typeface="Georgia"/>
              </a:rPr>
              <a:t>первым</a:t>
            </a:r>
            <a:r>
              <a:rPr sz="2400" b="1" spc="190" dirty="0">
                <a:latin typeface="Georgia"/>
                <a:cs typeface="Georgia"/>
              </a:rPr>
              <a:t> </a:t>
            </a:r>
            <a:r>
              <a:rPr sz="2400" b="1" spc="-10" dirty="0">
                <a:latin typeface="Georgia"/>
                <a:cs typeface="Georgia"/>
              </a:rPr>
              <a:t>пункта </a:t>
            </a:r>
            <a:r>
              <a:rPr sz="2400" b="1" dirty="0">
                <a:latin typeface="Georgia"/>
                <a:cs typeface="Georgia"/>
              </a:rPr>
              <a:t>8</a:t>
            </a:r>
            <a:r>
              <a:rPr sz="2400" b="1" spc="-25" dirty="0">
                <a:latin typeface="Georgia"/>
                <a:cs typeface="Georgia"/>
              </a:rPr>
              <a:t> </a:t>
            </a:r>
            <a:r>
              <a:rPr sz="2400" b="1" spc="-10" dirty="0">
                <a:latin typeface="Georgia"/>
                <a:cs typeface="Georgia"/>
              </a:rPr>
              <a:t>Порядка.</a:t>
            </a:r>
            <a:endParaRPr sz="2400">
              <a:latin typeface="Georgia"/>
              <a:cs typeface="Georgia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645668" y="4022852"/>
            <a:ext cx="7962900" cy="708025"/>
          </a:xfrm>
          <a:prstGeom prst="rect">
            <a:avLst/>
          </a:prstGeom>
        </p:spPr>
        <p:txBody>
          <a:bodyPr vert="horz" wrap="square" lIns="0" tIns="36195" rIns="0" bIns="0" rtlCol="0">
            <a:spAutoFit/>
          </a:bodyPr>
          <a:lstStyle/>
          <a:p>
            <a:pPr marL="12700" marR="5080" algn="just">
              <a:lnSpc>
                <a:spcPct val="90100"/>
              </a:lnSpc>
              <a:spcBef>
                <a:spcPts val="285"/>
              </a:spcBef>
            </a:pPr>
            <a:r>
              <a:rPr sz="1600" dirty="0">
                <a:latin typeface="Georgia"/>
                <a:cs typeface="Georgia"/>
              </a:rPr>
              <a:t>Приказ</a:t>
            </a:r>
            <a:r>
              <a:rPr sz="1600" spc="260" dirty="0">
                <a:latin typeface="Georgia"/>
                <a:cs typeface="Georgia"/>
              </a:rPr>
              <a:t> </a:t>
            </a:r>
            <a:r>
              <a:rPr sz="1600" dirty="0">
                <a:latin typeface="Georgia"/>
                <a:cs typeface="Georgia"/>
              </a:rPr>
              <a:t>Минпросвещения</a:t>
            </a:r>
            <a:r>
              <a:rPr sz="1600" spc="254" dirty="0">
                <a:latin typeface="Georgia"/>
                <a:cs typeface="Georgia"/>
              </a:rPr>
              <a:t> </a:t>
            </a:r>
            <a:r>
              <a:rPr sz="1600" dirty="0">
                <a:latin typeface="Georgia"/>
                <a:cs typeface="Georgia"/>
              </a:rPr>
              <a:t>России,</a:t>
            </a:r>
            <a:r>
              <a:rPr sz="1600" spc="245" dirty="0">
                <a:latin typeface="Georgia"/>
                <a:cs typeface="Georgia"/>
              </a:rPr>
              <a:t> </a:t>
            </a:r>
            <a:r>
              <a:rPr sz="1600" dirty="0">
                <a:latin typeface="Georgia"/>
                <a:cs typeface="Georgia"/>
              </a:rPr>
              <a:t>Рособрнадзора</a:t>
            </a:r>
            <a:r>
              <a:rPr sz="1600" spc="260" dirty="0">
                <a:latin typeface="Georgia"/>
                <a:cs typeface="Georgia"/>
              </a:rPr>
              <a:t> </a:t>
            </a:r>
            <a:r>
              <a:rPr sz="1600" dirty="0">
                <a:latin typeface="Georgia"/>
                <a:cs typeface="Georgia"/>
              </a:rPr>
              <a:t>от</a:t>
            </a:r>
            <a:r>
              <a:rPr sz="1600" spc="245" dirty="0">
                <a:latin typeface="Georgia"/>
                <a:cs typeface="Georgia"/>
              </a:rPr>
              <a:t> </a:t>
            </a:r>
            <a:r>
              <a:rPr sz="1600" dirty="0">
                <a:latin typeface="Georgia"/>
                <a:cs typeface="Georgia"/>
              </a:rPr>
              <a:t>04.04.2023</a:t>
            </a:r>
            <a:r>
              <a:rPr sz="1600" spc="250" dirty="0">
                <a:latin typeface="Georgia"/>
                <a:cs typeface="Georgia"/>
              </a:rPr>
              <a:t> </a:t>
            </a:r>
            <a:r>
              <a:rPr sz="1600" dirty="0">
                <a:latin typeface="Georgia"/>
                <a:cs typeface="Georgia"/>
              </a:rPr>
              <a:t>№</a:t>
            </a:r>
            <a:r>
              <a:rPr sz="1600" spc="250" dirty="0">
                <a:latin typeface="Georgia"/>
                <a:cs typeface="Georgia"/>
              </a:rPr>
              <a:t> </a:t>
            </a:r>
            <a:r>
              <a:rPr sz="1600" dirty="0">
                <a:latin typeface="Georgia"/>
                <a:cs typeface="Georgia"/>
              </a:rPr>
              <a:t>233/552</a:t>
            </a:r>
            <a:r>
              <a:rPr sz="1600" spc="254" dirty="0">
                <a:latin typeface="Georgia"/>
                <a:cs typeface="Georgia"/>
              </a:rPr>
              <a:t> </a:t>
            </a:r>
            <a:r>
              <a:rPr sz="1600" spc="-25" dirty="0">
                <a:latin typeface="Georgia"/>
                <a:cs typeface="Georgia"/>
              </a:rPr>
              <a:t>«Об </a:t>
            </a:r>
            <a:r>
              <a:rPr sz="1600" dirty="0">
                <a:latin typeface="Georgia"/>
                <a:cs typeface="Georgia"/>
              </a:rPr>
              <a:t>утверждении</a:t>
            </a:r>
            <a:r>
              <a:rPr sz="1600" spc="215" dirty="0">
                <a:latin typeface="Georgia"/>
                <a:cs typeface="Georgia"/>
              </a:rPr>
              <a:t>  </a:t>
            </a:r>
            <a:r>
              <a:rPr sz="1600" dirty="0">
                <a:latin typeface="Georgia"/>
                <a:cs typeface="Georgia"/>
              </a:rPr>
              <a:t>Порядка</a:t>
            </a:r>
            <a:r>
              <a:rPr sz="1600" spc="215" dirty="0">
                <a:latin typeface="Georgia"/>
                <a:cs typeface="Georgia"/>
              </a:rPr>
              <a:t>  </a:t>
            </a:r>
            <a:r>
              <a:rPr sz="1600" dirty="0">
                <a:latin typeface="Georgia"/>
                <a:cs typeface="Georgia"/>
              </a:rPr>
              <a:t>проведения</a:t>
            </a:r>
            <a:r>
              <a:rPr sz="1600" spc="220" dirty="0">
                <a:latin typeface="Georgia"/>
                <a:cs typeface="Georgia"/>
              </a:rPr>
              <a:t>  </a:t>
            </a:r>
            <a:r>
              <a:rPr sz="1600" dirty="0">
                <a:latin typeface="Georgia"/>
                <a:cs typeface="Georgia"/>
              </a:rPr>
              <a:t>государственной</a:t>
            </a:r>
            <a:r>
              <a:rPr sz="1600" spc="215" dirty="0">
                <a:latin typeface="Georgia"/>
                <a:cs typeface="Georgia"/>
              </a:rPr>
              <a:t>  </a:t>
            </a:r>
            <a:r>
              <a:rPr sz="1600" dirty="0">
                <a:latin typeface="Georgia"/>
                <a:cs typeface="Georgia"/>
              </a:rPr>
              <a:t>итоговой</a:t>
            </a:r>
            <a:r>
              <a:rPr sz="1600" spc="210" dirty="0">
                <a:latin typeface="Georgia"/>
                <a:cs typeface="Georgia"/>
              </a:rPr>
              <a:t>  </a:t>
            </a:r>
            <a:r>
              <a:rPr sz="1600" dirty="0">
                <a:latin typeface="Georgia"/>
                <a:cs typeface="Georgia"/>
              </a:rPr>
              <a:t>аттестации</a:t>
            </a:r>
            <a:r>
              <a:rPr sz="1600" spc="220" dirty="0">
                <a:latin typeface="Georgia"/>
                <a:cs typeface="Georgia"/>
              </a:rPr>
              <a:t>  </a:t>
            </a:r>
            <a:r>
              <a:rPr sz="1600" spc="-25" dirty="0">
                <a:latin typeface="Georgia"/>
                <a:cs typeface="Georgia"/>
              </a:rPr>
              <a:t>по </a:t>
            </a:r>
            <a:r>
              <a:rPr sz="1600" spc="-10" dirty="0">
                <a:latin typeface="Georgia"/>
                <a:cs typeface="Georgia"/>
              </a:rPr>
              <a:t>образовательным</a:t>
            </a:r>
            <a:r>
              <a:rPr sz="1600" spc="-35" dirty="0">
                <a:latin typeface="Georgia"/>
                <a:cs typeface="Georgia"/>
              </a:rPr>
              <a:t> </a:t>
            </a:r>
            <a:r>
              <a:rPr sz="1600" dirty="0">
                <a:latin typeface="Georgia"/>
                <a:cs typeface="Georgia"/>
              </a:rPr>
              <a:t>программам</a:t>
            </a:r>
            <a:r>
              <a:rPr sz="1600" spc="-45" dirty="0">
                <a:latin typeface="Georgia"/>
                <a:cs typeface="Georgia"/>
              </a:rPr>
              <a:t> </a:t>
            </a:r>
            <a:r>
              <a:rPr sz="1600" dirty="0">
                <a:latin typeface="Georgia"/>
                <a:cs typeface="Georgia"/>
              </a:rPr>
              <a:t>среднего</a:t>
            </a:r>
            <a:r>
              <a:rPr sz="1600" spc="-40" dirty="0">
                <a:latin typeface="Georgia"/>
                <a:cs typeface="Georgia"/>
              </a:rPr>
              <a:t> </a:t>
            </a:r>
            <a:r>
              <a:rPr sz="1600" dirty="0">
                <a:latin typeface="Georgia"/>
                <a:cs typeface="Georgia"/>
              </a:rPr>
              <a:t>общего</a:t>
            </a:r>
            <a:r>
              <a:rPr sz="1600" spc="-70" dirty="0">
                <a:latin typeface="Georgia"/>
                <a:cs typeface="Georgia"/>
              </a:rPr>
              <a:t> </a:t>
            </a:r>
            <a:r>
              <a:rPr sz="1600" spc="-10" dirty="0">
                <a:latin typeface="Georgia"/>
                <a:cs typeface="Georgia"/>
              </a:rPr>
              <a:t>образования»</a:t>
            </a:r>
            <a:endParaRPr sz="1600">
              <a:latin typeface="Georgia"/>
              <a:cs typeface="Georgia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989201" y="5316423"/>
            <a:ext cx="5908040" cy="84899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ru-RU" sz="5400" b="1" dirty="0">
                <a:solidFill>
                  <a:srgbClr val="2E5796"/>
                </a:solidFill>
                <a:latin typeface="Times New Roman"/>
                <a:cs typeface="Times New Roman"/>
              </a:rPr>
              <a:t>8,</a:t>
            </a:r>
            <a:r>
              <a:rPr lang="ru-RU" sz="5400" b="1" spc="-45" dirty="0">
                <a:solidFill>
                  <a:srgbClr val="2E5796"/>
                </a:solidFill>
                <a:latin typeface="Times New Roman"/>
                <a:cs typeface="Times New Roman"/>
              </a:rPr>
              <a:t> 9 </a:t>
            </a:r>
            <a:r>
              <a:rPr lang="ru-RU" sz="5400" b="1" dirty="0">
                <a:solidFill>
                  <a:srgbClr val="2E5796"/>
                </a:solidFill>
                <a:latin typeface="Times New Roman"/>
                <a:cs typeface="Times New Roman"/>
              </a:rPr>
              <a:t>июля</a:t>
            </a:r>
            <a:r>
              <a:rPr lang="ru-RU" sz="5400" b="1" spc="-45" dirty="0">
                <a:solidFill>
                  <a:srgbClr val="2E5796"/>
                </a:solidFill>
                <a:latin typeface="Times New Roman"/>
                <a:cs typeface="Times New Roman"/>
              </a:rPr>
              <a:t> </a:t>
            </a:r>
            <a:r>
              <a:rPr lang="ru-RU" sz="5400" b="1" dirty="0">
                <a:solidFill>
                  <a:srgbClr val="2E5796"/>
                </a:solidFill>
                <a:latin typeface="Times New Roman"/>
                <a:cs typeface="Times New Roman"/>
              </a:rPr>
              <a:t>2026</a:t>
            </a:r>
            <a:r>
              <a:rPr lang="ru-RU" sz="5400" b="1" spc="-45" dirty="0">
                <a:solidFill>
                  <a:srgbClr val="2E5796"/>
                </a:solidFill>
                <a:latin typeface="Times New Roman"/>
                <a:cs typeface="Times New Roman"/>
              </a:rPr>
              <a:t> </a:t>
            </a:r>
            <a:r>
              <a:rPr lang="ru-RU" sz="5400" b="1" spc="-50" dirty="0">
                <a:solidFill>
                  <a:srgbClr val="2E5796"/>
                </a:solidFill>
                <a:latin typeface="Times New Roman"/>
                <a:cs typeface="Times New Roman"/>
              </a:rPr>
              <a:t>года</a:t>
            </a:r>
            <a:endParaRPr lang="ru-RU" sz="5400" dirty="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461642" y="865454"/>
            <a:ext cx="6240780" cy="11233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591310" marR="5080" indent="-1579245">
              <a:lnSpc>
                <a:spcPct val="100000"/>
              </a:lnSpc>
              <a:spcBef>
                <a:spcPts val="100"/>
              </a:spcBef>
            </a:pPr>
            <a:r>
              <a:rPr sz="3600" dirty="0"/>
              <a:t>Информационные</a:t>
            </a:r>
            <a:r>
              <a:rPr sz="3600" spc="-80" dirty="0"/>
              <a:t> </a:t>
            </a:r>
            <a:r>
              <a:rPr sz="3600" dirty="0"/>
              <a:t>ресурсы</a:t>
            </a:r>
            <a:r>
              <a:rPr sz="3600" spc="-75" dirty="0"/>
              <a:t> </a:t>
            </a:r>
            <a:r>
              <a:rPr sz="3600" spc="-25" dirty="0"/>
              <a:t>по </a:t>
            </a:r>
            <a:r>
              <a:rPr sz="3600" dirty="0"/>
              <a:t>вопросам</a:t>
            </a:r>
            <a:r>
              <a:rPr sz="3600" spc="-110" dirty="0"/>
              <a:t> </a:t>
            </a:r>
            <a:r>
              <a:rPr sz="3600" spc="-25" dirty="0"/>
              <a:t>ГИА</a:t>
            </a:r>
            <a:endParaRPr sz="3600"/>
          </a:p>
        </p:txBody>
      </p:sp>
      <p:graphicFrame>
        <p:nvGraphicFramePr>
          <p:cNvPr id="3" name="object 3"/>
          <p:cNvGraphicFramePr>
            <a:graphicFrameLocks noGrp="1"/>
          </p:cNvGraphicFramePr>
          <p:nvPr/>
        </p:nvGraphicFramePr>
        <p:xfrm>
          <a:off x="450850" y="2243201"/>
          <a:ext cx="8434705" cy="381508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490664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52806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020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20"/>
                        </a:spcBef>
                      </a:pPr>
                      <a:r>
                        <a:rPr sz="1800" b="1" spc="-10" dirty="0">
                          <a:latin typeface="Georgia"/>
                          <a:cs typeface="Georgia"/>
                        </a:rPr>
                        <a:t>Рособрнадзор</a:t>
                      </a:r>
                      <a:endParaRPr sz="1800">
                        <a:latin typeface="Georgia"/>
                        <a:cs typeface="Georgia"/>
                      </a:endParaRPr>
                    </a:p>
                  </a:txBody>
                  <a:tcPr marL="0" marR="0" marT="4064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DFE3EF"/>
                    </a:solidFill>
                  </a:tcPr>
                </a:tc>
                <a:tc>
                  <a:txBody>
                    <a:bodyPr/>
                    <a:lstStyle/>
                    <a:p>
                      <a:pPr marL="221615">
                        <a:lnSpc>
                          <a:spcPct val="100000"/>
                        </a:lnSpc>
                        <a:spcBef>
                          <a:spcPts val="320"/>
                        </a:spcBef>
                      </a:pPr>
                      <a:r>
                        <a:rPr sz="1800" b="1" u="sng" spc="-10" dirty="0">
                          <a:solidFill>
                            <a:srgbClr val="3399FF"/>
                          </a:solidFill>
                          <a:uFill>
                            <a:solidFill>
                              <a:srgbClr val="3399FF"/>
                            </a:solidFill>
                          </a:uFill>
                          <a:latin typeface="Georgia"/>
                          <a:cs typeface="Georgia"/>
                          <a:hlinkClick r:id="rId2"/>
                        </a:rPr>
                        <a:t>http://obrnadzor.gov.ru</a:t>
                      </a:r>
                      <a:r>
                        <a:rPr sz="1800" b="1" spc="-10" dirty="0">
                          <a:latin typeface="Georgia"/>
                          <a:cs typeface="Georgia"/>
                        </a:rPr>
                        <a:t>/</a:t>
                      </a:r>
                      <a:endParaRPr sz="1800">
                        <a:latin typeface="Georgia"/>
                        <a:cs typeface="Georgia"/>
                      </a:endParaRPr>
                    </a:p>
                  </a:txBody>
                  <a:tcPr marL="0" marR="0" marT="4064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DFE3E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11505">
                <a:tc>
                  <a:txBody>
                    <a:bodyPr/>
                    <a:lstStyle/>
                    <a:p>
                      <a:pPr marL="1748789" marR="348615" indent="-1395095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800" b="1" dirty="0">
                          <a:latin typeface="Georgia"/>
                          <a:cs typeface="Georgia"/>
                        </a:rPr>
                        <a:t>Официальный</a:t>
                      </a:r>
                      <a:r>
                        <a:rPr sz="1800" b="1" spc="-55" dirty="0">
                          <a:latin typeface="Georgia"/>
                          <a:cs typeface="Georgia"/>
                        </a:rPr>
                        <a:t> </a:t>
                      </a:r>
                      <a:r>
                        <a:rPr sz="1800" b="1" spc="-10" dirty="0">
                          <a:latin typeface="Georgia"/>
                          <a:cs typeface="Georgia"/>
                        </a:rPr>
                        <a:t>информационный </a:t>
                      </a:r>
                      <a:r>
                        <a:rPr sz="1800" b="1" dirty="0">
                          <a:latin typeface="Georgia"/>
                          <a:cs typeface="Georgia"/>
                        </a:rPr>
                        <a:t>портал</a:t>
                      </a:r>
                      <a:r>
                        <a:rPr sz="1800" b="1" spc="-50" dirty="0">
                          <a:latin typeface="Georgia"/>
                          <a:cs typeface="Georgia"/>
                        </a:rPr>
                        <a:t> </a:t>
                      </a:r>
                      <a:r>
                        <a:rPr sz="1800" b="1" spc="-25" dirty="0">
                          <a:latin typeface="Georgia"/>
                          <a:cs typeface="Georgia"/>
                        </a:rPr>
                        <a:t>ЕГЭ</a:t>
                      </a:r>
                      <a:endParaRPr sz="1800">
                        <a:latin typeface="Georgia"/>
                        <a:cs typeface="Georgia"/>
                      </a:endParaRPr>
                    </a:p>
                  </a:txBody>
                  <a:tcPr marL="0" marR="0" marT="2413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FE3EF"/>
                    </a:solidFill>
                  </a:tcPr>
                </a:tc>
                <a:tc>
                  <a:txBody>
                    <a:bodyPr/>
                    <a:lstStyle/>
                    <a:p>
                      <a:pPr marL="101600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800" b="1" u="sng" spc="-10" dirty="0">
                          <a:solidFill>
                            <a:srgbClr val="3399FF"/>
                          </a:solidFill>
                          <a:uFill>
                            <a:solidFill>
                              <a:srgbClr val="3399FF"/>
                            </a:solidFill>
                          </a:uFill>
                          <a:latin typeface="Georgia"/>
                          <a:cs typeface="Georgia"/>
                          <a:hlinkClick r:id="rId3"/>
                        </a:rPr>
                        <a:t>https://checkege.rustest.ru/</a:t>
                      </a:r>
                      <a:endParaRPr sz="1800">
                        <a:latin typeface="Georgia"/>
                        <a:cs typeface="Georgia"/>
                      </a:endParaRPr>
                    </a:p>
                  </a:txBody>
                  <a:tcPr marL="0" marR="0" marT="2413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FE3E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4008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05"/>
                        </a:spcBef>
                      </a:pPr>
                      <a:r>
                        <a:rPr sz="1800" b="1" dirty="0">
                          <a:latin typeface="Georgia"/>
                          <a:cs typeface="Georgia"/>
                        </a:rPr>
                        <a:t>Федеральный</a:t>
                      </a:r>
                      <a:r>
                        <a:rPr sz="1800" b="1" spc="-35" dirty="0">
                          <a:latin typeface="Georgia"/>
                          <a:cs typeface="Georgia"/>
                        </a:rPr>
                        <a:t> </a:t>
                      </a:r>
                      <a:r>
                        <a:rPr sz="1800" b="1" spc="-10" dirty="0">
                          <a:latin typeface="Georgia"/>
                          <a:cs typeface="Georgia"/>
                        </a:rPr>
                        <a:t>институт</a:t>
                      </a:r>
                      <a:endParaRPr sz="1800">
                        <a:latin typeface="Georgia"/>
                        <a:cs typeface="Georgia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800" b="1" spc="-10" dirty="0">
                          <a:latin typeface="Georgia"/>
                          <a:cs typeface="Georgia"/>
                        </a:rPr>
                        <a:t>педагогических</a:t>
                      </a:r>
                      <a:r>
                        <a:rPr sz="1800" b="1" spc="-25" dirty="0">
                          <a:latin typeface="Georgia"/>
                          <a:cs typeface="Georgia"/>
                        </a:rPr>
                        <a:t> </a:t>
                      </a:r>
                      <a:r>
                        <a:rPr sz="1800" b="1" dirty="0">
                          <a:latin typeface="Georgia"/>
                          <a:cs typeface="Georgia"/>
                        </a:rPr>
                        <a:t>измерений</a:t>
                      </a:r>
                      <a:r>
                        <a:rPr sz="1800" b="1" spc="-50" dirty="0">
                          <a:latin typeface="Georgia"/>
                          <a:cs typeface="Georgia"/>
                        </a:rPr>
                        <a:t> </a:t>
                      </a:r>
                      <a:r>
                        <a:rPr sz="1800" b="1" spc="-10" dirty="0">
                          <a:latin typeface="Georgia"/>
                          <a:cs typeface="Georgia"/>
                        </a:rPr>
                        <a:t>(ФИПИ)</a:t>
                      </a:r>
                      <a:endParaRPr sz="1800">
                        <a:latin typeface="Georgia"/>
                        <a:cs typeface="Georgia"/>
                      </a:endParaRPr>
                    </a:p>
                  </a:txBody>
                  <a:tcPr marL="0" marR="0" marT="3873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AEBF1"/>
                    </a:solidFill>
                  </a:tcPr>
                </a:tc>
                <a:tc>
                  <a:txBody>
                    <a:bodyPr/>
                    <a:lstStyle/>
                    <a:p>
                      <a:pPr marL="579755">
                        <a:lnSpc>
                          <a:spcPct val="100000"/>
                        </a:lnSpc>
                        <a:spcBef>
                          <a:spcPts val="1385"/>
                        </a:spcBef>
                      </a:pPr>
                      <a:r>
                        <a:rPr sz="1800" b="1" u="sng" spc="-10" dirty="0">
                          <a:solidFill>
                            <a:srgbClr val="3399FF"/>
                          </a:solidFill>
                          <a:uFill>
                            <a:solidFill>
                              <a:srgbClr val="3399FF"/>
                            </a:solidFill>
                          </a:uFill>
                          <a:latin typeface="Georgia"/>
                          <a:cs typeface="Georgia"/>
                          <a:hlinkClick r:id="rId4"/>
                        </a:rPr>
                        <a:t>http://www.fipi.ru/</a:t>
                      </a:r>
                      <a:endParaRPr sz="1800">
                        <a:latin typeface="Georgia"/>
                        <a:cs typeface="Georgia"/>
                      </a:endParaRPr>
                    </a:p>
                  </a:txBody>
                  <a:tcPr marL="0" marR="0" marT="17589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AEB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40080">
                <a:tc>
                  <a:txBody>
                    <a:bodyPr/>
                    <a:lstStyle/>
                    <a:p>
                      <a:pPr marL="2065655" marR="304165" indent="-1751964">
                        <a:lnSpc>
                          <a:spcPct val="100000"/>
                        </a:lnSpc>
                        <a:spcBef>
                          <a:spcPts val="305"/>
                        </a:spcBef>
                      </a:pPr>
                      <a:r>
                        <a:rPr sz="1800" b="1" dirty="0">
                          <a:latin typeface="Georgia"/>
                          <a:cs typeface="Georgia"/>
                        </a:rPr>
                        <a:t>Федеральный</a:t>
                      </a:r>
                      <a:r>
                        <a:rPr sz="1800" b="1" spc="-30" dirty="0">
                          <a:latin typeface="Georgia"/>
                          <a:cs typeface="Georgia"/>
                        </a:rPr>
                        <a:t> </a:t>
                      </a:r>
                      <a:r>
                        <a:rPr sz="1800" b="1" dirty="0">
                          <a:latin typeface="Georgia"/>
                          <a:cs typeface="Georgia"/>
                        </a:rPr>
                        <a:t>центр</a:t>
                      </a:r>
                      <a:r>
                        <a:rPr sz="1800" b="1" spc="-30" dirty="0">
                          <a:latin typeface="Georgia"/>
                          <a:cs typeface="Georgia"/>
                        </a:rPr>
                        <a:t> </a:t>
                      </a:r>
                      <a:r>
                        <a:rPr sz="1800" b="1" spc="-10" dirty="0">
                          <a:latin typeface="Georgia"/>
                          <a:cs typeface="Georgia"/>
                        </a:rPr>
                        <a:t>тестирования (ФЦТ)</a:t>
                      </a:r>
                      <a:endParaRPr sz="1800">
                        <a:latin typeface="Georgia"/>
                        <a:cs typeface="Georgia"/>
                      </a:endParaRPr>
                    </a:p>
                  </a:txBody>
                  <a:tcPr marL="0" marR="0" marT="3873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2D5E4"/>
                    </a:solidFill>
                  </a:tcPr>
                </a:tc>
                <a:tc>
                  <a:txBody>
                    <a:bodyPr/>
                    <a:lstStyle/>
                    <a:p>
                      <a:pPr marR="42545" algn="ctr">
                        <a:lnSpc>
                          <a:spcPct val="100000"/>
                        </a:lnSpc>
                        <a:spcBef>
                          <a:spcPts val="1385"/>
                        </a:spcBef>
                      </a:pPr>
                      <a:r>
                        <a:rPr sz="1800" b="1" u="sng" spc="-10" dirty="0">
                          <a:solidFill>
                            <a:srgbClr val="3399FF"/>
                          </a:solidFill>
                          <a:uFill>
                            <a:solidFill>
                              <a:srgbClr val="3399FF"/>
                            </a:solidFill>
                          </a:uFill>
                          <a:latin typeface="Georgia"/>
                          <a:cs typeface="Georgia"/>
                          <a:hlinkClick r:id="rId5"/>
                        </a:rPr>
                        <a:t>http://www.rustest.ru</a:t>
                      </a:r>
                      <a:endParaRPr sz="1800">
                        <a:latin typeface="Georgia"/>
                        <a:cs typeface="Georgia"/>
                      </a:endParaRPr>
                    </a:p>
                  </a:txBody>
                  <a:tcPr marL="0" marR="0" marT="17589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2D5E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91376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385"/>
                        </a:spcBef>
                      </a:pPr>
                      <a:r>
                        <a:rPr sz="1800" b="1" spc="-10" dirty="0">
                          <a:latin typeface="Georgia"/>
                          <a:cs typeface="Georgia"/>
                        </a:rPr>
                        <a:t>Министерство</a:t>
                      </a:r>
                      <a:r>
                        <a:rPr sz="1800" b="1" spc="-55" dirty="0">
                          <a:latin typeface="Georgia"/>
                          <a:cs typeface="Georgia"/>
                        </a:rPr>
                        <a:t> </a:t>
                      </a:r>
                      <a:r>
                        <a:rPr sz="1800" b="1" dirty="0">
                          <a:latin typeface="Georgia"/>
                          <a:cs typeface="Georgia"/>
                        </a:rPr>
                        <a:t>образования</a:t>
                      </a:r>
                      <a:r>
                        <a:rPr sz="1800" b="1" spc="5" dirty="0">
                          <a:latin typeface="Georgia"/>
                          <a:cs typeface="Georgia"/>
                        </a:rPr>
                        <a:t> </a:t>
                      </a:r>
                      <a:r>
                        <a:rPr sz="1800" b="1">
                          <a:latin typeface="Georgia"/>
                          <a:cs typeface="Georgia"/>
                        </a:rPr>
                        <a:t>и</a:t>
                      </a:r>
                      <a:r>
                        <a:rPr sz="1800" b="1" spc="-35">
                          <a:latin typeface="Georgia"/>
                          <a:cs typeface="Georgia"/>
                        </a:rPr>
                        <a:t> </a:t>
                      </a:r>
                      <a:r>
                        <a:rPr sz="1800" b="1" spc="-10">
                          <a:latin typeface="Georgia"/>
                          <a:cs typeface="Georgia"/>
                        </a:rPr>
                        <a:t>науки</a:t>
                      </a:r>
                      <a:br>
                        <a:rPr lang="ru-RU" sz="1800" b="1" spc="-10" dirty="0">
                          <a:latin typeface="Georgia"/>
                          <a:cs typeface="Georgia"/>
                        </a:rPr>
                      </a:br>
                      <a:r>
                        <a:rPr lang="ru-RU" sz="1800" b="1" spc="-10" dirty="0">
                          <a:latin typeface="Georgia"/>
                          <a:cs typeface="Georgia"/>
                        </a:rPr>
                        <a:t>регион</a:t>
                      </a:r>
                      <a:endParaRPr sz="1800">
                        <a:latin typeface="Georgia"/>
                        <a:cs typeface="Georgia"/>
                      </a:endParaRPr>
                    </a:p>
                  </a:txBody>
                  <a:tcPr marL="0" marR="0" marT="17589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AEBF1"/>
                    </a:solidFill>
                  </a:tcPr>
                </a:tc>
                <a:tc>
                  <a:txBody>
                    <a:bodyPr/>
                    <a:lstStyle/>
                    <a:p>
                      <a:pPr marL="531495" marR="522605" indent="-635" algn="ctr">
                        <a:lnSpc>
                          <a:spcPct val="100000"/>
                        </a:lnSpc>
                        <a:spcBef>
                          <a:spcPts val="305"/>
                        </a:spcBef>
                      </a:pPr>
                      <a:endParaRPr sz="1800">
                        <a:latin typeface="Georgia"/>
                        <a:cs typeface="Georgia"/>
                      </a:endParaRPr>
                    </a:p>
                  </a:txBody>
                  <a:tcPr marL="0" marR="0" marT="3873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AEB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39445">
                <a:tc>
                  <a:txBody>
                    <a:bodyPr/>
                    <a:lstStyle/>
                    <a:p>
                      <a:pPr marL="1657350" marR="256540" indent="-1396365">
                        <a:lnSpc>
                          <a:spcPct val="100000"/>
                        </a:lnSpc>
                        <a:spcBef>
                          <a:spcPts val="305"/>
                        </a:spcBef>
                      </a:pPr>
                      <a:r>
                        <a:rPr lang="ru-RU" sz="1800" b="1" spc="-10" dirty="0">
                          <a:latin typeface="Georgia"/>
                          <a:cs typeface="Georgia"/>
                        </a:rPr>
                        <a:t>Институт</a:t>
                      </a:r>
                      <a:r>
                        <a:rPr lang="ru-RU" sz="1800" b="1" spc="-10" baseline="0" dirty="0">
                          <a:latin typeface="Georgia"/>
                          <a:cs typeface="Georgia"/>
                        </a:rPr>
                        <a:t> </a:t>
                      </a:r>
                      <a:r>
                        <a:rPr sz="1800" b="1" spc="-10">
                          <a:latin typeface="Georgia"/>
                          <a:cs typeface="Georgia"/>
                        </a:rPr>
                        <a:t>развития </a:t>
                      </a:r>
                      <a:r>
                        <a:rPr sz="1800" b="1" spc="-10" dirty="0">
                          <a:latin typeface="Georgia"/>
                          <a:cs typeface="Georgia"/>
                        </a:rPr>
                        <a:t>образования</a:t>
                      </a:r>
                      <a:endParaRPr sz="1800">
                        <a:latin typeface="Georgia"/>
                        <a:cs typeface="Georgia"/>
                      </a:endParaRPr>
                    </a:p>
                  </a:txBody>
                  <a:tcPr marL="0" marR="0" marT="3873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2D5E4"/>
                    </a:solidFill>
                  </a:tcPr>
                </a:tc>
                <a:tc>
                  <a:txBody>
                    <a:bodyPr/>
                    <a:lstStyle/>
                    <a:p>
                      <a:pPr marL="226695">
                        <a:lnSpc>
                          <a:spcPct val="100000"/>
                        </a:lnSpc>
                        <a:spcBef>
                          <a:spcPts val="305"/>
                        </a:spcBef>
                      </a:pPr>
                      <a:endParaRPr sz="1800">
                        <a:latin typeface="Georgia"/>
                        <a:cs typeface="Georgia"/>
                      </a:endParaRPr>
                    </a:p>
                  </a:txBody>
                  <a:tcPr marL="0" marR="0" marT="3873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2D5E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45923" rIns="0" bIns="0" rtlCol="0">
            <a:spAutoFit/>
          </a:bodyPr>
          <a:lstStyle/>
          <a:p>
            <a:pPr marL="340360">
              <a:lnSpc>
                <a:spcPct val="100000"/>
              </a:lnSpc>
              <a:spcBef>
                <a:spcPts val="100"/>
              </a:spcBef>
            </a:pPr>
            <a:r>
              <a:rPr sz="3600" dirty="0"/>
              <a:t>Порядок</a:t>
            </a:r>
            <a:r>
              <a:rPr sz="3600" spc="-75" dirty="0"/>
              <a:t> </a:t>
            </a:r>
            <a:r>
              <a:rPr sz="3600" spc="-10" dirty="0"/>
              <a:t>проведения</a:t>
            </a:r>
            <a:r>
              <a:rPr sz="3600" spc="-75" dirty="0"/>
              <a:t> </a:t>
            </a:r>
            <a:r>
              <a:rPr sz="3600" dirty="0"/>
              <a:t>ГИА</a:t>
            </a:r>
            <a:r>
              <a:rPr sz="3600" spc="-80" dirty="0"/>
              <a:t> </a:t>
            </a:r>
            <a:r>
              <a:rPr sz="3600" dirty="0"/>
              <a:t>в</a:t>
            </a:r>
            <a:r>
              <a:rPr sz="3600" spc="-85" dirty="0"/>
              <a:t> </a:t>
            </a:r>
            <a:r>
              <a:rPr sz="3600" dirty="0"/>
              <a:t>2025</a:t>
            </a:r>
            <a:r>
              <a:rPr sz="3600" spc="-75" dirty="0"/>
              <a:t> </a:t>
            </a:r>
            <a:r>
              <a:rPr sz="3600" spc="-20" dirty="0"/>
              <a:t>году</a:t>
            </a:r>
            <a:endParaRPr sz="3600"/>
          </a:p>
        </p:txBody>
      </p:sp>
      <p:sp>
        <p:nvSpPr>
          <p:cNvPr id="3" name="object 3"/>
          <p:cNvSpPr txBox="1"/>
          <p:nvPr/>
        </p:nvSpPr>
        <p:spPr>
          <a:xfrm>
            <a:off x="546303" y="1896348"/>
            <a:ext cx="8074025" cy="3679190"/>
          </a:xfrm>
          <a:prstGeom prst="rect">
            <a:avLst/>
          </a:prstGeom>
        </p:spPr>
        <p:txBody>
          <a:bodyPr vert="horz" wrap="square" lIns="0" tIns="514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405"/>
              </a:spcBef>
            </a:pPr>
            <a:r>
              <a:rPr sz="3600" b="1" u="sng" spc="-1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Формы</a:t>
            </a:r>
            <a:endParaRPr sz="3600">
              <a:latin typeface="Times New Roman"/>
              <a:cs typeface="Times New Roman"/>
            </a:endParaRPr>
          </a:p>
          <a:p>
            <a:pPr marL="12700" marR="6350" indent="387985" algn="just">
              <a:lnSpc>
                <a:spcPct val="100400"/>
              </a:lnSpc>
              <a:spcBef>
                <a:spcPts val="280"/>
              </a:spcBef>
              <a:buSzPct val="88888"/>
              <a:buChar char="•"/>
              <a:tabLst>
                <a:tab pos="400685" algn="l"/>
              </a:tabLst>
            </a:pPr>
            <a:r>
              <a:rPr sz="3600" b="1" dirty="0">
                <a:latin typeface="Times New Roman"/>
                <a:cs typeface="Times New Roman"/>
              </a:rPr>
              <a:t>ЕГЭ  </a:t>
            </a:r>
            <a:r>
              <a:rPr sz="3200" dirty="0">
                <a:latin typeface="Times New Roman"/>
                <a:cs typeface="Times New Roman"/>
              </a:rPr>
              <a:t>–</a:t>
            </a:r>
            <a:r>
              <a:rPr sz="3200" spc="10" dirty="0">
                <a:latin typeface="Times New Roman"/>
                <a:cs typeface="Times New Roman"/>
              </a:rPr>
              <a:t>  </a:t>
            </a:r>
            <a:r>
              <a:rPr sz="3200" dirty="0">
                <a:latin typeface="Times New Roman"/>
                <a:cs typeface="Times New Roman"/>
              </a:rPr>
              <a:t>единый</a:t>
            </a:r>
            <a:r>
              <a:rPr sz="3200" spc="5" dirty="0">
                <a:latin typeface="Times New Roman"/>
                <a:cs typeface="Times New Roman"/>
              </a:rPr>
              <a:t>  </a:t>
            </a:r>
            <a:r>
              <a:rPr sz="3200" dirty="0">
                <a:latin typeface="Times New Roman"/>
                <a:cs typeface="Times New Roman"/>
              </a:rPr>
              <a:t>государственный</a:t>
            </a:r>
            <a:r>
              <a:rPr sz="3200" spc="10" dirty="0">
                <a:latin typeface="Times New Roman"/>
                <a:cs typeface="Times New Roman"/>
              </a:rPr>
              <a:t>  </a:t>
            </a:r>
            <a:r>
              <a:rPr sz="3200" spc="-10" dirty="0">
                <a:latin typeface="Times New Roman"/>
                <a:cs typeface="Times New Roman"/>
              </a:rPr>
              <a:t>экзамен </a:t>
            </a:r>
            <a:r>
              <a:rPr sz="3200" dirty="0">
                <a:latin typeface="Times New Roman"/>
                <a:cs typeface="Times New Roman"/>
              </a:rPr>
              <a:t>(КИМ</a:t>
            </a:r>
            <a:r>
              <a:rPr sz="3200" spc="-55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задания</a:t>
            </a:r>
            <a:r>
              <a:rPr sz="3200" spc="-65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стандартизированной</a:t>
            </a:r>
            <a:r>
              <a:rPr sz="3200" spc="-85" dirty="0">
                <a:latin typeface="Times New Roman"/>
                <a:cs typeface="Times New Roman"/>
              </a:rPr>
              <a:t> </a:t>
            </a:r>
            <a:r>
              <a:rPr sz="3200" spc="-10" dirty="0">
                <a:latin typeface="Times New Roman"/>
                <a:cs typeface="Times New Roman"/>
              </a:rPr>
              <a:t>формы)</a:t>
            </a:r>
            <a:endParaRPr sz="3200">
              <a:latin typeface="Times New Roman"/>
              <a:cs typeface="Times New Roman"/>
            </a:endParaRPr>
          </a:p>
          <a:p>
            <a:pPr marL="12700" marR="5080" indent="283210" algn="just">
              <a:lnSpc>
                <a:spcPct val="100200"/>
              </a:lnSpc>
              <a:spcBef>
                <a:spcPts val="280"/>
              </a:spcBef>
              <a:buChar char="•"/>
              <a:tabLst>
                <a:tab pos="295910" algn="l"/>
              </a:tabLst>
            </a:pPr>
            <a:r>
              <a:rPr sz="3600" b="1" dirty="0">
                <a:latin typeface="Times New Roman"/>
                <a:cs typeface="Times New Roman"/>
              </a:rPr>
              <a:t>ГВЭ</a:t>
            </a:r>
            <a:r>
              <a:rPr sz="3600" b="1" spc="-10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–</a:t>
            </a:r>
            <a:r>
              <a:rPr sz="3200" spc="-60" dirty="0">
                <a:latin typeface="Times New Roman"/>
                <a:cs typeface="Times New Roman"/>
              </a:rPr>
              <a:t> </a:t>
            </a:r>
            <a:r>
              <a:rPr sz="3200" spc="-10" dirty="0">
                <a:latin typeface="Times New Roman"/>
                <a:cs typeface="Times New Roman"/>
              </a:rPr>
              <a:t>государственный</a:t>
            </a:r>
            <a:r>
              <a:rPr sz="3200" spc="-50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выпускной</a:t>
            </a:r>
            <a:r>
              <a:rPr sz="3200" spc="-85" dirty="0">
                <a:latin typeface="Times New Roman"/>
                <a:cs typeface="Times New Roman"/>
              </a:rPr>
              <a:t> </a:t>
            </a:r>
            <a:r>
              <a:rPr sz="3200" spc="-10" dirty="0">
                <a:latin typeface="Times New Roman"/>
                <a:cs typeface="Times New Roman"/>
              </a:rPr>
              <a:t>экзамен </a:t>
            </a:r>
            <a:r>
              <a:rPr sz="3200" dirty="0">
                <a:latin typeface="Times New Roman"/>
                <a:cs typeface="Times New Roman"/>
              </a:rPr>
              <a:t>(письменная</a:t>
            </a:r>
            <a:r>
              <a:rPr sz="3200" spc="760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и</a:t>
            </a:r>
            <a:r>
              <a:rPr sz="3200" spc="735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устная</a:t>
            </a:r>
            <a:r>
              <a:rPr sz="3200" spc="735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форма:</a:t>
            </a:r>
            <a:r>
              <a:rPr sz="3200" spc="730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тексты,</a:t>
            </a:r>
            <a:r>
              <a:rPr sz="3200" spc="735" dirty="0">
                <a:latin typeface="Times New Roman"/>
                <a:cs typeface="Times New Roman"/>
              </a:rPr>
              <a:t> </a:t>
            </a:r>
            <a:r>
              <a:rPr sz="3200" spc="-10" dirty="0">
                <a:latin typeface="Times New Roman"/>
                <a:cs typeface="Times New Roman"/>
              </a:rPr>
              <a:t>темы, </a:t>
            </a:r>
            <a:r>
              <a:rPr sz="3200" dirty="0">
                <a:latin typeface="Times New Roman"/>
                <a:cs typeface="Times New Roman"/>
              </a:rPr>
              <a:t>задания,</a:t>
            </a:r>
            <a:r>
              <a:rPr sz="3200" spc="15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билеты)</a:t>
            </a:r>
            <a:r>
              <a:rPr sz="3200" spc="5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–</a:t>
            </a:r>
            <a:r>
              <a:rPr sz="3200" spc="25" dirty="0">
                <a:latin typeface="Times New Roman"/>
                <a:cs typeface="Times New Roman"/>
              </a:rPr>
              <a:t> </a:t>
            </a:r>
            <a:r>
              <a:rPr sz="2800" spc="-10" dirty="0">
                <a:solidFill>
                  <a:srgbClr val="FF0000"/>
                </a:solidFill>
                <a:latin typeface="Times New Roman"/>
                <a:cs typeface="Times New Roman"/>
              </a:rPr>
              <a:t>предусмотрена</a:t>
            </a:r>
            <a:r>
              <a:rPr sz="2800" spc="-2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FF0000"/>
                </a:solidFill>
                <a:latin typeface="Times New Roman"/>
                <a:cs typeface="Times New Roman"/>
              </a:rPr>
              <a:t>для</a:t>
            </a:r>
            <a:r>
              <a:rPr sz="2800" spc="-3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800" spc="-20" dirty="0">
                <a:solidFill>
                  <a:srgbClr val="FF0000"/>
                </a:solidFill>
                <a:latin typeface="Times New Roman"/>
                <a:cs typeface="Times New Roman"/>
              </a:rPr>
              <a:t>учащихся</a:t>
            </a:r>
            <a:r>
              <a:rPr sz="2800" spc="-5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800" spc="-50" dirty="0">
                <a:solidFill>
                  <a:srgbClr val="FF0000"/>
                </a:solidFill>
                <a:latin typeface="Times New Roman"/>
                <a:cs typeface="Times New Roman"/>
              </a:rPr>
              <a:t>с </a:t>
            </a:r>
            <a:r>
              <a:rPr sz="2800" dirty="0">
                <a:solidFill>
                  <a:srgbClr val="FF0000"/>
                </a:solidFill>
                <a:latin typeface="Times New Roman"/>
                <a:cs typeface="Times New Roman"/>
              </a:rPr>
              <a:t>ОВЗ,</a:t>
            </a:r>
            <a:r>
              <a:rPr sz="2800" spc="-9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FF0000"/>
                </a:solidFill>
                <a:latin typeface="Times New Roman"/>
                <a:cs typeface="Times New Roman"/>
              </a:rPr>
              <a:t>инвалидов,</a:t>
            </a:r>
            <a:r>
              <a:rPr sz="2800" spc="-6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800" spc="-10" dirty="0">
                <a:solidFill>
                  <a:srgbClr val="FF0000"/>
                </a:solidFill>
                <a:latin typeface="Times New Roman"/>
                <a:cs typeface="Times New Roman"/>
              </a:rPr>
              <a:t>детей-инвалидов</a:t>
            </a:r>
            <a:endParaRPr sz="28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804542" y="954150"/>
            <a:ext cx="5554980" cy="12446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indent="2109470">
              <a:lnSpc>
                <a:spcPct val="100000"/>
              </a:lnSpc>
              <a:spcBef>
                <a:spcPts val="95"/>
              </a:spcBef>
            </a:pPr>
            <a:r>
              <a:rPr lang="ru-RU" spc="-10" dirty="0"/>
              <a:t>ГДЕ</a:t>
            </a:r>
            <a:r>
              <a:rPr spc="-10" dirty="0"/>
              <a:t> </a:t>
            </a:r>
            <a:r>
              <a:rPr spc="-30" dirty="0"/>
              <a:t>опубликуют</a:t>
            </a:r>
            <a:r>
              <a:rPr spc="-160" dirty="0"/>
              <a:t> </a:t>
            </a:r>
            <a:r>
              <a:rPr spc="-30" dirty="0"/>
              <a:t>результаты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304800" y="2914436"/>
            <a:ext cx="7355332" cy="1029128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1430020" algn="l"/>
              </a:tabLst>
            </a:pPr>
            <a:r>
              <a:rPr sz="6600" dirty="0">
                <a:latin typeface="Times New Roman"/>
                <a:cs typeface="Times New Roman"/>
              </a:rPr>
              <a:t>	</a:t>
            </a:r>
            <a:r>
              <a:rPr lang="en-US" sz="6600" dirty="0">
                <a:latin typeface="Times New Roman"/>
                <a:cs typeface="Times New Roman"/>
              </a:rPr>
              <a:t>https://</a:t>
            </a:r>
            <a:r>
              <a:rPr lang="en-US" sz="6600" b="1" dirty="0">
                <a:latin typeface="Times New Roman"/>
                <a:cs typeface="Times New Roman"/>
              </a:rPr>
              <a:t>gia66.ru</a:t>
            </a:r>
            <a:endParaRPr sz="6600" b="1" dirty="0">
              <a:latin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1551012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13868" rIns="0" bIns="0" rtlCol="0">
            <a:spAutoFit/>
          </a:bodyPr>
          <a:lstStyle/>
          <a:p>
            <a:pPr marL="3096895">
              <a:lnSpc>
                <a:spcPct val="100000"/>
              </a:lnSpc>
              <a:spcBef>
                <a:spcPts val="95"/>
              </a:spcBef>
            </a:pPr>
            <a:r>
              <a:rPr spc="-10" dirty="0"/>
              <a:t>Предметы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535940" y="1864613"/>
            <a:ext cx="2668270" cy="5137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200" b="1" spc="-10" dirty="0">
                <a:latin typeface="Times New Roman"/>
                <a:cs typeface="Times New Roman"/>
              </a:rPr>
              <a:t>Обязательные</a:t>
            </a:r>
            <a:endParaRPr sz="32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548640" y="2327910"/>
            <a:ext cx="5351145" cy="38100"/>
          </a:xfrm>
          <a:custGeom>
            <a:avLst/>
            <a:gdLst/>
            <a:ahLst/>
            <a:cxnLst/>
            <a:rect l="l" t="t" r="r" b="b"/>
            <a:pathLst>
              <a:path w="5351145" h="38100">
                <a:moveTo>
                  <a:pt x="5350764" y="0"/>
                </a:moveTo>
                <a:lnTo>
                  <a:pt x="0" y="0"/>
                </a:lnTo>
                <a:lnTo>
                  <a:pt x="0" y="38100"/>
                </a:lnTo>
                <a:lnTo>
                  <a:pt x="5350764" y="38100"/>
                </a:lnTo>
                <a:lnTo>
                  <a:pt x="5350764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3557142" y="1864613"/>
            <a:ext cx="5050790" cy="5137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2342515" algn="l"/>
                <a:tab pos="4118610" algn="l"/>
              </a:tabLst>
            </a:pPr>
            <a:r>
              <a:rPr sz="3200" b="1" spc="-10" dirty="0">
                <a:latin typeface="Times New Roman"/>
                <a:cs typeface="Times New Roman"/>
              </a:rPr>
              <a:t>предметы:</a:t>
            </a:r>
            <a:r>
              <a:rPr sz="3200" b="1" dirty="0">
                <a:latin typeface="Times New Roman"/>
                <a:cs typeface="Times New Roman"/>
              </a:rPr>
              <a:t>	</a:t>
            </a:r>
            <a:r>
              <a:rPr sz="3200" spc="-10" dirty="0">
                <a:latin typeface="Times New Roman"/>
                <a:cs typeface="Times New Roman"/>
              </a:rPr>
              <a:t>русский</a:t>
            </a:r>
            <a:r>
              <a:rPr sz="3200" dirty="0">
                <a:latin typeface="Times New Roman"/>
                <a:cs typeface="Times New Roman"/>
              </a:rPr>
              <a:t>	</a:t>
            </a:r>
            <a:r>
              <a:rPr sz="3200" spc="-10" dirty="0">
                <a:latin typeface="Times New Roman"/>
                <a:cs typeface="Times New Roman"/>
              </a:rPr>
              <a:t>язык,</a:t>
            </a:r>
            <a:endParaRPr sz="320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535940" y="2351989"/>
            <a:ext cx="8074025" cy="15659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200" spc="-30" dirty="0">
                <a:latin typeface="Times New Roman"/>
                <a:cs typeface="Times New Roman"/>
              </a:rPr>
              <a:t>математика</a:t>
            </a:r>
            <a:r>
              <a:rPr sz="3200" spc="-17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(базовый</a:t>
            </a:r>
            <a:r>
              <a:rPr sz="2800" spc="-11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или</a:t>
            </a:r>
            <a:r>
              <a:rPr sz="2800" spc="-8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профильный</a:t>
            </a:r>
            <a:r>
              <a:rPr sz="2800" spc="-75" dirty="0">
                <a:latin typeface="Times New Roman"/>
                <a:cs typeface="Times New Roman"/>
              </a:rPr>
              <a:t> </a:t>
            </a:r>
            <a:r>
              <a:rPr sz="2800" spc="-10" dirty="0">
                <a:latin typeface="Times New Roman"/>
                <a:cs typeface="Times New Roman"/>
              </a:rPr>
              <a:t>уровень)</a:t>
            </a:r>
            <a:endParaRPr sz="28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1220"/>
              </a:spcBef>
            </a:pPr>
            <a:endParaRPr sz="28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tabLst>
                <a:tab pos="2127885" algn="l"/>
                <a:tab pos="2785110" algn="l"/>
                <a:tab pos="4492625" algn="l"/>
                <a:tab pos="6728459" algn="l"/>
              </a:tabLst>
            </a:pPr>
            <a:r>
              <a:rPr sz="3200" b="1" u="sng" spc="-1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Предметы</a:t>
            </a:r>
            <a:r>
              <a:rPr sz="3200" b="1" u="sng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	</a:t>
            </a:r>
            <a:r>
              <a:rPr sz="3200" b="1" u="sng" spc="-2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по</a:t>
            </a:r>
            <a:r>
              <a:rPr sz="3200" b="1" u="sng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	</a:t>
            </a:r>
            <a:r>
              <a:rPr sz="3200" b="1" u="sng" spc="-1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выбору:</a:t>
            </a:r>
            <a:r>
              <a:rPr sz="3200" b="1" u="sng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	</a:t>
            </a:r>
            <a:r>
              <a:rPr sz="3200" spc="-10" dirty="0">
                <a:latin typeface="Times New Roman"/>
                <a:cs typeface="Times New Roman"/>
              </a:rPr>
              <a:t>литература,</a:t>
            </a:r>
            <a:r>
              <a:rPr sz="3200" dirty="0">
                <a:latin typeface="Times New Roman"/>
                <a:cs typeface="Times New Roman"/>
              </a:rPr>
              <a:t>	</a:t>
            </a:r>
            <a:r>
              <a:rPr sz="3200" spc="-10" dirty="0">
                <a:latin typeface="Times New Roman"/>
                <a:cs typeface="Times New Roman"/>
              </a:rPr>
              <a:t>физика,</a:t>
            </a:r>
            <a:endParaRPr sz="3200">
              <a:latin typeface="Times New Roman"/>
              <a:cs typeface="Times New Roman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535940" y="3891483"/>
            <a:ext cx="3515360" cy="5143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1800225" algn="l"/>
              </a:tabLst>
            </a:pPr>
            <a:r>
              <a:rPr sz="3200" spc="-10" dirty="0">
                <a:latin typeface="Times New Roman"/>
                <a:cs typeface="Times New Roman"/>
              </a:rPr>
              <a:t>химия,</a:t>
            </a:r>
            <a:r>
              <a:rPr sz="3200" dirty="0">
                <a:latin typeface="Times New Roman"/>
                <a:cs typeface="Times New Roman"/>
              </a:rPr>
              <a:t>	</a:t>
            </a:r>
            <a:r>
              <a:rPr sz="3200" spc="-10" dirty="0">
                <a:latin typeface="Times New Roman"/>
                <a:cs typeface="Times New Roman"/>
              </a:rPr>
              <a:t>биология,</a:t>
            </a:r>
            <a:endParaRPr sz="3200">
              <a:latin typeface="Times New Roman"/>
              <a:cs typeface="Times New Roman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535940" y="4379721"/>
            <a:ext cx="2966720" cy="5137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200" spc="-10" dirty="0">
                <a:latin typeface="Times New Roman"/>
                <a:cs typeface="Times New Roman"/>
              </a:rPr>
              <a:t>обществознание,</a:t>
            </a:r>
            <a:endParaRPr sz="3200">
              <a:latin typeface="Times New Roman"/>
              <a:cs typeface="Times New Roman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4319142" y="3891483"/>
            <a:ext cx="2308860" cy="100203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 indent="309245">
              <a:lnSpc>
                <a:spcPct val="100000"/>
              </a:lnSpc>
              <a:spcBef>
                <a:spcPts val="105"/>
              </a:spcBef>
            </a:pPr>
            <a:r>
              <a:rPr sz="3200" spc="-10" dirty="0">
                <a:latin typeface="Times New Roman"/>
                <a:cs typeface="Times New Roman"/>
              </a:rPr>
              <a:t>география, иностранные</a:t>
            </a:r>
            <a:endParaRPr sz="3200">
              <a:latin typeface="Times New Roman"/>
              <a:cs typeface="Times New Roman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7099554" y="3891483"/>
            <a:ext cx="1510030" cy="100203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58140" marR="5080" indent="-346075">
              <a:lnSpc>
                <a:spcPct val="100000"/>
              </a:lnSpc>
              <a:spcBef>
                <a:spcPts val="105"/>
              </a:spcBef>
            </a:pPr>
            <a:r>
              <a:rPr sz="3200" spc="-10" dirty="0">
                <a:latin typeface="Times New Roman"/>
                <a:cs typeface="Times New Roman"/>
              </a:rPr>
              <a:t>история, языки,</a:t>
            </a:r>
            <a:endParaRPr sz="3200">
              <a:latin typeface="Times New Roman"/>
              <a:cs typeface="Times New Roman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535940" y="4867402"/>
            <a:ext cx="8073390" cy="100203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  <a:tabLst>
                <a:tab pos="2517140" algn="l"/>
                <a:tab pos="3286760" algn="l"/>
                <a:tab pos="5078730" algn="l"/>
                <a:tab pos="7464425" algn="l"/>
              </a:tabLst>
            </a:pPr>
            <a:r>
              <a:rPr sz="3200" spc="-10" dirty="0">
                <a:latin typeface="Times New Roman"/>
                <a:cs typeface="Times New Roman"/>
              </a:rPr>
              <a:t>информатика</a:t>
            </a:r>
            <a:r>
              <a:rPr sz="3200" dirty="0">
                <a:latin typeface="Times New Roman"/>
                <a:cs typeface="Times New Roman"/>
              </a:rPr>
              <a:t>	</a:t>
            </a:r>
            <a:r>
              <a:rPr sz="3200" spc="-25" dirty="0">
                <a:latin typeface="Times New Roman"/>
                <a:cs typeface="Times New Roman"/>
              </a:rPr>
              <a:t>(по</a:t>
            </a:r>
            <a:r>
              <a:rPr sz="3200" dirty="0">
                <a:latin typeface="Times New Roman"/>
                <a:cs typeface="Times New Roman"/>
              </a:rPr>
              <a:t>	</a:t>
            </a:r>
            <a:r>
              <a:rPr sz="3200" spc="-10" dirty="0">
                <a:latin typeface="Times New Roman"/>
                <a:cs typeface="Times New Roman"/>
              </a:rPr>
              <a:t>желанию</a:t>
            </a:r>
            <a:r>
              <a:rPr sz="3200" dirty="0">
                <a:latin typeface="Times New Roman"/>
                <a:cs typeface="Times New Roman"/>
              </a:rPr>
              <a:t>	</a:t>
            </a:r>
            <a:r>
              <a:rPr sz="3200" spc="-10" dirty="0">
                <a:latin typeface="Times New Roman"/>
                <a:cs typeface="Times New Roman"/>
              </a:rPr>
              <a:t>выпускника,</a:t>
            </a:r>
            <a:r>
              <a:rPr sz="3200" dirty="0">
                <a:latin typeface="Times New Roman"/>
                <a:cs typeface="Times New Roman"/>
              </a:rPr>
              <a:t>	</a:t>
            </a:r>
            <a:r>
              <a:rPr sz="3200" spc="-25" dirty="0">
                <a:latin typeface="Times New Roman"/>
                <a:cs typeface="Times New Roman"/>
              </a:rPr>
              <a:t>для </a:t>
            </a:r>
            <a:r>
              <a:rPr sz="3200" dirty="0">
                <a:latin typeface="Times New Roman"/>
                <a:cs typeface="Times New Roman"/>
              </a:rPr>
              <a:t>поступления</a:t>
            </a:r>
            <a:r>
              <a:rPr sz="3200" spc="-25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в</a:t>
            </a:r>
            <a:r>
              <a:rPr sz="3200" spc="5" dirty="0">
                <a:latin typeface="Times New Roman"/>
                <a:cs typeface="Times New Roman"/>
              </a:rPr>
              <a:t> </a:t>
            </a:r>
            <a:r>
              <a:rPr sz="3200" spc="-20" dirty="0">
                <a:latin typeface="Times New Roman"/>
                <a:cs typeface="Times New Roman"/>
              </a:rPr>
              <a:t>ВУЗ)</a:t>
            </a:r>
            <a:endParaRPr sz="32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257048" rIns="0" bIns="0" rtlCol="0">
            <a:spAutoFit/>
          </a:bodyPr>
          <a:lstStyle/>
          <a:p>
            <a:pPr marL="2578735">
              <a:lnSpc>
                <a:spcPct val="100000"/>
              </a:lnSpc>
              <a:spcBef>
                <a:spcPts val="95"/>
              </a:spcBef>
            </a:pPr>
            <a:r>
              <a:rPr dirty="0"/>
              <a:t>Допуск</a:t>
            </a:r>
            <a:r>
              <a:rPr spc="-120" dirty="0"/>
              <a:t> </a:t>
            </a:r>
            <a:r>
              <a:rPr dirty="0"/>
              <a:t>к</a:t>
            </a:r>
            <a:r>
              <a:rPr spc="-114" dirty="0"/>
              <a:t> </a:t>
            </a:r>
            <a:r>
              <a:rPr spc="-25" dirty="0"/>
              <a:t>ГИА</a:t>
            </a: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291328" y="1700783"/>
            <a:ext cx="3715512" cy="2016252"/>
          </a:xfrm>
          <a:prstGeom prst="rect">
            <a:avLst/>
          </a:prstGeom>
        </p:spPr>
      </p:pic>
      <p:grpSp>
        <p:nvGrpSpPr>
          <p:cNvPr id="4" name="object 4"/>
          <p:cNvGrpSpPr/>
          <p:nvPr/>
        </p:nvGrpSpPr>
        <p:grpSpPr>
          <a:xfrm>
            <a:off x="407288" y="1906904"/>
            <a:ext cx="4391660" cy="1604010"/>
            <a:chOff x="407288" y="1906904"/>
            <a:chExt cx="4391660" cy="1604010"/>
          </a:xfrm>
        </p:grpSpPr>
        <p:sp>
          <p:nvSpPr>
            <p:cNvPr id="5" name="object 5"/>
            <p:cNvSpPr/>
            <p:nvPr/>
          </p:nvSpPr>
          <p:spPr>
            <a:xfrm>
              <a:off x="416813" y="1916429"/>
              <a:ext cx="4372610" cy="1584960"/>
            </a:xfrm>
            <a:custGeom>
              <a:avLst/>
              <a:gdLst/>
              <a:ahLst/>
              <a:cxnLst/>
              <a:rect l="l" t="t" r="r" b="b"/>
              <a:pathLst>
                <a:path w="4372610" h="1584960">
                  <a:moveTo>
                    <a:pt x="4108196" y="0"/>
                  </a:moveTo>
                  <a:lnTo>
                    <a:pt x="264159" y="0"/>
                  </a:lnTo>
                  <a:lnTo>
                    <a:pt x="216678" y="4254"/>
                  </a:lnTo>
                  <a:lnTo>
                    <a:pt x="171988" y="16522"/>
                  </a:lnTo>
                  <a:lnTo>
                    <a:pt x="130836" y="36058"/>
                  </a:lnTo>
                  <a:lnTo>
                    <a:pt x="93967" y="62116"/>
                  </a:lnTo>
                  <a:lnTo>
                    <a:pt x="62129" y="93952"/>
                  </a:lnTo>
                  <a:lnTo>
                    <a:pt x="36067" y="130819"/>
                  </a:lnTo>
                  <a:lnTo>
                    <a:pt x="16527" y="171973"/>
                  </a:lnTo>
                  <a:lnTo>
                    <a:pt x="4256" y="216668"/>
                  </a:lnTo>
                  <a:lnTo>
                    <a:pt x="0" y="264160"/>
                  </a:lnTo>
                  <a:lnTo>
                    <a:pt x="0" y="1320800"/>
                  </a:lnTo>
                  <a:lnTo>
                    <a:pt x="4256" y="1368291"/>
                  </a:lnTo>
                  <a:lnTo>
                    <a:pt x="16527" y="1412986"/>
                  </a:lnTo>
                  <a:lnTo>
                    <a:pt x="36067" y="1454140"/>
                  </a:lnTo>
                  <a:lnTo>
                    <a:pt x="62129" y="1491007"/>
                  </a:lnTo>
                  <a:lnTo>
                    <a:pt x="93967" y="1522843"/>
                  </a:lnTo>
                  <a:lnTo>
                    <a:pt x="130836" y="1548901"/>
                  </a:lnTo>
                  <a:lnTo>
                    <a:pt x="171988" y="1568437"/>
                  </a:lnTo>
                  <a:lnTo>
                    <a:pt x="216678" y="1580705"/>
                  </a:lnTo>
                  <a:lnTo>
                    <a:pt x="264159" y="1584960"/>
                  </a:lnTo>
                  <a:lnTo>
                    <a:pt x="4108196" y="1584960"/>
                  </a:lnTo>
                  <a:lnTo>
                    <a:pt x="4155687" y="1580705"/>
                  </a:lnTo>
                  <a:lnTo>
                    <a:pt x="4200382" y="1568437"/>
                  </a:lnTo>
                  <a:lnTo>
                    <a:pt x="4241536" y="1548901"/>
                  </a:lnTo>
                  <a:lnTo>
                    <a:pt x="4278403" y="1522843"/>
                  </a:lnTo>
                  <a:lnTo>
                    <a:pt x="4310239" y="1491007"/>
                  </a:lnTo>
                  <a:lnTo>
                    <a:pt x="4336297" y="1454140"/>
                  </a:lnTo>
                  <a:lnTo>
                    <a:pt x="4355833" y="1412986"/>
                  </a:lnTo>
                  <a:lnTo>
                    <a:pt x="4368101" y="1368291"/>
                  </a:lnTo>
                  <a:lnTo>
                    <a:pt x="4372356" y="1320800"/>
                  </a:lnTo>
                  <a:lnTo>
                    <a:pt x="4372356" y="264160"/>
                  </a:lnTo>
                  <a:lnTo>
                    <a:pt x="4368101" y="216668"/>
                  </a:lnTo>
                  <a:lnTo>
                    <a:pt x="4355833" y="171973"/>
                  </a:lnTo>
                  <a:lnTo>
                    <a:pt x="4336297" y="130819"/>
                  </a:lnTo>
                  <a:lnTo>
                    <a:pt x="4310239" y="93952"/>
                  </a:lnTo>
                  <a:lnTo>
                    <a:pt x="4278403" y="62116"/>
                  </a:lnTo>
                  <a:lnTo>
                    <a:pt x="4241536" y="36058"/>
                  </a:lnTo>
                  <a:lnTo>
                    <a:pt x="4200382" y="16522"/>
                  </a:lnTo>
                  <a:lnTo>
                    <a:pt x="4155687" y="4254"/>
                  </a:lnTo>
                  <a:lnTo>
                    <a:pt x="4108196" y="0"/>
                  </a:lnTo>
                  <a:close/>
                </a:path>
              </a:pathLst>
            </a:custGeom>
            <a:solidFill>
              <a:srgbClr val="DFE3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416813" y="1916429"/>
              <a:ext cx="4372610" cy="1584960"/>
            </a:xfrm>
            <a:custGeom>
              <a:avLst/>
              <a:gdLst/>
              <a:ahLst/>
              <a:cxnLst/>
              <a:rect l="l" t="t" r="r" b="b"/>
              <a:pathLst>
                <a:path w="4372610" h="1584960">
                  <a:moveTo>
                    <a:pt x="0" y="264160"/>
                  </a:moveTo>
                  <a:lnTo>
                    <a:pt x="4256" y="216668"/>
                  </a:lnTo>
                  <a:lnTo>
                    <a:pt x="16527" y="171973"/>
                  </a:lnTo>
                  <a:lnTo>
                    <a:pt x="36067" y="130819"/>
                  </a:lnTo>
                  <a:lnTo>
                    <a:pt x="62129" y="93952"/>
                  </a:lnTo>
                  <a:lnTo>
                    <a:pt x="93967" y="62116"/>
                  </a:lnTo>
                  <a:lnTo>
                    <a:pt x="130836" y="36058"/>
                  </a:lnTo>
                  <a:lnTo>
                    <a:pt x="171988" y="16522"/>
                  </a:lnTo>
                  <a:lnTo>
                    <a:pt x="216678" y="4254"/>
                  </a:lnTo>
                  <a:lnTo>
                    <a:pt x="264159" y="0"/>
                  </a:lnTo>
                  <a:lnTo>
                    <a:pt x="4108196" y="0"/>
                  </a:lnTo>
                  <a:lnTo>
                    <a:pt x="4155687" y="4254"/>
                  </a:lnTo>
                  <a:lnTo>
                    <a:pt x="4200382" y="16522"/>
                  </a:lnTo>
                  <a:lnTo>
                    <a:pt x="4241536" y="36058"/>
                  </a:lnTo>
                  <a:lnTo>
                    <a:pt x="4278403" y="62116"/>
                  </a:lnTo>
                  <a:lnTo>
                    <a:pt x="4310239" y="93952"/>
                  </a:lnTo>
                  <a:lnTo>
                    <a:pt x="4336297" y="130819"/>
                  </a:lnTo>
                  <a:lnTo>
                    <a:pt x="4355833" y="171973"/>
                  </a:lnTo>
                  <a:lnTo>
                    <a:pt x="4368101" y="216668"/>
                  </a:lnTo>
                  <a:lnTo>
                    <a:pt x="4372356" y="264160"/>
                  </a:lnTo>
                  <a:lnTo>
                    <a:pt x="4372356" y="1320800"/>
                  </a:lnTo>
                  <a:lnTo>
                    <a:pt x="4368101" y="1368291"/>
                  </a:lnTo>
                  <a:lnTo>
                    <a:pt x="4355833" y="1412986"/>
                  </a:lnTo>
                  <a:lnTo>
                    <a:pt x="4336297" y="1454140"/>
                  </a:lnTo>
                  <a:lnTo>
                    <a:pt x="4310239" y="1491007"/>
                  </a:lnTo>
                  <a:lnTo>
                    <a:pt x="4278403" y="1522843"/>
                  </a:lnTo>
                  <a:lnTo>
                    <a:pt x="4241536" y="1548901"/>
                  </a:lnTo>
                  <a:lnTo>
                    <a:pt x="4200382" y="1568437"/>
                  </a:lnTo>
                  <a:lnTo>
                    <a:pt x="4155687" y="1580705"/>
                  </a:lnTo>
                  <a:lnTo>
                    <a:pt x="4108196" y="1584960"/>
                  </a:lnTo>
                  <a:lnTo>
                    <a:pt x="264159" y="1584960"/>
                  </a:lnTo>
                  <a:lnTo>
                    <a:pt x="216678" y="1580705"/>
                  </a:lnTo>
                  <a:lnTo>
                    <a:pt x="171988" y="1568437"/>
                  </a:lnTo>
                  <a:lnTo>
                    <a:pt x="130836" y="1548901"/>
                  </a:lnTo>
                  <a:lnTo>
                    <a:pt x="93967" y="1522843"/>
                  </a:lnTo>
                  <a:lnTo>
                    <a:pt x="62129" y="1491007"/>
                  </a:lnTo>
                  <a:lnTo>
                    <a:pt x="36067" y="1454140"/>
                  </a:lnTo>
                  <a:lnTo>
                    <a:pt x="16527" y="1412986"/>
                  </a:lnTo>
                  <a:lnTo>
                    <a:pt x="4256" y="1368291"/>
                  </a:lnTo>
                  <a:lnTo>
                    <a:pt x="0" y="1320800"/>
                  </a:lnTo>
                  <a:lnTo>
                    <a:pt x="0" y="264160"/>
                  </a:lnTo>
                  <a:close/>
                </a:path>
              </a:pathLst>
            </a:custGeom>
            <a:ln w="19050">
              <a:solidFill>
                <a:srgbClr val="44548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" name="object 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870204" y="2010143"/>
              <a:ext cx="2216658" cy="567702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2747771" y="2010143"/>
              <a:ext cx="467118" cy="567702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2938271" y="2010143"/>
              <a:ext cx="1465326" cy="567702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704088" y="2314943"/>
              <a:ext cx="3867150" cy="567702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848868" y="2619743"/>
              <a:ext cx="3579113" cy="567702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133855" y="2924555"/>
              <a:ext cx="2945130" cy="567689"/>
            </a:xfrm>
            <a:prstGeom prst="rect">
              <a:avLst/>
            </a:prstGeom>
          </p:spPr>
        </p:pic>
      </p:grpSp>
      <p:sp>
        <p:nvSpPr>
          <p:cNvPr id="13" name="object 13"/>
          <p:cNvSpPr txBox="1"/>
          <p:nvPr/>
        </p:nvSpPr>
        <p:spPr>
          <a:xfrm>
            <a:off x="857199" y="2077338"/>
            <a:ext cx="3488690" cy="12458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 indent="165735">
              <a:lnSpc>
                <a:spcPct val="100000"/>
              </a:lnSpc>
              <a:spcBef>
                <a:spcPts val="105"/>
              </a:spcBef>
            </a:pPr>
            <a:r>
              <a:rPr sz="2000" spc="-30" dirty="0">
                <a:latin typeface="Times New Roman"/>
                <a:cs typeface="Times New Roman"/>
              </a:rPr>
              <a:t>Условие</a:t>
            </a:r>
            <a:r>
              <a:rPr sz="2000" spc="-5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допуска</a:t>
            </a:r>
            <a:r>
              <a:rPr sz="2000" spc="-5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–</a:t>
            </a:r>
            <a:r>
              <a:rPr sz="2000" spc="-50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успешное </a:t>
            </a:r>
            <a:r>
              <a:rPr sz="2000" dirty="0">
                <a:latin typeface="Times New Roman"/>
                <a:cs typeface="Times New Roman"/>
              </a:rPr>
              <a:t>написание</a:t>
            </a:r>
            <a:r>
              <a:rPr sz="2000" spc="-65" dirty="0">
                <a:latin typeface="Times New Roman"/>
                <a:cs typeface="Times New Roman"/>
              </a:rPr>
              <a:t> </a:t>
            </a:r>
            <a:r>
              <a:rPr sz="2000" spc="-20" dirty="0">
                <a:latin typeface="Times New Roman"/>
                <a:cs typeface="Times New Roman"/>
              </a:rPr>
              <a:t>итогового</a:t>
            </a:r>
            <a:r>
              <a:rPr sz="2000" spc="-85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сочинения (изложения).</a:t>
            </a:r>
            <a:r>
              <a:rPr sz="2000" spc="-7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Оценивается</a:t>
            </a:r>
            <a:r>
              <a:rPr sz="2000" spc="-55" dirty="0">
                <a:latin typeface="Times New Roman"/>
                <a:cs typeface="Times New Roman"/>
              </a:rPr>
              <a:t> </a:t>
            </a:r>
            <a:r>
              <a:rPr sz="2000" spc="-25" dirty="0">
                <a:latin typeface="Times New Roman"/>
                <a:cs typeface="Times New Roman"/>
              </a:rPr>
              <a:t>по</a:t>
            </a:r>
            <a:endParaRPr sz="2000">
              <a:latin typeface="Times New Roman"/>
              <a:cs typeface="Times New Roman"/>
            </a:endParaRPr>
          </a:p>
          <a:p>
            <a:pPr marL="441959">
              <a:lnSpc>
                <a:spcPct val="100000"/>
              </a:lnSpc>
            </a:pPr>
            <a:r>
              <a:rPr sz="2000" dirty="0">
                <a:latin typeface="Times New Roman"/>
                <a:cs typeface="Times New Roman"/>
              </a:rPr>
              <a:t>системе</a:t>
            </a:r>
            <a:r>
              <a:rPr sz="2000" spc="-35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«зачёт/незачёт»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759713" y="3861053"/>
            <a:ext cx="7848600" cy="734817"/>
          </a:xfrm>
          <a:prstGeom prst="rect">
            <a:avLst/>
          </a:prstGeom>
          <a:solidFill>
            <a:srgbClr val="5F76B4"/>
          </a:solidFill>
          <a:ln w="19050">
            <a:solidFill>
              <a:srgbClr val="445483"/>
            </a:solidFill>
          </a:ln>
        </p:spPr>
        <p:txBody>
          <a:bodyPr vert="horz" wrap="square" lIns="0" tIns="17907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410"/>
              </a:spcBef>
            </a:pPr>
            <a:r>
              <a:rPr lang="ru-RU" sz="3600" b="1" i="1" spc="-60" dirty="0">
                <a:solidFill>
                  <a:srgbClr val="FFFFFF"/>
                </a:solidFill>
                <a:latin typeface="Times New Roman"/>
                <a:cs typeface="Times New Roman"/>
              </a:rPr>
              <a:t>3</a:t>
            </a:r>
            <a:r>
              <a:rPr sz="3600" b="1" i="1" spc="-6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600" b="1" i="1" spc="-10" dirty="0" err="1">
                <a:solidFill>
                  <a:srgbClr val="FFFFFF"/>
                </a:solidFill>
                <a:latin typeface="Times New Roman"/>
                <a:cs typeface="Times New Roman"/>
              </a:rPr>
              <a:t>декабря</a:t>
            </a:r>
            <a:r>
              <a:rPr sz="3600" b="1" i="1" spc="-6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600" b="1" i="1" dirty="0">
                <a:solidFill>
                  <a:srgbClr val="FFFFFF"/>
                </a:solidFill>
                <a:latin typeface="Times New Roman"/>
                <a:cs typeface="Times New Roman"/>
              </a:rPr>
              <a:t>202</a:t>
            </a:r>
            <a:r>
              <a:rPr lang="ru-RU" sz="3600" b="1" i="1" dirty="0">
                <a:solidFill>
                  <a:srgbClr val="FFFFFF"/>
                </a:solidFill>
                <a:latin typeface="Times New Roman"/>
                <a:cs typeface="Times New Roman"/>
              </a:rPr>
              <a:t>5</a:t>
            </a:r>
            <a:r>
              <a:rPr sz="3600" b="1" i="1" spc="-6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600" b="1" i="1" spc="-20" dirty="0">
                <a:solidFill>
                  <a:srgbClr val="FFFFFF"/>
                </a:solidFill>
                <a:latin typeface="Times New Roman"/>
                <a:cs typeface="Times New Roman"/>
              </a:rPr>
              <a:t>года</a:t>
            </a:r>
            <a:endParaRPr sz="3600" dirty="0">
              <a:latin typeface="Times New Roman"/>
              <a:cs typeface="Times New Roman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759713" y="4941570"/>
            <a:ext cx="3670300" cy="1313180"/>
          </a:xfrm>
          <a:prstGeom prst="rect">
            <a:avLst/>
          </a:prstGeom>
          <a:solidFill>
            <a:srgbClr val="E3E9EE"/>
          </a:solidFill>
          <a:ln w="19050">
            <a:solidFill>
              <a:srgbClr val="445483"/>
            </a:solidFill>
          </a:ln>
        </p:spPr>
        <p:txBody>
          <a:bodyPr vert="horz" wrap="square" lIns="0" tIns="203200" rIns="0" bIns="0" rtlCol="0">
            <a:spAutoFit/>
          </a:bodyPr>
          <a:lstStyle/>
          <a:p>
            <a:pPr marL="150495">
              <a:lnSpc>
                <a:spcPct val="100000"/>
              </a:lnSpc>
              <a:spcBef>
                <a:spcPts val="1600"/>
              </a:spcBef>
            </a:pPr>
            <a:r>
              <a:rPr sz="2400" b="1" dirty="0">
                <a:latin typeface="Times New Roman"/>
                <a:cs typeface="Times New Roman"/>
              </a:rPr>
              <a:t>Дополнительные</a:t>
            </a:r>
            <a:r>
              <a:rPr sz="2400" b="1" spc="-150" dirty="0">
                <a:latin typeface="Times New Roman"/>
                <a:cs typeface="Times New Roman"/>
              </a:rPr>
              <a:t> </a:t>
            </a:r>
            <a:r>
              <a:rPr sz="2400" b="1" spc="-10" dirty="0">
                <a:latin typeface="Times New Roman"/>
                <a:cs typeface="Times New Roman"/>
              </a:rPr>
              <a:t>сроки:</a:t>
            </a:r>
            <a:endParaRPr sz="2400" dirty="0">
              <a:latin typeface="Times New Roman"/>
              <a:cs typeface="Times New Roman"/>
            </a:endParaRPr>
          </a:p>
          <a:p>
            <a:pPr marL="376555" indent="-287020">
              <a:lnSpc>
                <a:spcPct val="100000"/>
              </a:lnSpc>
              <a:spcBef>
                <a:spcPts val="5"/>
              </a:spcBef>
              <a:buFont typeface="Arial MT"/>
              <a:buChar char="•"/>
              <a:tabLst>
                <a:tab pos="376555" algn="l"/>
              </a:tabLst>
            </a:pPr>
            <a:r>
              <a:rPr lang="ru-RU" sz="2400" spc="-5" dirty="0">
                <a:latin typeface="Times New Roman"/>
                <a:cs typeface="Times New Roman"/>
              </a:rPr>
              <a:t>4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dirty="0" err="1">
                <a:latin typeface="Times New Roman"/>
                <a:cs typeface="Times New Roman"/>
              </a:rPr>
              <a:t>февраля</a:t>
            </a:r>
            <a:r>
              <a:rPr sz="2400" spc="-3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202</a:t>
            </a:r>
            <a:r>
              <a:rPr lang="ru-RU" sz="2400" dirty="0">
                <a:latin typeface="Times New Roman"/>
                <a:cs typeface="Times New Roman"/>
              </a:rPr>
              <a:t>6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spc="-20" dirty="0">
                <a:latin typeface="Times New Roman"/>
                <a:cs typeface="Times New Roman"/>
              </a:rPr>
              <a:t>года</a:t>
            </a:r>
            <a:endParaRPr sz="2400" dirty="0">
              <a:latin typeface="Times New Roman"/>
              <a:cs typeface="Times New Roman"/>
            </a:endParaRPr>
          </a:p>
          <a:p>
            <a:pPr marL="376555" indent="-287020">
              <a:lnSpc>
                <a:spcPct val="100000"/>
              </a:lnSpc>
              <a:buFont typeface="Arial MT"/>
              <a:buChar char="•"/>
              <a:tabLst>
                <a:tab pos="376555" algn="l"/>
              </a:tabLst>
            </a:pPr>
            <a:r>
              <a:rPr lang="ru-RU" sz="2400" spc="-15" dirty="0">
                <a:latin typeface="Times New Roman"/>
                <a:cs typeface="Times New Roman"/>
              </a:rPr>
              <a:t>8</a:t>
            </a:r>
            <a:r>
              <a:rPr sz="2400" spc="-15" dirty="0">
                <a:latin typeface="Times New Roman"/>
                <a:cs typeface="Times New Roman"/>
              </a:rPr>
              <a:t> </a:t>
            </a:r>
            <a:r>
              <a:rPr sz="2400" dirty="0" err="1">
                <a:latin typeface="Times New Roman"/>
                <a:cs typeface="Times New Roman"/>
              </a:rPr>
              <a:t>апреля</a:t>
            </a:r>
            <a:r>
              <a:rPr sz="2400" spc="-2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202</a:t>
            </a:r>
            <a:r>
              <a:rPr lang="ru-RU" sz="2400" dirty="0">
                <a:latin typeface="Times New Roman"/>
                <a:cs typeface="Times New Roman"/>
              </a:rPr>
              <a:t>6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spc="-20" dirty="0">
                <a:latin typeface="Times New Roman"/>
                <a:cs typeface="Times New Roman"/>
              </a:rPr>
              <a:t>года</a:t>
            </a:r>
            <a:endParaRPr sz="2400" dirty="0">
              <a:latin typeface="Times New Roman"/>
              <a:cs typeface="Times New Roman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4644390" y="4955285"/>
            <a:ext cx="4104640" cy="1511935"/>
          </a:xfrm>
          <a:prstGeom prst="rect">
            <a:avLst/>
          </a:prstGeom>
          <a:solidFill>
            <a:srgbClr val="E3E9EE"/>
          </a:solidFill>
          <a:ln w="19050">
            <a:solidFill>
              <a:srgbClr val="445483"/>
            </a:solidFill>
          </a:ln>
        </p:spPr>
        <p:txBody>
          <a:bodyPr vert="horz" wrap="square" lIns="0" tIns="13335" rIns="0" bIns="0" rtlCol="0">
            <a:spAutoFit/>
          </a:bodyPr>
          <a:lstStyle/>
          <a:p>
            <a:pPr marL="215265" marR="208279" algn="ctr">
              <a:lnSpc>
                <a:spcPct val="100000"/>
              </a:lnSpc>
              <a:spcBef>
                <a:spcPts val="105"/>
              </a:spcBef>
            </a:pPr>
            <a:r>
              <a:rPr sz="2400" b="1" dirty="0">
                <a:latin typeface="Times New Roman"/>
                <a:cs typeface="Times New Roman"/>
              </a:rPr>
              <a:t>Срок</a:t>
            </a:r>
            <a:r>
              <a:rPr sz="2400" b="1" spc="-100" dirty="0">
                <a:latin typeface="Times New Roman"/>
                <a:cs typeface="Times New Roman"/>
              </a:rPr>
              <a:t> </a:t>
            </a:r>
            <a:r>
              <a:rPr sz="2400" b="1" spc="-20" dirty="0">
                <a:latin typeface="Times New Roman"/>
                <a:cs typeface="Times New Roman"/>
              </a:rPr>
              <a:t>подачи</a:t>
            </a:r>
            <a:r>
              <a:rPr sz="2400" b="1" spc="-105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заявлений</a:t>
            </a:r>
            <a:r>
              <a:rPr sz="2400" b="1" spc="-90" dirty="0">
                <a:latin typeface="Times New Roman"/>
                <a:cs typeface="Times New Roman"/>
              </a:rPr>
              <a:t> </a:t>
            </a:r>
            <a:r>
              <a:rPr sz="2400" b="1" spc="-25" dirty="0">
                <a:latin typeface="Times New Roman"/>
                <a:cs typeface="Times New Roman"/>
              </a:rPr>
              <a:t>на </a:t>
            </a:r>
            <a:r>
              <a:rPr sz="2400" b="1" dirty="0">
                <a:latin typeface="Times New Roman"/>
                <a:cs typeface="Times New Roman"/>
              </a:rPr>
              <a:t>участие</a:t>
            </a:r>
            <a:r>
              <a:rPr sz="2400" b="1" spc="-40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в</a:t>
            </a:r>
            <a:r>
              <a:rPr sz="2400" b="1" spc="-25" dirty="0">
                <a:latin typeface="Times New Roman"/>
                <a:cs typeface="Times New Roman"/>
              </a:rPr>
              <a:t> </a:t>
            </a:r>
            <a:r>
              <a:rPr sz="2400" b="1" spc="-10" dirty="0">
                <a:latin typeface="Times New Roman"/>
                <a:cs typeface="Times New Roman"/>
              </a:rPr>
              <a:t>итоговом сочинении</a:t>
            </a:r>
            <a:r>
              <a:rPr sz="2400" b="1" spc="-75" dirty="0">
                <a:latin typeface="Times New Roman"/>
                <a:cs typeface="Times New Roman"/>
              </a:rPr>
              <a:t> </a:t>
            </a:r>
            <a:r>
              <a:rPr sz="2400" b="1" spc="-50" dirty="0">
                <a:latin typeface="Times New Roman"/>
                <a:cs typeface="Times New Roman"/>
              </a:rPr>
              <a:t>–</a:t>
            </a:r>
            <a:endParaRPr sz="2400" dirty="0">
              <a:latin typeface="Times New Roman"/>
              <a:cs typeface="Times New Roman"/>
            </a:endParaRPr>
          </a:p>
          <a:p>
            <a:pPr algn="ctr">
              <a:lnSpc>
                <a:spcPct val="100000"/>
              </a:lnSpc>
              <a:spcBef>
                <a:spcPts val="5"/>
              </a:spcBef>
            </a:pPr>
            <a:r>
              <a:rPr sz="2400" b="1" dirty="0" err="1">
                <a:solidFill>
                  <a:srgbClr val="FF0000"/>
                </a:solidFill>
                <a:latin typeface="Times New Roman"/>
                <a:cs typeface="Times New Roman"/>
              </a:rPr>
              <a:t>до</a:t>
            </a:r>
            <a:r>
              <a:rPr sz="2400" b="1" spc="-3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lang="ru-RU" sz="2400" b="1" spc="-35" dirty="0">
                <a:solidFill>
                  <a:srgbClr val="FF0000"/>
                </a:solidFill>
                <a:latin typeface="Times New Roman"/>
                <a:cs typeface="Times New Roman"/>
              </a:rPr>
              <a:t>17 </a:t>
            </a:r>
            <a:r>
              <a:rPr sz="2400" b="1" dirty="0" err="1">
                <a:solidFill>
                  <a:srgbClr val="FF0000"/>
                </a:solidFill>
                <a:latin typeface="Times New Roman"/>
                <a:cs typeface="Times New Roman"/>
              </a:rPr>
              <a:t>ноября</a:t>
            </a:r>
            <a:r>
              <a:rPr sz="2400" b="1" spc="-2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400" b="1" dirty="0">
                <a:solidFill>
                  <a:srgbClr val="FF0000"/>
                </a:solidFill>
                <a:latin typeface="Times New Roman"/>
                <a:cs typeface="Times New Roman"/>
              </a:rPr>
              <a:t>202</a:t>
            </a:r>
            <a:r>
              <a:rPr lang="ru-RU" sz="2400" b="1" dirty="0">
                <a:solidFill>
                  <a:srgbClr val="FF0000"/>
                </a:solidFill>
                <a:latin typeface="Times New Roman"/>
                <a:cs typeface="Times New Roman"/>
              </a:rPr>
              <a:t>5</a:t>
            </a:r>
            <a:r>
              <a:rPr sz="2400" b="1" spc="-3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400" b="1" spc="-20" dirty="0">
                <a:solidFill>
                  <a:srgbClr val="FF0000"/>
                </a:solidFill>
                <a:latin typeface="Times New Roman"/>
                <a:cs typeface="Times New Roman"/>
              </a:rPr>
              <a:t>года</a:t>
            </a:r>
            <a:endParaRPr sz="2400" dirty="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01523" y="747776"/>
            <a:ext cx="5099050" cy="6654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200" dirty="0"/>
              <a:t>Получение</a:t>
            </a:r>
            <a:r>
              <a:rPr sz="4200" spc="-135" dirty="0"/>
              <a:t> </a:t>
            </a:r>
            <a:r>
              <a:rPr sz="4200" spc="-10" dirty="0"/>
              <a:t>аттестата</a:t>
            </a:r>
            <a:endParaRPr sz="4200"/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795771" y="742187"/>
            <a:ext cx="2901696" cy="2214372"/>
          </a:xfrm>
          <a:prstGeom prst="rect">
            <a:avLst/>
          </a:prstGeom>
        </p:spPr>
      </p:pic>
      <p:sp>
        <p:nvSpPr>
          <p:cNvPr id="4" name="object 4"/>
          <p:cNvSpPr txBox="1"/>
          <p:nvPr/>
        </p:nvSpPr>
        <p:spPr>
          <a:xfrm>
            <a:off x="108965" y="5345429"/>
            <a:ext cx="5374005" cy="1251585"/>
          </a:xfrm>
          <a:prstGeom prst="rect">
            <a:avLst/>
          </a:prstGeom>
          <a:solidFill>
            <a:srgbClr val="5F76B4"/>
          </a:solidFill>
        </p:spPr>
        <p:txBody>
          <a:bodyPr vert="horz" wrap="square" lIns="0" tIns="201295" rIns="0" bIns="0" rtlCol="0">
            <a:spAutoFit/>
          </a:bodyPr>
          <a:lstStyle/>
          <a:p>
            <a:pPr marL="248920" marR="240665" indent="71120">
              <a:lnSpc>
                <a:spcPts val="3310"/>
              </a:lnSpc>
              <a:spcBef>
                <a:spcPts val="1585"/>
              </a:spcBef>
            </a:pPr>
            <a:r>
              <a:rPr sz="3200" b="1" spc="-90" dirty="0">
                <a:solidFill>
                  <a:srgbClr val="FF0000"/>
                </a:solidFill>
                <a:latin typeface="Times New Roman"/>
                <a:cs typeface="Times New Roman"/>
              </a:rPr>
              <a:t>АТТЕСТАТ</a:t>
            </a:r>
            <a:r>
              <a:rPr sz="3200" b="1" spc="-4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3200" b="1" dirty="0">
                <a:solidFill>
                  <a:srgbClr val="FF0000"/>
                </a:solidFill>
                <a:latin typeface="Times New Roman"/>
                <a:cs typeface="Times New Roman"/>
              </a:rPr>
              <a:t>О</a:t>
            </a:r>
            <a:r>
              <a:rPr sz="3200" b="1" spc="-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3200" b="1" spc="-10" dirty="0">
                <a:solidFill>
                  <a:srgbClr val="FF0000"/>
                </a:solidFill>
                <a:latin typeface="Times New Roman"/>
                <a:cs typeface="Times New Roman"/>
              </a:rPr>
              <a:t>СРЕДНЕМ </a:t>
            </a:r>
            <a:r>
              <a:rPr sz="3200" b="1" dirty="0">
                <a:solidFill>
                  <a:srgbClr val="FF0000"/>
                </a:solidFill>
                <a:latin typeface="Times New Roman"/>
                <a:cs typeface="Times New Roman"/>
              </a:rPr>
              <a:t>ОБЩЕМ</a:t>
            </a:r>
            <a:r>
              <a:rPr sz="3200" b="1" spc="-1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3200" b="1" spc="-65" dirty="0">
                <a:solidFill>
                  <a:srgbClr val="FF0000"/>
                </a:solidFill>
                <a:latin typeface="Times New Roman"/>
                <a:cs typeface="Times New Roman"/>
              </a:rPr>
              <a:t>ОБРАЗОВАНИИ</a:t>
            </a:r>
            <a:endParaRPr sz="3200">
              <a:latin typeface="Times New Roman"/>
              <a:cs typeface="Times New Roman"/>
            </a:endParaRPr>
          </a:p>
        </p:txBody>
      </p:sp>
      <p:grpSp>
        <p:nvGrpSpPr>
          <p:cNvPr id="5" name="object 5"/>
          <p:cNvGrpSpPr/>
          <p:nvPr/>
        </p:nvGrpSpPr>
        <p:grpSpPr>
          <a:xfrm>
            <a:off x="99440" y="3429380"/>
            <a:ext cx="5393055" cy="1944370"/>
            <a:chOff x="99440" y="3429380"/>
            <a:chExt cx="5393055" cy="1944370"/>
          </a:xfrm>
        </p:grpSpPr>
        <p:sp>
          <p:nvSpPr>
            <p:cNvPr id="6" name="object 6"/>
            <p:cNvSpPr/>
            <p:nvPr/>
          </p:nvSpPr>
          <p:spPr>
            <a:xfrm>
              <a:off x="108965" y="3438905"/>
              <a:ext cx="5374005" cy="1925320"/>
            </a:xfrm>
            <a:custGeom>
              <a:avLst/>
              <a:gdLst/>
              <a:ahLst/>
              <a:cxnLst/>
              <a:rect l="l" t="t" r="r" b="b"/>
              <a:pathLst>
                <a:path w="5374005" h="1925320">
                  <a:moveTo>
                    <a:pt x="5373624" y="0"/>
                  </a:moveTo>
                  <a:lnTo>
                    <a:pt x="0" y="0"/>
                  </a:lnTo>
                  <a:lnTo>
                    <a:pt x="0" y="1250696"/>
                  </a:lnTo>
                  <a:lnTo>
                    <a:pt x="2446147" y="1250696"/>
                  </a:lnTo>
                  <a:lnTo>
                    <a:pt x="2446147" y="1443609"/>
                  </a:lnTo>
                  <a:lnTo>
                    <a:pt x="2205609" y="1443609"/>
                  </a:lnTo>
                  <a:lnTo>
                    <a:pt x="2686811" y="1924812"/>
                  </a:lnTo>
                  <a:lnTo>
                    <a:pt x="3168014" y="1443609"/>
                  </a:lnTo>
                  <a:lnTo>
                    <a:pt x="2927477" y="1443609"/>
                  </a:lnTo>
                  <a:lnTo>
                    <a:pt x="2927477" y="1250696"/>
                  </a:lnTo>
                  <a:lnTo>
                    <a:pt x="5373624" y="1250696"/>
                  </a:lnTo>
                  <a:lnTo>
                    <a:pt x="5373624" y="0"/>
                  </a:lnTo>
                  <a:close/>
                </a:path>
              </a:pathLst>
            </a:custGeom>
            <a:solidFill>
              <a:srgbClr val="5F76B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108965" y="3438905"/>
              <a:ext cx="5374005" cy="1925320"/>
            </a:xfrm>
            <a:custGeom>
              <a:avLst/>
              <a:gdLst/>
              <a:ahLst/>
              <a:cxnLst/>
              <a:rect l="l" t="t" r="r" b="b"/>
              <a:pathLst>
                <a:path w="5374005" h="1925320">
                  <a:moveTo>
                    <a:pt x="5373624" y="1250696"/>
                  </a:moveTo>
                  <a:lnTo>
                    <a:pt x="2927477" y="1250696"/>
                  </a:lnTo>
                  <a:lnTo>
                    <a:pt x="2927477" y="1443609"/>
                  </a:lnTo>
                  <a:lnTo>
                    <a:pt x="3168014" y="1443609"/>
                  </a:lnTo>
                  <a:lnTo>
                    <a:pt x="2686811" y="1924812"/>
                  </a:lnTo>
                  <a:lnTo>
                    <a:pt x="2205609" y="1443609"/>
                  </a:lnTo>
                  <a:lnTo>
                    <a:pt x="2446147" y="1443609"/>
                  </a:lnTo>
                  <a:lnTo>
                    <a:pt x="2446147" y="1250696"/>
                  </a:lnTo>
                  <a:lnTo>
                    <a:pt x="0" y="1250696"/>
                  </a:lnTo>
                  <a:lnTo>
                    <a:pt x="0" y="0"/>
                  </a:lnTo>
                  <a:lnTo>
                    <a:pt x="5373624" y="0"/>
                  </a:lnTo>
                  <a:lnTo>
                    <a:pt x="5373624" y="1250696"/>
                  </a:lnTo>
                  <a:close/>
                </a:path>
              </a:pathLst>
            </a:custGeom>
            <a:ln w="1905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" name="object 8"/>
          <p:cNvSpPr txBox="1"/>
          <p:nvPr/>
        </p:nvSpPr>
        <p:spPr>
          <a:xfrm>
            <a:off x="2218182" y="3337305"/>
            <a:ext cx="1152525" cy="756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800" spc="-25" dirty="0">
                <a:solidFill>
                  <a:srgbClr val="FFFFFF"/>
                </a:solidFill>
                <a:latin typeface="Times New Roman"/>
                <a:cs typeface="Times New Roman"/>
              </a:rPr>
              <a:t>ЕГЭ</a:t>
            </a:r>
            <a:endParaRPr sz="4800">
              <a:latin typeface="Times New Roman"/>
              <a:cs typeface="Times New Roman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99440" y="4104513"/>
            <a:ext cx="5393055" cy="595630"/>
          </a:xfrm>
          <a:prstGeom prst="rect">
            <a:avLst/>
          </a:prstGeom>
          <a:solidFill>
            <a:srgbClr val="D2D5E4">
              <a:alpha val="90194"/>
            </a:srgbClr>
          </a:solidFill>
          <a:ln w="3175">
            <a:solidFill>
              <a:srgbClr val="D2D5E4"/>
            </a:solidFill>
          </a:ln>
        </p:spPr>
        <p:txBody>
          <a:bodyPr vert="horz" wrap="square" lIns="0" tIns="120015" rIns="0" bIns="0" rtlCol="0">
            <a:spAutoFit/>
          </a:bodyPr>
          <a:lstStyle/>
          <a:p>
            <a:pPr marL="467359">
              <a:lnSpc>
                <a:spcPct val="100000"/>
              </a:lnSpc>
              <a:spcBef>
                <a:spcPts val="945"/>
              </a:spcBef>
            </a:pPr>
            <a:r>
              <a:rPr sz="2000" spc="-30" dirty="0">
                <a:latin typeface="Times New Roman"/>
                <a:cs typeface="Times New Roman"/>
              </a:rPr>
              <a:t>Успешная</a:t>
            </a:r>
            <a:r>
              <a:rPr sz="2000" spc="-6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сдача</a:t>
            </a:r>
            <a:r>
              <a:rPr sz="2000" spc="-65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обязательных</a:t>
            </a:r>
            <a:r>
              <a:rPr sz="2000" spc="-65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предметов</a:t>
            </a:r>
            <a:endParaRPr sz="2000">
              <a:latin typeface="Times New Roman"/>
              <a:cs typeface="Times New Roman"/>
            </a:endParaRPr>
          </a:p>
        </p:txBody>
      </p:sp>
      <p:grpSp>
        <p:nvGrpSpPr>
          <p:cNvPr id="10" name="object 10"/>
          <p:cNvGrpSpPr/>
          <p:nvPr/>
        </p:nvGrpSpPr>
        <p:grpSpPr>
          <a:xfrm>
            <a:off x="99440" y="1521333"/>
            <a:ext cx="5393055" cy="1945639"/>
            <a:chOff x="99440" y="1521333"/>
            <a:chExt cx="5393055" cy="1945639"/>
          </a:xfrm>
        </p:grpSpPr>
        <p:sp>
          <p:nvSpPr>
            <p:cNvPr id="11" name="object 11"/>
            <p:cNvSpPr/>
            <p:nvPr/>
          </p:nvSpPr>
          <p:spPr>
            <a:xfrm>
              <a:off x="108965" y="1530858"/>
              <a:ext cx="5374005" cy="1926589"/>
            </a:xfrm>
            <a:custGeom>
              <a:avLst/>
              <a:gdLst/>
              <a:ahLst/>
              <a:cxnLst/>
              <a:rect l="l" t="t" r="r" b="b"/>
              <a:pathLst>
                <a:path w="5374005" h="1926589">
                  <a:moveTo>
                    <a:pt x="5373624" y="0"/>
                  </a:moveTo>
                  <a:lnTo>
                    <a:pt x="0" y="0"/>
                  </a:lnTo>
                  <a:lnTo>
                    <a:pt x="0" y="1251712"/>
                  </a:lnTo>
                  <a:lnTo>
                    <a:pt x="2446020" y="1251712"/>
                  </a:lnTo>
                  <a:lnTo>
                    <a:pt x="2446020" y="1444752"/>
                  </a:lnTo>
                  <a:lnTo>
                    <a:pt x="2205228" y="1444752"/>
                  </a:lnTo>
                  <a:lnTo>
                    <a:pt x="2686811" y="1926336"/>
                  </a:lnTo>
                  <a:lnTo>
                    <a:pt x="3168396" y="1444752"/>
                  </a:lnTo>
                  <a:lnTo>
                    <a:pt x="2927604" y="1444752"/>
                  </a:lnTo>
                  <a:lnTo>
                    <a:pt x="2927604" y="1251712"/>
                  </a:lnTo>
                  <a:lnTo>
                    <a:pt x="5373624" y="1251712"/>
                  </a:lnTo>
                  <a:lnTo>
                    <a:pt x="5373624" y="0"/>
                  </a:lnTo>
                  <a:close/>
                </a:path>
              </a:pathLst>
            </a:custGeom>
            <a:solidFill>
              <a:srgbClr val="5F76B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108965" y="1530858"/>
              <a:ext cx="5374005" cy="1926589"/>
            </a:xfrm>
            <a:custGeom>
              <a:avLst/>
              <a:gdLst/>
              <a:ahLst/>
              <a:cxnLst/>
              <a:rect l="l" t="t" r="r" b="b"/>
              <a:pathLst>
                <a:path w="5374005" h="1926589">
                  <a:moveTo>
                    <a:pt x="5373624" y="1251712"/>
                  </a:moveTo>
                  <a:lnTo>
                    <a:pt x="2927604" y="1251712"/>
                  </a:lnTo>
                  <a:lnTo>
                    <a:pt x="2927604" y="1444752"/>
                  </a:lnTo>
                  <a:lnTo>
                    <a:pt x="3168396" y="1444752"/>
                  </a:lnTo>
                  <a:lnTo>
                    <a:pt x="2686811" y="1926336"/>
                  </a:lnTo>
                  <a:lnTo>
                    <a:pt x="2205228" y="1444752"/>
                  </a:lnTo>
                  <a:lnTo>
                    <a:pt x="2446020" y="1444752"/>
                  </a:lnTo>
                  <a:lnTo>
                    <a:pt x="2446020" y="1251712"/>
                  </a:lnTo>
                  <a:lnTo>
                    <a:pt x="0" y="1251712"/>
                  </a:lnTo>
                  <a:lnTo>
                    <a:pt x="0" y="0"/>
                  </a:lnTo>
                  <a:lnTo>
                    <a:pt x="5373624" y="0"/>
                  </a:lnTo>
                  <a:lnTo>
                    <a:pt x="5373624" y="1251712"/>
                  </a:lnTo>
                  <a:close/>
                </a:path>
              </a:pathLst>
            </a:custGeom>
            <a:ln w="1905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108965" y="2207513"/>
              <a:ext cx="2687320" cy="576580"/>
            </a:xfrm>
            <a:custGeom>
              <a:avLst/>
              <a:gdLst/>
              <a:ahLst/>
              <a:cxnLst/>
              <a:rect l="l" t="t" r="r" b="b"/>
              <a:pathLst>
                <a:path w="2687320" h="576580">
                  <a:moveTo>
                    <a:pt x="2686812" y="0"/>
                  </a:moveTo>
                  <a:lnTo>
                    <a:pt x="0" y="0"/>
                  </a:lnTo>
                  <a:lnTo>
                    <a:pt x="0" y="576072"/>
                  </a:lnTo>
                  <a:lnTo>
                    <a:pt x="2686812" y="576072"/>
                  </a:lnTo>
                  <a:lnTo>
                    <a:pt x="2686812" y="0"/>
                  </a:lnTo>
                  <a:close/>
                </a:path>
              </a:pathLst>
            </a:custGeom>
            <a:solidFill>
              <a:srgbClr val="D2D5E4">
                <a:alpha val="90194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108965" y="2207513"/>
              <a:ext cx="2687320" cy="576580"/>
            </a:xfrm>
            <a:custGeom>
              <a:avLst/>
              <a:gdLst/>
              <a:ahLst/>
              <a:cxnLst/>
              <a:rect l="l" t="t" r="r" b="b"/>
              <a:pathLst>
                <a:path w="2687320" h="576580">
                  <a:moveTo>
                    <a:pt x="0" y="576072"/>
                  </a:moveTo>
                  <a:lnTo>
                    <a:pt x="2686812" y="576072"/>
                  </a:lnTo>
                  <a:lnTo>
                    <a:pt x="2686812" y="0"/>
                  </a:lnTo>
                  <a:lnTo>
                    <a:pt x="0" y="0"/>
                  </a:lnTo>
                  <a:lnTo>
                    <a:pt x="0" y="576072"/>
                  </a:lnTo>
                  <a:close/>
                </a:path>
              </a:pathLst>
            </a:custGeom>
            <a:ln w="19050">
              <a:solidFill>
                <a:srgbClr val="D2D5E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5" name="object 15"/>
          <p:cNvSpPr txBox="1"/>
          <p:nvPr/>
        </p:nvSpPr>
        <p:spPr>
          <a:xfrm>
            <a:off x="449986" y="1643634"/>
            <a:ext cx="3342640" cy="10979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358265">
              <a:lnSpc>
                <a:spcPct val="100000"/>
              </a:lnSpc>
              <a:spcBef>
                <a:spcPts val="100"/>
              </a:spcBef>
            </a:pPr>
            <a:r>
              <a:rPr sz="2400" b="1" spc="-10" dirty="0">
                <a:solidFill>
                  <a:srgbClr val="FF0000"/>
                </a:solidFill>
                <a:latin typeface="Times New Roman"/>
                <a:cs typeface="Times New Roman"/>
              </a:rPr>
              <a:t>Допуск</a:t>
            </a:r>
            <a:r>
              <a:rPr sz="2400" b="1" spc="-6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400" b="1" dirty="0">
                <a:solidFill>
                  <a:srgbClr val="FF0000"/>
                </a:solidFill>
                <a:latin typeface="Times New Roman"/>
                <a:cs typeface="Times New Roman"/>
              </a:rPr>
              <a:t>к</a:t>
            </a:r>
            <a:r>
              <a:rPr sz="2400" b="1" spc="-6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400" b="1" spc="-25" dirty="0">
                <a:solidFill>
                  <a:srgbClr val="FF0000"/>
                </a:solidFill>
                <a:latin typeface="Times New Roman"/>
                <a:cs typeface="Times New Roman"/>
              </a:rPr>
              <a:t>ГИА</a:t>
            </a:r>
            <a:endParaRPr sz="2400">
              <a:latin typeface="Times New Roman"/>
              <a:cs typeface="Times New Roman"/>
            </a:endParaRPr>
          </a:p>
          <a:p>
            <a:pPr marL="12700">
              <a:lnSpc>
                <a:spcPts val="2010"/>
              </a:lnSpc>
              <a:spcBef>
                <a:spcPts val="1540"/>
              </a:spcBef>
            </a:pPr>
            <a:r>
              <a:rPr sz="1800" spc="-10" dirty="0">
                <a:latin typeface="Times New Roman"/>
                <a:cs typeface="Times New Roman"/>
              </a:rPr>
              <a:t>Итоговое</a:t>
            </a:r>
            <a:r>
              <a:rPr sz="1800" spc="-65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сочинение</a:t>
            </a:r>
            <a:endParaRPr sz="1800">
              <a:latin typeface="Times New Roman"/>
              <a:cs typeface="Times New Roman"/>
            </a:endParaRPr>
          </a:p>
          <a:p>
            <a:pPr marL="50800">
              <a:lnSpc>
                <a:spcPts val="2010"/>
              </a:lnSpc>
            </a:pPr>
            <a:r>
              <a:rPr sz="1800" dirty="0">
                <a:latin typeface="Times New Roman"/>
                <a:cs typeface="Times New Roman"/>
              </a:rPr>
              <a:t>(изложение)</a:t>
            </a:r>
            <a:r>
              <a:rPr sz="1800" spc="-90" dirty="0">
                <a:latin typeface="Times New Roman"/>
                <a:cs typeface="Times New Roman"/>
              </a:rPr>
              <a:t> </a:t>
            </a:r>
            <a:r>
              <a:rPr sz="1800" spc="-10" dirty="0">
                <a:solidFill>
                  <a:srgbClr val="FF0000"/>
                </a:solidFill>
                <a:latin typeface="Times New Roman"/>
                <a:cs typeface="Times New Roman"/>
              </a:rPr>
              <a:t>(зачёт)</a:t>
            </a:r>
            <a:endParaRPr sz="1800">
              <a:latin typeface="Times New Roman"/>
              <a:cs typeface="Times New Roman"/>
            </a:endParaRPr>
          </a:p>
        </p:txBody>
      </p:sp>
      <p:grpSp>
        <p:nvGrpSpPr>
          <p:cNvPr id="16" name="object 16"/>
          <p:cNvGrpSpPr/>
          <p:nvPr/>
        </p:nvGrpSpPr>
        <p:grpSpPr>
          <a:xfrm>
            <a:off x="2786252" y="2197989"/>
            <a:ext cx="6311265" cy="4432300"/>
            <a:chOff x="2786252" y="2197989"/>
            <a:chExt cx="6311265" cy="4432300"/>
          </a:xfrm>
        </p:grpSpPr>
        <p:sp>
          <p:nvSpPr>
            <p:cNvPr id="17" name="object 17"/>
            <p:cNvSpPr/>
            <p:nvPr/>
          </p:nvSpPr>
          <p:spPr>
            <a:xfrm>
              <a:off x="2795777" y="2207514"/>
              <a:ext cx="2687320" cy="576580"/>
            </a:xfrm>
            <a:custGeom>
              <a:avLst/>
              <a:gdLst/>
              <a:ahLst/>
              <a:cxnLst/>
              <a:rect l="l" t="t" r="r" b="b"/>
              <a:pathLst>
                <a:path w="2687320" h="576580">
                  <a:moveTo>
                    <a:pt x="2686812" y="0"/>
                  </a:moveTo>
                  <a:lnTo>
                    <a:pt x="0" y="0"/>
                  </a:lnTo>
                  <a:lnTo>
                    <a:pt x="0" y="576072"/>
                  </a:lnTo>
                  <a:lnTo>
                    <a:pt x="2686812" y="576072"/>
                  </a:lnTo>
                  <a:lnTo>
                    <a:pt x="2686812" y="0"/>
                  </a:lnTo>
                  <a:close/>
                </a:path>
              </a:pathLst>
            </a:custGeom>
            <a:solidFill>
              <a:srgbClr val="D2D5E4">
                <a:alpha val="90194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2795777" y="2207514"/>
              <a:ext cx="2687320" cy="576580"/>
            </a:xfrm>
            <a:custGeom>
              <a:avLst/>
              <a:gdLst/>
              <a:ahLst/>
              <a:cxnLst/>
              <a:rect l="l" t="t" r="r" b="b"/>
              <a:pathLst>
                <a:path w="2687320" h="576580">
                  <a:moveTo>
                    <a:pt x="0" y="576072"/>
                  </a:moveTo>
                  <a:lnTo>
                    <a:pt x="2686812" y="576072"/>
                  </a:lnTo>
                  <a:lnTo>
                    <a:pt x="2686812" y="0"/>
                  </a:lnTo>
                  <a:lnTo>
                    <a:pt x="0" y="0"/>
                  </a:lnTo>
                  <a:lnTo>
                    <a:pt x="0" y="576072"/>
                  </a:lnTo>
                  <a:close/>
                </a:path>
              </a:pathLst>
            </a:custGeom>
            <a:ln w="19050">
              <a:solidFill>
                <a:srgbClr val="D2D5E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5653277" y="3213354"/>
              <a:ext cx="3383279" cy="3385185"/>
            </a:xfrm>
            <a:custGeom>
              <a:avLst/>
              <a:gdLst/>
              <a:ahLst/>
              <a:cxnLst/>
              <a:rect l="l" t="t" r="r" b="b"/>
              <a:pathLst>
                <a:path w="3383279" h="3385184">
                  <a:moveTo>
                    <a:pt x="0" y="3384804"/>
                  </a:moveTo>
                  <a:lnTo>
                    <a:pt x="3383279" y="3384804"/>
                  </a:lnTo>
                  <a:lnTo>
                    <a:pt x="3383279" y="0"/>
                  </a:lnTo>
                  <a:lnTo>
                    <a:pt x="0" y="0"/>
                  </a:lnTo>
                  <a:lnTo>
                    <a:pt x="0" y="3384804"/>
                  </a:lnTo>
                  <a:close/>
                </a:path>
              </a:pathLst>
            </a:custGeom>
            <a:ln w="19050">
              <a:solidFill>
                <a:srgbClr val="44548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0" name="object 20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156625" y="3371994"/>
              <a:ext cx="1235883" cy="204711"/>
            </a:xfrm>
            <a:prstGeom prst="rect">
              <a:avLst/>
            </a:prstGeom>
          </p:spPr>
        </p:pic>
        <p:pic>
          <p:nvPicPr>
            <p:cNvPr id="21" name="object 21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7315199" y="3249168"/>
              <a:ext cx="1411986" cy="454914"/>
            </a:xfrm>
            <a:prstGeom prst="rect">
              <a:avLst/>
            </a:prstGeom>
          </p:spPr>
        </p:pic>
        <p:pic>
          <p:nvPicPr>
            <p:cNvPr id="22" name="object 22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5780532" y="3493008"/>
              <a:ext cx="3182873" cy="454913"/>
            </a:xfrm>
            <a:prstGeom prst="rect">
              <a:avLst/>
            </a:prstGeom>
          </p:spPr>
        </p:pic>
        <p:pic>
          <p:nvPicPr>
            <p:cNvPr id="23" name="object 23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5926835" y="3736848"/>
              <a:ext cx="2897886" cy="454913"/>
            </a:xfrm>
            <a:prstGeom prst="rect">
              <a:avLst/>
            </a:prstGeom>
          </p:spPr>
        </p:pic>
        <p:pic>
          <p:nvPicPr>
            <p:cNvPr id="24" name="object 24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5657088" y="3980688"/>
              <a:ext cx="3440429" cy="454913"/>
            </a:xfrm>
            <a:prstGeom prst="rect">
              <a:avLst/>
            </a:prstGeom>
          </p:spPr>
        </p:pic>
        <p:pic>
          <p:nvPicPr>
            <p:cNvPr id="25" name="object 25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5748527" y="4224528"/>
              <a:ext cx="3246881" cy="454913"/>
            </a:xfrm>
            <a:prstGeom prst="rect">
              <a:avLst/>
            </a:prstGeom>
          </p:spPr>
        </p:pic>
        <p:pic>
          <p:nvPicPr>
            <p:cNvPr id="26" name="object 26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6089904" y="4468368"/>
              <a:ext cx="2567178" cy="454913"/>
            </a:xfrm>
            <a:prstGeom prst="rect">
              <a:avLst/>
            </a:prstGeom>
          </p:spPr>
        </p:pic>
        <p:pic>
          <p:nvPicPr>
            <p:cNvPr id="27" name="object 27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5939027" y="4712208"/>
              <a:ext cx="2868929" cy="454913"/>
            </a:xfrm>
            <a:prstGeom prst="rect">
              <a:avLst/>
            </a:prstGeom>
          </p:spPr>
        </p:pic>
        <p:pic>
          <p:nvPicPr>
            <p:cNvPr id="28" name="object 28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6152387" y="4956048"/>
              <a:ext cx="2442210" cy="454913"/>
            </a:xfrm>
            <a:prstGeom prst="rect">
              <a:avLst/>
            </a:prstGeom>
          </p:spPr>
        </p:pic>
        <p:pic>
          <p:nvPicPr>
            <p:cNvPr id="29" name="object 29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5903976" y="5199888"/>
              <a:ext cx="2940557" cy="454914"/>
            </a:xfrm>
            <a:prstGeom prst="rect">
              <a:avLst/>
            </a:prstGeom>
          </p:spPr>
        </p:pic>
        <p:pic>
          <p:nvPicPr>
            <p:cNvPr id="30" name="object 30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5800344" y="5443728"/>
              <a:ext cx="3146298" cy="454914"/>
            </a:xfrm>
            <a:prstGeom prst="rect">
              <a:avLst/>
            </a:prstGeom>
          </p:spPr>
        </p:pic>
        <p:pic>
          <p:nvPicPr>
            <p:cNvPr id="31" name="object 31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5655563" y="5687567"/>
              <a:ext cx="3434334" cy="454913"/>
            </a:xfrm>
            <a:prstGeom prst="rect">
              <a:avLst/>
            </a:prstGeom>
          </p:spPr>
        </p:pic>
        <p:pic>
          <p:nvPicPr>
            <p:cNvPr id="32" name="object 32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5899404" y="5931408"/>
              <a:ext cx="2948178" cy="454914"/>
            </a:xfrm>
            <a:prstGeom prst="rect">
              <a:avLst/>
            </a:prstGeom>
          </p:spPr>
        </p:pic>
        <p:pic>
          <p:nvPicPr>
            <p:cNvPr id="33" name="object 33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6326124" y="6175248"/>
              <a:ext cx="2041398" cy="454914"/>
            </a:xfrm>
            <a:prstGeom prst="rect">
              <a:avLst/>
            </a:prstGeom>
          </p:spPr>
        </p:pic>
      </p:grpSp>
      <p:sp>
        <p:nvSpPr>
          <p:cNvPr id="34" name="object 34"/>
          <p:cNvSpPr txBox="1"/>
          <p:nvPr/>
        </p:nvSpPr>
        <p:spPr>
          <a:xfrm>
            <a:off x="5776340" y="3302000"/>
            <a:ext cx="3134995" cy="31953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" algn="ctr">
              <a:lnSpc>
                <a:spcPct val="100000"/>
              </a:lnSpc>
              <a:spcBef>
                <a:spcPts val="95"/>
              </a:spcBef>
            </a:pPr>
            <a:r>
              <a:rPr sz="1600" dirty="0">
                <a:latin typeface="Times New Roman"/>
                <a:cs typeface="Times New Roman"/>
              </a:rPr>
              <a:t>обучающиеся,</a:t>
            </a:r>
            <a:r>
              <a:rPr sz="1600" spc="-40" dirty="0">
                <a:latin typeface="Times New Roman"/>
                <a:cs typeface="Times New Roman"/>
              </a:rPr>
              <a:t> </a:t>
            </a:r>
            <a:r>
              <a:rPr sz="1600" dirty="0">
                <a:latin typeface="Times New Roman"/>
                <a:cs typeface="Times New Roman"/>
              </a:rPr>
              <a:t>не</a:t>
            </a:r>
            <a:r>
              <a:rPr sz="1600" spc="-60" dirty="0">
                <a:latin typeface="Times New Roman"/>
                <a:cs typeface="Times New Roman"/>
              </a:rPr>
              <a:t> </a:t>
            </a:r>
            <a:r>
              <a:rPr sz="1600" spc="-10" dirty="0">
                <a:latin typeface="Times New Roman"/>
                <a:cs typeface="Times New Roman"/>
              </a:rPr>
              <a:t>имеющие</a:t>
            </a:r>
            <a:endParaRPr sz="1600">
              <a:latin typeface="Times New Roman"/>
              <a:cs typeface="Times New Roman"/>
            </a:endParaRPr>
          </a:p>
          <a:p>
            <a:pPr marL="13970" marR="5080" indent="-1905" algn="ctr">
              <a:lnSpc>
                <a:spcPct val="100000"/>
              </a:lnSpc>
            </a:pPr>
            <a:r>
              <a:rPr sz="1600" spc="-10" dirty="0">
                <a:latin typeface="Times New Roman"/>
                <a:cs typeface="Times New Roman"/>
              </a:rPr>
              <a:t>академической</a:t>
            </a:r>
            <a:r>
              <a:rPr sz="1600" spc="-60" dirty="0">
                <a:latin typeface="Times New Roman"/>
                <a:cs typeface="Times New Roman"/>
              </a:rPr>
              <a:t> </a:t>
            </a:r>
            <a:r>
              <a:rPr sz="1600" dirty="0">
                <a:latin typeface="Times New Roman"/>
                <a:cs typeface="Times New Roman"/>
              </a:rPr>
              <a:t>задолженности,</a:t>
            </a:r>
            <a:r>
              <a:rPr sz="1600" spc="-40" dirty="0">
                <a:latin typeface="Times New Roman"/>
                <a:cs typeface="Times New Roman"/>
              </a:rPr>
              <a:t> </a:t>
            </a:r>
            <a:r>
              <a:rPr sz="1600" spc="-50" dirty="0">
                <a:latin typeface="Times New Roman"/>
                <a:cs typeface="Times New Roman"/>
              </a:rPr>
              <a:t>в </a:t>
            </a:r>
            <a:r>
              <a:rPr sz="1600" dirty="0">
                <a:latin typeface="Times New Roman"/>
                <a:cs typeface="Times New Roman"/>
              </a:rPr>
              <a:t>полном</a:t>
            </a:r>
            <a:r>
              <a:rPr sz="1600" spc="-90" dirty="0">
                <a:latin typeface="Times New Roman"/>
                <a:cs typeface="Times New Roman"/>
              </a:rPr>
              <a:t> </a:t>
            </a:r>
            <a:r>
              <a:rPr sz="1600" dirty="0">
                <a:latin typeface="Times New Roman"/>
                <a:cs typeface="Times New Roman"/>
              </a:rPr>
              <a:t>объеме</a:t>
            </a:r>
            <a:r>
              <a:rPr sz="1600" spc="-100" dirty="0">
                <a:latin typeface="Times New Roman"/>
                <a:cs typeface="Times New Roman"/>
              </a:rPr>
              <a:t> </a:t>
            </a:r>
            <a:r>
              <a:rPr sz="1600" spc="-10" dirty="0">
                <a:latin typeface="Times New Roman"/>
                <a:cs typeface="Times New Roman"/>
              </a:rPr>
              <a:t>выполнившие </a:t>
            </a:r>
            <a:r>
              <a:rPr sz="1600" dirty="0">
                <a:latin typeface="Times New Roman"/>
                <a:cs typeface="Times New Roman"/>
              </a:rPr>
              <a:t>учебный</a:t>
            </a:r>
            <a:r>
              <a:rPr sz="1600" spc="-35" dirty="0">
                <a:latin typeface="Times New Roman"/>
                <a:cs typeface="Times New Roman"/>
              </a:rPr>
              <a:t> </a:t>
            </a:r>
            <a:r>
              <a:rPr sz="1600" dirty="0">
                <a:latin typeface="Times New Roman"/>
                <a:cs typeface="Times New Roman"/>
              </a:rPr>
              <a:t>план</a:t>
            </a:r>
            <a:r>
              <a:rPr sz="1600" spc="-35" dirty="0">
                <a:latin typeface="Times New Roman"/>
                <a:cs typeface="Times New Roman"/>
              </a:rPr>
              <a:t> </a:t>
            </a:r>
            <a:r>
              <a:rPr sz="1600" dirty="0">
                <a:latin typeface="Times New Roman"/>
                <a:cs typeface="Times New Roman"/>
              </a:rPr>
              <a:t>или</a:t>
            </a:r>
            <a:r>
              <a:rPr sz="1600" spc="-35" dirty="0">
                <a:latin typeface="Times New Roman"/>
                <a:cs typeface="Times New Roman"/>
              </a:rPr>
              <a:t> </a:t>
            </a:r>
            <a:r>
              <a:rPr sz="1600" spc="-10" dirty="0">
                <a:latin typeface="Times New Roman"/>
                <a:cs typeface="Times New Roman"/>
              </a:rPr>
              <a:t>индивидуальный </a:t>
            </a:r>
            <a:r>
              <a:rPr sz="1600" dirty="0">
                <a:latin typeface="Times New Roman"/>
                <a:cs typeface="Times New Roman"/>
              </a:rPr>
              <a:t>учебный</a:t>
            </a:r>
            <a:r>
              <a:rPr sz="1600" spc="-55" dirty="0">
                <a:latin typeface="Times New Roman"/>
                <a:cs typeface="Times New Roman"/>
              </a:rPr>
              <a:t> </a:t>
            </a:r>
            <a:r>
              <a:rPr sz="1600" dirty="0">
                <a:latin typeface="Times New Roman"/>
                <a:cs typeface="Times New Roman"/>
              </a:rPr>
              <a:t>план</a:t>
            </a:r>
            <a:r>
              <a:rPr sz="1600" spc="-50" dirty="0">
                <a:latin typeface="Times New Roman"/>
                <a:cs typeface="Times New Roman"/>
              </a:rPr>
              <a:t> </a:t>
            </a:r>
            <a:r>
              <a:rPr sz="1600" dirty="0">
                <a:latin typeface="Times New Roman"/>
                <a:cs typeface="Times New Roman"/>
              </a:rPr>
              <a:t>(имеющие</a:t>
            </a:r>
            <a:r>
              <a:rPr sz="1600" spc="-35" dirty="0">
                <a:latin typeface="Times New Roman"/>
                <a:cs typeface="Times New Roman"/>
              </a:rPr>
              <a:t> </a:t>
            </a:r>
            <a:r>
              <a:rPr sz="1600" spc="-10" dirty="0">
                <a:latin typeface="Times New Roman"/>
                <a:cs typeface="Times New Roman"/>
              </a:rPr>
              <a:t>годовые </a:t>
            </a:r>
            <a:r>
              <a:rPr sz="1600" dirty="0">
                <a:latin typeface="Times New Roman"/>
                <a:cs typeface="Times New Roman"/>
              </a:rPr>
              <a:t>отметки</a:t>
            </a:r>
            <a:r>
              <a:rPr sz="1600" spc="-25" dirty="0">
                <a:latin typeface="Times New Roman"/>
                <a:cs typeface="Times New Roman"/>
              </a:rPr>
              <a:t> </a:t>
            </a:r>
            <a:r>
              <a:rPr sz="1600" dirty="0">
                <a:latin typeface="Times New Roman"/>
                <a:cs typeface="Times New Roman"/>
              </a:rPr>
              <a:t>по</a:t>
            </a:r>
            <a:r>
              <a:rPr sz="1600" spc="-30" dirty="0">
                <a:latin typeface="Times New Roman"/>
                <a:cs typeface="Times New Roman"/>
              </a:rPr>
              <a:t> </a:t>
            </a:r>
            <a:r>
              <a:rPr sz="1600" dirty="0">
                <a:latin typeface="Times New Roman"/>
                <a:cs typeface="Times New Roman"/>
              </a:rPr>
              <a:t>всем</a:t>
            </a:r>
            <a:r>
              <a:rPr sz="1600" spc="-40" dirty="0">
                <a:latin typeface="Times New Roman"/>
                <a:cs typeface="Times New Roman"/>
              </a:rPr>
              <a:t> </a:t>
            </a:r>
            <a:r>
              <a:rPr sz="1600" spc="-10" dirty="0">
                <a:latin typeface="Times New Roman"/>
                <a:cs typeface="Times New Roman"/>
              </a:rPr>
              <a:t>учебным</a:t>
            </a:r>
            <a:endParaRPr sz="1600">
              <a:latin typeface="Times New Roman"/>
              <a:cs typeface="Times New Roman"/>
            </a:endParaRPr>
          </a:p>
          <a:p>
            <a:pPr marL="260985" marR="251460" indent="-635" algn="ctr">
              <a:lnSpc>
                <a:spcPct val="100000"/>
              </a:lnSpc>
            </a:pPr>
            <a:r>
              <a:rPr sz="1600" dirty="0">
                <a:latin typeface="Times New Roman"/>
                <a:cs typeface="Times New Roman"/>
              </a:rPr>
              <a:t>предметам</a:t>
            </a:r>
            <a:r>
              <a:rPr sz="1600" spc="-55" dirty="0">
                <a:latin typeface="Times New Roman"/>
                <a:cs typeface="Times New Roman"/>
              </a:rPr>
              <a:t> </a:t>
            </a:r>
            <a:r>
              <a:rPr sz="1600" dirty="0">
                <a:latin typeface="Times New Roman"/>
                <a:cs typeface="Times New Roman"/>
              </a:rPr>
              <a:t>учебного</a:t>
            </a:r>
            <a:r>
              <a:rPr sz="1600" spc="-70" dirty="0">
                <a:latin typeface="Times New Roman"/>
                <a:cs typeface="Times New Roman"/>
              </a:rPr>
              <a:t> </a:t>
            </a:r>
            <a:r>
              <a:rPr sz="1600" dirty="0">
                <a:latin typeface="Times New Roman"/>
                <a:cs typeface="Times New Roman"/>
              </a:rPr>
              <a:t>плана</a:t>
            </a:r>
            <a:r>
              <a:rPr sz="1600" spc="-55" dirty="0">
                <a:latin typeface="Times New Roman"/>
                <a:cs typeface="Times New Roman"/>
              </a:rPr>
              <a:t> </a:t>
            </a:r>
            <a:r>
              <a:rPr sz="1600" spc="-25" dirty="0">
                <a:latin typeface="Times New Roman"/>
                <a:cs typeface="Times New Roman"/>
              </a:rPr>
              <a:t>за </a:t>
            </a:r>
            <a:r>
              <a:rPr sz="1600" dirty="0">
                <a:latin typeface="Times New Roman"/>
                <a:cs typeface="Times New Roman"/>
              </a:rPr>
              <a:t>каждый</a:t>
            </a:r>
            <a:r>
              <a:rPr sz="1600" spc="-55" dirty="0">
                <a:latin typeface="Times New Roman"/>
                <a:cs typeface="Times New Roman"/>
              </a:rPr>
              <a:t> </a:t>
            </a:r>
            <a:r>
              <a:rPr sz="1600" spc="-10" dirty="0">
                <a:latin typeface="Times New Roman"/>
                <a:cs typeface="Times New Roman"/>
              </a:rPr>
              <a:t>год</a:t>
            </a:r>
            <a:r>
              <a:rPr sz="1600" spc="-60" dirty="0">
                <a:latin typeface="Times New Roman"/>
                <a:cs typeface="Times New Roman"/>
              </a:rPr>
              <a:t> </a:t>
            </a:r>
            <a:r>
              <a:rPr sz="1600" spc="-10" dirty="0">
                <a:latin typeface="Times New Roman"/>
                <a:cs typeface="Times New Roman"/>
              </a:rPr>
              <a:t>обучения</a:t>
            </a:r>
            <a:r>
              <a:rPr sz="1600" spc="-45" dirty="0">
                <a:latin typeface="Times New Roman"/>
                <a:cs typeface="Times New Roman"/>
              </a:rPr>
              <a:t> </a:t>
            </a:r>
            <a:r>
              <a:rPr sz="1600" spc="-25" dirty="0">
                <a:latin typeface="Times New Roman"/>
                <a:cs typeface="Times New Roman"/>
              </a:rPr>
              <a:t>по </a:t>
            </a:r>
            <a:r>
              <a:rPr sz="1600" spc="-10" dirty="0">
                <a:latin typeface="Times New Roman"/>
                <a:cs typeface="Times New Roman"/>
              </a:rPr>
              <a:t>образовательным</a:t>
            </a:r>
            <a:r>
              <a:rPr sz="1600" spc="-35" dirty="0">
                <a:latin typeface="Times New Roman"/>
                <a:cs typeface="Times New Roman"/>
              </a:rPr>
              <a:t> </a:t>
            </a:r>
            <a:r>
              <a:rPr sz="1600" spc="-10" dirty="0">
                <a:latin typeface="Times New Roman"/>
                <a:cs typeface="Times New Roman"/>
              </a:rPr>
              <a:t>программам</a:t>
            </a:r>
            <a:endParaRPr sz="1600">
              <a:latin typeface="Times New Roman"/>
              <a:cs typeface="Times New Roman"/>
            </a:endParaRPr>
          </a:p>
          <a:p>
            <a:pPr marL="12700" marR="5080" indent="144780">
              <a:lnSpc>
                <a:spcPct val="100000"/>
              </a:lnSpc>
              <a:spcBef>
                <a:spcPts val="5"/>
              </a:spcBef>
            </a:pPr>
            <a:r>
              <a:rPr sz="1600" spc="-10" dirty="0">
                <a:latin typeface="Times New Roman"/>
                <a:cs typeface="Times New Roman"/>
              </a:rPr>
              <a:t>среднего</a:t>
            </a:r>
            <a:r>
              <a:rPr sz="1600" spc="-80" dirty="0">
                <a:latin typeface="Times New Roman"/>
                <a:cs typeface="Times New Roman"/>
              </a:rPr>
              <a:t> </a:t>
            </a:r>
            <a:r>
              <a:rPr sz="1600" dirty="0">
                <a:latin typeface="Times New Roman"/>
                <a:cs typeface="Times New Roman"/>
              </a:rPr>
              <a:t>общего</a:t>
            </a:r>
            <a:r>
              <a:rPr sz="1600" spc="-75" dirty="0">
                <a:latin typeface="Times New Roman"/>
                <a:cs typeface="Times New Roman"/>
              </a:rPr>
              <a:t> </a:t>
            </a:r>
            <a:r>
              <a:rPr sz="1600" dirty="0">
                <a:latin typeface="Times New Roman"/>
                <a:cs typeface="Times New Roman"/>
              </a:rPr>
              <a:t>образования</a:t>
            </a:r>
            <a:r>
              <a:rPr sz="1600" spc="-75" dirty="0">
                <a:latin typeface="Times New Roman"/>
                <a:cs typeface="Times New Roman"/>
              </a:rPr>
              <a:t> </a:t>
            </a:r>
            <a:r>
              <a:rPr sz="1600" spc="-25" dirty="0">
                <a:latin typeface="Times New Roman"/>
                <a:cs typeface="Times New Roman"/>
              </a:rPr>
              <a:t>не </a:t>
            </a:r>
            <a:r>
              <a:rPr sz="1600" dirty="0">
                <a:latin typeface="Times New Roman"/>
                <a:cs typeface="Times New Roman"/>
              </a:rPr>
              <a:t>ниже</a:t>
            </a:r>
            <a:r>
              <a:rPr sz="1600" spc="-40" dirty="0">
                <a:latin typeface="Times New Roman"/>
                <a:cs typeface="Times New Roman"/>
              </a:rPr>
              <a:t> </a:t>
            </a:r>
            <a:r>
              <a:rPr sz="1600" spc="-10" dirty="0">
                <a:latin typeface="Times New Roman"/>
                <a:cs typeface="Times New Roman"/>
              </a:rPr>
              <a:t>удовлетворительных),</a:t>
            </a:r>
            <a:r>
              <a:rPr sz="1600" spc="-20" dirty="0">
                <a:latin typeface="Times New Roman"/>
                <a:cs typeface="Times New Roman"/>
              </a:rPr>
              <a:t> </a:t>
            </a:r>
            <a:r>
              <a:rPr sz="1600" dirty="0">
                <a:latin typeface="Times New Roman"/>
                <a:cs typeface="Times New Roman"/>
              </a:rPr>
              <a:t>а</a:t>
            </a:r>
            <a:r>
              <a:rPr sz="1600" spc="-45" dirty="0">
                <a:latin typeface="Times New Roman"/>
                <a:cs typeface="Times New Roman"/>
              </a:rPr>
              <a:t> </a:t>
            </a:r>
            <a:r>
              <a:rPr sz="1600" spc="-20" dirty="0">
                <a:latin typeface="Times New Roman"/>
                <a:cs typeface="Times New Roman"/>
              </a:rPr>
              <a:t>также</a:t>
            </a:r>
            <a:endParaRPr sz="1600">
              <a:latin typeface="Times New Roman"/>
              <a:cs typeface="Times New Roman"/>
            </a:endParaRPr>
          </a:p>
          <a:p>
            <a:pPr marL="683260" marR="247650" indent="-426720">
              <a:lnSpc>
                <a:spcPct val="100000"/>
              </a:lnSpc>
            </a:pPr>
            <a:r>
              <a:rPr sz="1600" dirty="0">
                <a:latin typeface="Times New Roman"/>
                <a:cs typeface="Times New Roman"/>
              </a:rPr>
              <a:t>имеющие</a:t>
            </a:r>
            <a:r>
              <a:rPr sz="1600" spc="-25" dirty="0">
                <a:latin typeface="Times New Roman"/>
                <a:cs typeface="Times New Roman"/>
              </a:rPr>
              <a:t> результат</a:t>
            </a:r>
            <a:r>
              <a:rPr sz="1600" spc="-50" dirty="0">
                <a:latin typeface="Times New Roman"/>
                <a:cs typeface="Times New Roman"/>
              </a:rPr>
              <a:t> </a:t>
            </a:r>
            <a:r>
              <a:rPr sz="1600" spc="-10" dirty="0">
                <a:latin typeface="Times New Roman"/>
                <a:cs typeface="Times New Roman"/>
              </a:rPr>
              <a:t>«зачет»</a:t>
            </a:r>
            <a:r>
              <a:rPr sz="1600" spc="-45" dirty="0">
                <a:latin typeface="Times New Roman"/>
                <a:cs typeface="Times New Roman"/>
              </a:rPr>
              <a:t> </a:t>
            </a:r>
            <a:r>
              <a:rPr sz="1600" spc="-25" dirty="0">
                <a:latin typeface="Times New Roman"/>
                <a:cs typeface="Times New Roman"/>
              </a:rPr>
              <a:t>за </a:t>
            </a:r>
            <a:r>
              <a:rPr sz="1600" spc="-10" dirty="0">
                <a:latin typeface="Times New Roman"/>
                <a:cs typeface="Times New Roman"/>
              </a:rPr>
              <a:t>итоговое</a:t>
            </a:r>
            <a:r>
              <a:rPr sz="1600" spc="-35" dirty="0">
                <a:latin typeface="Times New Roman"/>
                <a:cs typeface="Times New Roman"/>
              </a:rPr>
              <a:t> </a:t>
            </a:r>
            <a:r>
              <a:rPr sz="1600" spc="-10" dirty="0">
                <a:latin typeface="Times New Roman"/>
                <a:cs typeface="Times New Roman"/>
              </a:rPr>
              <a:t>сочинение.</a:t>
            </a:r>
            <a:endParaRPr sz="1600">
              <a:latin typeface="Times New Roman"/>
              <a:cs typeface="Times New Roman"/>
            </a:endParaRPr>
          </a:p>
        </p:txBody>
      </p:sp>
      <p:grpSp>
        <p:nvGrpSpPr>
          <p:cNvPr id="35" name="object 35"/>
          <p:cNvGrpSpPr/>
          <p:nvPr/>
        </p:nvGrpSpPr>
        <p:grpSpPr>
          <a:xfrm>
            <a:off x="4109592" y="2238629"/>
            <a:ext cx="1889125" cy="1322070"/>
            <a:chOff x="4109592" y="2238629"/>
            <a:chExt cx="1889125" cy="1322070"/>
          </a:xfrm>
        </p:grpSpPr>
        <p:sp>
          <p:nvSpPr>
            <p:cNvPr id="36" name="object 36"/>
            <p:cNvSpPr/>
            <p:nvPr/>
          </p:nvSpPr>
          <p:spPr>
            <a:xfrm>
              <a:off x="4119117" y="2248154"/>
              <a:ext cx="1870075" cy="1303020"/>
            </a:xfrm>
            <a:custGeom>
              <a:avLst/>
              <a:gdLst/>
              <a:ahLst/>
              <a:cxnLst/>
              <a:rect l="l" t="t" r="r" b="b"/>
              <a:pathLst>
                <a:path w="1870075" h="1303020">
                  <a:moveTo>
                    <a:pt x="527304" y="0"/>
                  </a:moveTo>
                  <a:lnTo>
                    <a:pt x="0" y="152019"/>
                  </a:lnTo>
                  <a:lnTo>
                    <a:pt x="152146" y="679450"/>
                  </a:lnTo>
                  <a:lnTo>
                    <a:pt x="245872" y="509524"/>
                  </a:lnTo>
                  <a:lnTo>
                    <a:pt x="1682496" y="1302893"/>
                  </a:lnTo>
                  <a:lnTo>
                    <a:pt x="1870075" y="963168"/>
                  </a:lnTo>
                  <a:lnTo>
                    <a:pt x="433578" y="169799"/>
                  </a:lnTo>
                  <a:lnTo>
                    <a:pt x="527304" y="0"/>
                  </a:lnTo>
                  <a:close/>
                </a:path>
              </a:pathLst>
            </a:custGeom>
            <a:solidFill>
              <a:srgbClr val="5F76B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" name="object 37"/>
            <p:cNvSpPr/>
            <p:nvPr/>
          </p:nvSpPr>
          <p:spPr>
            <a:xfrm>
              <a:off x="4119117" y="2248154"/>
              <a:ext cx="1870075" cy="1303020"/>
            </a:xfrm>
            <a:custGeom>
              <a:avLst/>
              <a:gdLst/>
              <a:ahLst/>
              <a:cxnLst/>
              <a:rect l="l" t="t" r="r" b="b"/>
              <a:pathLst>
                <a:path w="1870075" h="1303020">
                  <a:moveTo>
                    <a:pt x="0" y="152019"/>
                  </a:moveTo>
                  <a:lnTo>
                    <a:pt x="527304" y="0"/>
                  </a:lnTo>
                  <a:lnTo>
                    <a:pt x="433578" y="169799"/>
                  </a:lnTo>
                  <a:lnTo>
                    <a:pt x="1870075" y="963168"/>
                  </a:lnTo>
                  <a:lnTo>
                    <a:pt x="1682496" y="1302893"/>
                  </a:lnTo>
                  <a:lnTo>
                    <a:pt x="245872" y="509524"/>
                  </a:lnTo>
                  <a:lnTo>
                    <a:pt x="152146" y="679450"/>
                  </a:lnTo>
                  <a:lnTo>
                    <a:pt x="0" y="152019"/>
                  </a:lnTo>
                  <a:close/>
                </a:path>
              </a:pathLst>
            </a:custGeom>
            <a:ln w="19050">
              <a:solidFill>
                <a:srgbClr val="44548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577721" y="1310081"/>
            <a:ext cx="5990590" cy="69723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4400" dirty="0"/>
              <a:t>ИТОГОВЫЕ</a:t>
            </a:r>
            <a:r>
              <a:rPr sz="4400" spc="-204" dirty="0"/>
              <a:t> </a:t>
            </a:r>
            <a:r>
              <a:rPr sz="4400" spc="-10" dirty="0"/>
              <a:t>ОЦЕНКИ</a:t>
            </a:r>
            <a:endParaRPr sz="4400"/>
          </a:p>
        </p:txBody>
      </p:sp>
      <p:sp>
        <p:nvSpPr>
          <p:cNvPr id="3" name="object 3"/>
          <p:cNvSpPr txBox="1"/>
          <p:nvPr/>
        </p:nvSpPr>
        <p:spPr>
          <a:xfrm>
            <a:off x="535940" y="2433320"/>
            <a:ext cx="8281034" cy="29527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  <a:spcBef>
                <a:spcPts val="105"/>
              </a:spcBef>
            </a:pPr>
            <a:r>
              <a:rPr sz="3200" dirty="0">
                <a:latin typeface="Times New Roman"/>
                <a:cs typeface="Times New Roman"/>
              </a:rPr>
              <a:t>По</a:t>
            </a:r>
            <a:r>
              <a:rPr sz="3200" spc="330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всем</a:t>
            </a:r>
            <a:r>
              <a:rPr sz="3200" spc="325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предметам</a:t>
            </a:r>
            <a:r>
              <a:rPr sz="3200" spc="320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учебного</a:t>
            </a:r>
            <a:r>
              <a:rPr sz="3200" spc="320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плана</a:t>
            </a:r>
            <a:r>
              <a:rPr sz="3200" spc="340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на</a:t>
            </a:r>
            <a:r>
              <a:rPr sz="3200" spc="320" dirty="0">
                <a:latin typeface="Times New Roman"/>
                <a:cs typeface="Times New Roman"/>
              </a:rPr>
              <a:t> </a:t>
            </a:r>
            <a:r>
              <a:rPr sz="3200" spc="-10" dirty="0">
                <a:latin typeface="Times New Roman"/>
                <a:cs typeface="Times New Roman"/>
              </a:rPr>
              <a:t>уровне </a:t>
            </a:r>
            <a:r>
              <a:rPr sz="3200" dirty="0">
                <a:latin typeface="Times New Roman"/>
                <a:cs typeface="Times New Roman"/>
              </a:rPr>
              <a:t>среднего</a:t>
            </a:r>
            <a:r>
              <a:rPr sz="3200" spc="560" dirty="0">
                <a:latin typeface="Times New Roman"/>
                <a:cs typeface="Times New Roman"/>
              </a:rPr>
              <a:t>    </a:t>
            </a:r>
            <a:r>
              <a:rPr sz="3200" dirty="0">
                <a:latin typeface="Times New Roman"/>
                <a:cs typeface="Times New Roman"/>
              </a:rPr>
              <a:t>общего</a:t>
            </a:r>
            <a:r>
              <a:rPr sz="3200" spc="560" dirty="0">
                <a:latin typeface="Times New Roman"/>
                <a:cs typeface="Times New Roman"/>
              </a:rPr>
              <a:t>    </a:t>
            </a:r>
            <a:r>
              <a:rPr sz="3200" dirty="0">
                <a:latin typeface="Times New Roman"/>
                <a:cs typeface="Times New Roman"/>
              </a:rPr>
              <a:t>образования</a:t>
            </a:r>
            <a:r>
              <a:rPr sz="3200" spc="560" dirty="0">
                <a:latin typeface="Times New Roman"/>
                <a:cs typeface="Times New Roman"/>
              </a:rPr>
              <a:t>    </a:t>
            </a:r>
            <a:r>
              <a:rPr sz="3200" spc="-10" dirty="0">
                <a:latin typeface="Times New Roman"/>
                <a:cs typeface="Times New Roman"/>
              </a:rPr>
              <a:t>оценка </a:t>
            </a:r>
            <a:r>
              <a:rPr sz="3200" dirty="0">
                <a:latin typeface="Times New Roman"/>
                <a:cs typeface="Times New Roman"/>
              </a:rPr>
              <a:t>выставляется</a:t>
            </a:r>
            <a:r>
              <a:rPr sz="3200" spc="370" dirty="0">
                <a:latin typeface="Times New Roman"/>
                <a:cs typeface="Times New Roman"/>
              </a:rPr>
              <a:t>  </a:t>
            </a:r>
            <a:r>
              <a:rPr sz="3200" dirty="0">
                <a:latin typeface="Times New Roman"/>
                <a:cs typeface="Times New Roman"/>
              </a:rPr>
              <a:t>как</a:t>
            </a:r>
            <a:r>
              <a:rPr sz="3200" spc="375" dirty="0">
                <a:latin typeface="Times New Roman"/>
                <a:cs typeface="Times New Roman"/>
              </a:rPr>
              <a:t>  </a:t>
            </a:r>
            <a:r>
              <a:rPr sz="3200" b="1" u="sng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среднее</a:t>
            </a:r>
            <a:r>
              <a:rPr sz="3200" b="1" u="sng" spc="38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 </a:t>
            </a:r>
            <a:r>
              <a:rPr sz="3200" b="1" u="sng" spc="-1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арифметическое</a:t>
            </a:r>
            <a:r>
              <a:rPr sz="3200" b="1" spc="-10" dirty="0">
                <a:latin typeface="Times New Roman"/>
                <a:cs typeface="Times New Roman"/>
              </a:rPr>
              <a:t> </a:t>
            </a:r>
            <a:r>
              <a:rPr sz="3200" b="1" u="sng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полугодовых</a:t>
            </a:r>
            <a:r>
              <a:rPr sz="3200" b="1" u="sng" spc="72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3200" b="1" u="sng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и</a:t>
            </a:r>
            <a:r>
              <a:rPr sz="3200" b="1" u="sng" spc="71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3200" b="1" u="sng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годовых</a:t>
            </a:r>
            <a:r>
              <a:rPr sz="3200" b="1" u="sng" spc="71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3200" b="1" u="sng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оценок</a:t>
            </a:r>
            <a:r>
              <a:rPr sz="3200" b="1" u="sng" spc="73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3200" b="1" u="sng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за</a:t>
            </a:r>
            <a:r>
              <a:rPr sz="3200" b="1" u="sng" spc="73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3200" b="1" u="sng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10</a:t>
            </a:r>
            <a:r>
              <a:rPr sz="3200" b="1" u="sng" spc="72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3200" b="1" u="sng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и</a:t>
            </a:r>
            <a:r>
              <a:rPr sz="3200" b="1" u="sng" spc="72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3200" b="1" u="sng" spc="-2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11</a:t>
            </a:r>
            <a:r>
              <a:rPr sz="3200" b="1" spc="-25" dirty="0">
                <a:latin typeface="Times New Roman"/>
                <a:cs typeface="Times New Roman"/>
              </a:rPr>
              <a:t> </a:t>
            </a:r>
            <a:r>
              <a:rPr sz="3200" b="1" u="sng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классы</a:t>
            </a:r>
            <a:r>
              <a:rPr sz="3200" b="1" u="sng" spc="27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 </a:t>
            </a:r>
            <a:r>
              <a:rPr sz="3200" dirty="0">
                <a:latin typeface="Times New Roman"/>
                <a:cs typeface="Times New Roman"/>
              </a:rPr>
              <a:t>целыми</a:t>
            </a:r>
            <a:r>
              <a:rPr sz="3200" spc="285" dirty="0">
                <a:latin typeface="Times New Roman"/>
                <a:cs typeface="Times New Roman"/>
              </a:rPr>
              <a:t>  </a:t>
            </a:r>
            <a:r>
              <a:rPr sz="3200" dirty="0">
                <a:latin typeface="Times New Roman"/>
                <a:cs typeface="Times New Roman"/>
              </a:rPr>
              <a:t>числами</a:t>
            </a:r>
            <a:r>
              <a:rPr sz="3200" spc="285" dirty="0">
                <a:latin typeface="Times New Roman"/>
                <a:cs typeface="Times New Roman"/>
              </a:rPr>
              <a:t>  </a:t>
            </a:r>
            <a:r>
              <a:rPr sz="3200" dirty="0">
                <a:latin typeface="Times New Roman"/>
                <a:cs typeface="Times New Roman"/>
              </a:rPr>
              <a:t>в</a:t>
            </a:r>
            <a:r>
              <a:rPr sz="3200" spc="275" dirty="0">
                <a:latin typeface="Times New Roman"/>
                <a:cs typeface="Times New Roman"/>
              </a:rPr>
              <a:t>  </a:t>
            </a:r>
            <a:r>
              <a:rPr sz="3200" dirty="0">
                <a:latin typeface="Times New Roman"/>
                <a:cs typeface="Times New Roman"/>
              </a:rPr>
              <a:t>соответствии</a:t>
            </a:r>
            <a:r>
              <a:rPr sz="3200" spc="295" dirty="0">
                <a:latin typeface="Times New Roman"/>
                <a:cs typeface="Times New Roman"/>
              </a:rPr>
              <a:t>  </a:t>
            </a:r>
            <a:r>
              <a:rPr sz="3200" spc="-50" dirty="0">
                <a:latin typeface="Times New Roman"/>
                <a:cs typeface="Times New Roman"/>
              </a:rPr>
              <a:t>с </a:t>
            </a:r>
            <a:r>
              <a:rPr sz="3200" dirty="0">
                <a:latin typeface="Times New Roman"/>
                <a:cs typeface="Times New Roman"/>
              </a:rPr>
              <a:t>правилами</a:t>
            </a:r>
            <a:r>
              <a:rPr sz="3200" spc="-55" dirty="0">
                <a:latin typeface="Times New Roman"/>
                <a:cs typeface="Times New Roman"/>
              </a:rPr>
              <a:t> </a:t>
            </a:r>
            <a:r>
              <a:rPr sz="3200" spc="-30" dirty="0">
                <a:latin typeface="Times New Roman"/>
                <a:cs typeface="Times New Roman"/>
              </a:rPr>
              <a:t>математического</a:t>
            </a:r>
            <a:r>
              <a:rPr sz="3200" spc="-70" dirty="0">
                <a:latin typeface="Times New Roman"/>
                <a:cs typeface="Times New Roman"/>
              </a:rPr>
              <a:t> </a:t>
            </a:r>
            <a:r>
              <a:rPr sz="3200" spc="-10" dirty="0">
                <a:latin typeface="Times New Roman"/>
                <a:cs typeface="Times New Roman"/>
              </a:rPr>
              <a:t>округления</a:t>
            </a:r>
            <a:endParaRPr sz="32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28600" y="1981200"/>
            <a:ext cx="8686800" cy="401391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sz="3600" dirty="0" err="1"/>
              <a:t>Получение</a:t>
            </a:r>
            <a:r>
              <a:rPr sz="3600" spc="-190" dirty="0"/>
              <a:t> </a:t>
            </a:r>
            <a:r>
              <a:rPr sz="3600" spc="-10" dirty="0" err="1"/>
              <a:t>аттес</a:t>
            </a:r>
            <a:r>
              <a:rPr lang="ru-RU" sz="3600" spc="-10" dirty="0"/>
              <a:t>тата</a:t>
            </a:r>
            <a:br>
              <a:rPr lang="ru-RU" sz="3600" spc="-10" dirty="0"/>
            </a:br>
            <a:br>
              <a:rPr lang="ru-RU" sz="3600" spc="-10" dirty="0"/>
            </a:br>
            <a:r>
              <a:rPr lang="ru-RU" spc="-10" dirty="0">
                <a:solidFill>
                  <a:schemeClr val="tx1"/>
                </a:solidFill>
              </a:rPr>
              <a:t>Положительное прохождение 2х обязательных предметов</a:t>
            </a:r>
            <a:br>
              <a:rPr lang="ru-RU" sz="3600" spc="-10" dirty="0">
                <a:solidFill>
                  <a:schemeClr val="tx1"/>
                </a:solidFill>
              </a:rPr>
            </a:br>
            <a:br>
              <a:rPr lang="ru-RU" sz="3600" spc="-10" dirty="0">
                <a:solidFill>
                  <a:schemeClr val="tx1"/>
                </a:solidFill>
              </a:rPr>
            </a:br>
            <a:br>
              <a:rPr lang="ru-RU" sz="3600" spc="-10" dirty="0">
                <a:solidFill>
                  <a:schemeClr val="tx1"/>
                </a:solidFill>
              </a:rPr>
            </a:br>
            <a:endParaRPr sz="3600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626770" y="922781"/>
            <a:ext cx="7887970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spc="-20" dirty="0"/>
              <a:t>Продолжительность</a:t>
            </a:r>
            <a:r>
              <a:rPr sz="2800" spc="-50" dirty="0"/>
              <a:t> </a:t>
            </a:r>
            <a:r>
              <a:rPr sz="2800" spc="-10" dirty="0"/>
              <a:t>проведения</a:t>
            </a:r>
            <a:r>
              <a:rPr sz="2800" spc="-55" dirty="0"/>
              <a:t> </a:t>
            </a:r>
            <a:r>
              <a:rPr sz="2800" dirty="0"/>
              <a:t>ЕГЭ</a:t>
            </a:r>
            <a:r>
              <a:rPr sz="2800" spc="-35" dirty="0"/>
              <a:t> </a:t>
            </a:r>
            <a:r>
              <a:rPr sz="2800" dirty="0"/>
              <a:t>в</a:t>
            </a:r>
            <a:r>
              <a:rPr sz="2800" spc="-45" dirty="0"/>
              <a:t> </a:t>
            </a:r>
            <a:r>
              <a:rPr sz="2800" dirty="0"/>
              <a:t>202</a:t>
            </a:r>
            <a:r>
              <a:rPr lang="ru-RU" sz="2800" dirty="0"/>
              <a:t>6</a:t>
            </a:r>
            <a:r>
              <a:rPr sz="2800" spc="-55" dirty="0"/>
              <a:t> </a:t>
            </a:r>
            <a:r>
              <a:rPr sz="2800" spc="-20" dirty="0"/>
              <a:t>году</a:t>
            </a:r>
            <a:endParaRPr sz="2800" dirty="0"/>
          </a:p>
        </p:txBody>
      </p:sp>
      <p:graphicFrame>
        <p:nvGraphicFramePr>
          <p:cNvPr id="3" name="object 3"/>
          <p:cNvGraphicFramePr>
            <a:graphicFrameLocks noGrp="1"/>
          </p:cNvGraphicFramePr>
          <p:nvPr/>
        </p:nvGraphicFramePr>
        <p:xfrm>
          <a:off x="389191" y="1406397"/>
          <a:ext cx="8425180" cy="518350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421259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21259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275"/>
                        </a:spcBef>
                      </a:pPr>
                      <a:r>
                        <a:rPr sz="2400" b="1" spc="-10" dirty="0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Продолжительность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3492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5F76B4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275"/>
                        </a:spcBef>
                      </a:pPr>
                      <a:r>
                        <a:rPr sz="2400" b="1" spc="-10" dirty="0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Предметы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3492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5F76B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43510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370"/>
                        </a:spcBef>
                      </a:pPr>
                      <a:endParaRPr sz="24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2400" dirty="0">
                          <a:latin typeface="Times New Roman"/>
                          <a:cs typeface="Times New Roman"/>
                        </a:rPr>
                        <a:t>3</a:t>
                      </a:r>
                      <a:r>
                        <a:rPr sz="2400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400" dirty="0">
                          <a:latin typeface="Times New Roman"/>
                          <a:cs typeface="Times New Roman"/>
                        </a:rPr>
                        <a:t>часа</a:t>
                      </a:r>
                      <a:r>
                        <a:rPr sz="2400" spc="-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400" dirty="0">
                          <a:latin typeface="Times New Roman"/>
                          <a:cs typeface="Times New Roman"/>
                        </a:rPr>
                        <a:t>55</a:t>
                      </a:r>
                      <a:r>
                        <a:rPr sz="2400" spc="-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400" dirty="0">
                          <a:latin typeface="Times New Roman"/>
                          <a:cs typeface="Times New Roman"/>
                        </a:rPr>
                        <a:t>минут</a:t>
                      </a:r>
                      <a:r>
                        <a:rPr sz="2400" spc="-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400" dirty="0">
                          <a:latin typeface="Times New Roman"/>
                          <a:cs typeface="Times New Roman"/>
                        </a:rPr>
                        <a:t>(235</a:t>
                      </a:r>
                      <a:r>
                        <a:rPr sz="2400" spc="-10" dirty="0">
                          <a:latin typeface="Times New Roman"/>
                          <a:cs typeface="Times New Roman"/>
                        </a:rPr>
                        <a:t> минут)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17399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2D5E4"/>
                    </a:solidFill>
                  </a:tcPr>
                </a:tc>
                <a:tc>
                  <a:txBody>
                    <a:bodyPr/>
                    <a:lstStyle/>
                    <a:p>
                      <a:pPr marL="368300" marR="360045" algn="ctr">
                        <a:lnSpc>
                          <a:spcPct val="100000"/>
                        </a:lnSpc>
                        <a:spcBef>
                          <a:spcPts val="1250"/>
                        </a:spcBef>
                      </a:pPr>
                      <a:r>
                        <a:rPr sz="2400" spc="-20" dirty="0">
                          <a:latin typeface="Times New Roman"/>
                          <a:cs typeface="Times New Roman"/>
                        </a:rPr>
                        <a:t>Математика</a:t>
                      </a:r>
                      <a:r>
                        <a:rPr sz="2400" spc="-8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400" spc="-10" dirty="0">
                          <a:latin typeface="Times New Roman"/>
                          <a:cs typeface="Times New Roman"/>
                        </a:rPr>
                        <a:t>(профильная), литература,</a:t>
                      </a:r>
                      <a:r>
                        <a:rPr sz="2400" spc="-8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400" spc="-10" dirty="0">
                          <a:latin typeface="Times New Roman"/>
                          <a:cs typeface="Times New Roman"/>
                        </a:rPr>
                        <a:t>физика, информатика,</a:t>
                      </a:r>
                      <a:r>
                        <a:rPr sz="2400" spc="-7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400" spc="-10" dirty="0">
                          <a:latin typeface="Times New Roman"/>
                          <a:cs typeface="Times New Roman"/>
                        </a:rPr>
                        <a:t>биология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15875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2D5E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2296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720"/>
                        </a:spcBef>
                      </a:pPr>
                      <a:r>
                        <a:rPr sz="2400" dirty="0">
                          <a:latin typeface="Times New Roman"/>
                          <a:cs typeface="Times New Roman"/>
                        </a:rPr>
                        <a:t>3</a:t>
                      </a:r>
                      <a:r>
                        <a:rPr sz="2400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400" dirty="0">
                          <a:latin typeface="Times New Roman"/>
                          <a:cs typeface="Times New Roman"/>
                        </a:rPr>
                        <a:t>часа</a:t>
                      </a:r>
                      <a:r>
                        <a:rPr sz="2400" spc="-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400" dirty="0">
                          <a:latin typeface="Times New Roman"/>
                          <a:cs typeface="Times New Roman"/>
                        </a:rPr>
                        <a:t>30</a:t>
                      </a:r>
                      <a:r>
                        <a:rPr sz="2400" spc="-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400" dirty="0">
                          <a:latin typeface="Times New Roman"/>
                          <a:cs typeface="Times New Roman"/>
                        </a:rPr>
                        <a:t>минут</a:t>
                      </a:r>
                      <a:r>
                        <a:rPr sz="2400" spc="-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400" dirty="0">
                          <a:latin typeface="Times New Roman"/>
                          <a:cs typeface="Times New Roman"/>
                        </a:rPr>
                        <a:t>(210</a:t>
                      </a:r>
                      <a:r>
                        <a:rPr sz="2400" spc="-10" dirty="0">
                          <a:latin typeface="Times New Roman"/>
                          <a:cs typeface="Times New Roman"/>
                        </a:rPr>
                        <a:t> минут)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21844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AEBF1"/>
                    </a:solidFill>
                  </a:tcPr>
                </a:tc>
                <a:tc>
                  <a:txBody>
                    <a:bodyPr/>
                    <a:lstStyle/>
                    <a:p>
                      <a:pPr marL="1042035" marR="106045" indent="-927100">
                        <a:lnSpc>
                          <a:spcPct val="100000"/>
                        </a:lnSpc>
                        <a:spcBef>
                          <a:spcPts val="280"/>
                        </a:spcBef>
                      </a:pPr>
                      <a:r>
                        <a:rPr sz="2400" dirty="0">
                          <a:latin typeface="Times New Roman"/>
                          <a:cs typeface="Times New Roman"/>
                        </a:rPr>
                        <a:t>Русский</a:t>
                      </a:r>
                      <a:r>
                        <a:rPr sz="2400" spc="-6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400" dirty="0">
                          <a:latin typeface="Times New Roman"/>
                          <a:cs typeface="Times New Roman"/>
                        </a:rPr>
                        <a:t>язык,</a:t>
                      </a:r>
                      <a:r>
                        <a:rPr sz="2400" spc="-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400" dirty="0">
                          <a:latin typeface="Times New Roman"/>
                          <a:cs typeface="Times New Roman"/>
                        </a:rPr>
                        <a:t>химия,</a:t>
                      </a:r>
                      <a:r>
                        <a:rPr sz="2400" spc="-4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400" spc="-10" dirty="0">
                          <a:latin typeface="Times New Roman"/>
                          <a:cs typeface="Times New Roman"/>
                        </a:rPr>
                        <a:t>история, обществознание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355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AEB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2232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720"/>
                        </a:spcBef>
                      </a:pPr>
                      <a:r>
                        <a:rPr sz="2400" dirty="0">
                          <a:latin typeface="Times New Roman"/>
                          <a:cs typeface="Times New Roman"/>
                        </a:rPr>
                        <a:t>3</a:t>
                      </a:r>
                      <a:r>
                        <a:rPr sz="2400" spc="-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400" dirty="0">
                          <a:latin typeface="Times New Roman"/>
                          <a:cs typeface="Times New Roman"/>
                        </a:rPr>
                        <a:t>часа</a:t>
                      </a:r>
                      <a:r>
                        <a:rPr sz="2400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400" dirty="0">
                          <a:latin typeface="Times New Roman"/>
                          <a:cs typeface="Times New Roman"/>
                        </a:rPr>
                        <a:t>(180</a:t>
                      </a:r>
                      <a:r>
                        <a:rPr sz="2400" spc="-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400" spc="-10" dirty="0">
                          <a:latin typeface="Times New Roman"/>
                          <a:cs typeface="Times New Roman"/>
                        </a:rPr>
                        <a:t>минут)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21844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2D5E4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280"/>
                        </a:spcBef>
                      </a:pPr>
                      <a:r>
                        <a:rPr sz="2400" spc="-10" dirty="0">
                          <a:latin typeface="Times New Roman"/>
                          <a:cs typeface="Times New Roman"/>
                        </a:rPr>
                        <a:t>Математика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2400" spc="-10" dirty="0">
                          <a:latin typeface="Times New Roman"/>
                          <a:cs typeface="Times New Roman"/>
                        </a:rPr>
                        <a:t>(базовая),география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355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2D5E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822960"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1720"/>
                        </a:spcBef>
                      </a:pPr>
                      <a:r>
                        <a:rPr sz="2400" dirty="0">
                          <a:latin typeface="Times New Roman"/>
                          <a:cs typeface="Times New Roman"/>
                        </a:rPr>
                        <a:t>17 </a:t>
                      </a:r>
                      <a:r>
                        <a:rPr sz="2400" spc="-20" dirty="0">
                          <a:latin typeface="Times New Roman"/>
                          <a:cs typeface="Times New Roman"/>
                        </a:rPr>
                        <a:t>минут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21844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AEBF1"/>
                    </a:solidFill>
                  </a:tcPr>
                </a:tc>
                <a:tc>
                  <a:txBody>
                    <a:bodyPr/>
                    <a:lstStyle/>
                    <a:p>
                      <a:pPr marL="1189355" marR="853440" indent="-326390">
                        <a:lnSpc>
                          <a:spcPct val="100000"/>
                        </a:lnSpc>
                        <a:spcBef>
                          <a:spcPts val="284"/>
                        </a:spcBef>
                      </a:pPr>
                      <a:r>
                        <a:rPr sz="2400" dirty="0">
                          <a:latin typeface="Times New Roman"/>
                          <a:cs typeface="Times New Roman"/>
                        </a:rPr>
                        <a:t>Иностранный</a:t>
                      </a:r>
                      <a:r>
                        <a:rPr sz="2400" spc="-6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400" spc="-20" dirty="0">
                          <a:latin typeface="Times New Roman"/>
                          <a:cs typeface="Times New Roman"/>
                        </a:rPr>
                        <a:t>язык </a:t>
                      </a:r>
                      <a:r>
                        <a:rPr sz="2400" dirty="0">
                          <a:latin typeface="Times New Roman"/>
                          <a:cs typeface="Times New Roman"/>
                        </a:rPr>
                        <a:t>(устная</a:t>
                      </a:r>
                      <a:r>
                        <a:rPr sz="2400" spc="-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400" spc="-10" dirty="0">
                          <a:latin typeface="Times New Roman"/>
                          <a:cs typeface="Times New Roman"/>
                        </a:rPr>
                        <a:t>часть)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36194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AEB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82296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725"/>
                        </a:spcBef>
                      </a:pPr>
                      <a:r>
                        <a:rPr sz="2400" dirty="0">
                          <a:latin typeface="Times New Roman"/>
                          <a:cs typeface="Times New Roman"/>
                        </a:rPr>
                        <a:t>3</a:t>
                      </a:r>
                      <a:r>
                        <a:rPr sz="2400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400" dirty="0">
                          <a:latin typeface="Times New Roman"/>
                          <a:cs typeface="Times New Roman"/>
                        </a:rPr>
                        <a:t>часа</a:t>
                      </a:r>
                      <a:r>
                        <a:rPr sz="2400" spc="-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400" dirty="0">
                          <a:latin typeface="Times New Roman"/>
                          <a:cs typeface="Times New Roman"/>
                        </a:rPr>
                        <a:t>10</a:t>
                      </a:r>
                      <a:r>
                        <a:rPr sz="2400" spc="-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400" dirty="0">
                          <a:latin typeface="Times New Roman"/>
                          <a:cs typeface="Times New Roman"/>
                        </a:rPr>
                        <a:t>минут</a:t>
                      </a:r>
                      <a:r>
                        <a:rPr sz="2400" spc="-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400" dirty="0">
                          <a:latin typeface="Times New Roman"/>
                          <a:cs typeface="Times New Roman"/>
                        </a:rPr>
                        <a:t>(190</a:t>
                      </a:r>
                      <a:r>
                        <a:rPr sz="2400" spc="-10" dirty="0">
                          <a:latin typeface="Times New Roman"/>
                          <a:cs typeface="Times New Roman"/>
                        </a:rPr>
                        <a:t> минут)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21907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2D5E4"/>
                    </a:solidFill>
                  </a:tcPr>
                </a:tc>
                <a:tc>
                  <a:txBody>
                    <a:bodyPr/>
                    <a:lstStyle/>
                    <a:p>
                      <a:pPr marL="852805" marR="843280" indent="10160">
                        <a:lnSpc>
                          <a:spcPct val="100000"/>
                        </a:lnSpc>
                        <a:spcBef>
                          <a:spcPts val="285"/>
                        </a:spcBef>
                      </a:pPr>
                      <a:r>
                        <a:rPr sz="2400" dirty="0">
                          <a:latin typeface="Times New Roman"/>
                          <a:cs typeface="Times New Roman"/>
                        </a:rPr>
                        <a:t>Иностранный</a:t>
                      </a:r>
                      <a:r>
                        <a:rPr sz="2400" spc="-6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400" spc="-20" dirty="0">
                          <a:latin typeface="Times New Roman"/>
                          <a:cs typeface="Times New Roman"/>
                        </a:rPr>
                        <a:t>язык </a:t>
                      </a:r>
                      <a:r>
                        <a:rPr sz="2400" dirty="0">
                          <a:latin typeface="Times New Roman"/>
                          <a:cs typeface="Times New Roman"/>
                        </a:rPr>
                        <a:t>(письменная</a:t>
                      </a:r>
                      <a:r>
                        <a:rPr sz="2400" spc="-7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400" spc="-10" dirty="0">
                          <a:latin typeface="Times New Roman"/>
                          <a:cs typeface="Times New Roman"/>
                        </a:rPr>
                        <a:t>часть)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3619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2D5E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694436" y="656589"/>
            <a:ext cx="7980045" cy="90995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705610" marR="5080" indent="-1693545">
              <a:lnSpc>
                <a:spcPct val="100000"/>
              </a:lnSpc>
              <a:spcBef>
                <a:spcPts val="105"/>
              </a:spcBef>
            </a:pPr>
            <a:r>
              <a:rPr sz="2900" dirty="0"/>
              <a:t>Дополнительные</a:t>
            </a:r>
            <a:r>
              <a:rPr sz="2900" spc="-80" dirty="0"/>
              <a:t> </a:t>
            </a:r>
            <a:r>
              <a:rPr sz="2900" dirty="0"/>
              <a:t>материалы,</a:t>
            </a:r>
            <a:r>
              <a:rPr sz="2900" spc="-110" dirty="0"/>
              <a:t> </a:t>
            </a:r>
            <a:r>
              <a:rPr sz="2900" dirty="0"/>
              <a:t>разрешенные</a:t>
            </a:r>
            <a:r>
              <a:rPr sz="2900" spc="-95" dirty="0"/>
              <a:t> </a:t>
            </a:r>
            <a:r>
              <a:rPr sz="2900" spc="-25" dirty="0"/>
              <a:t>для </a:t>
            </a:r>
            <a:r>
              <a:rPr sz="2900" dirty="0"/>
              <a:t>использования</a:t>
            </a:r>
            <a:r>
              <a:rPr sz="2900" spc="-90" dirty="0"/>
              <a:t> </a:t>
            </a:r>
            <a:r>
              <a:rPr sz="2900" dirty="0"/>
              <a:t>на</a:t>
            </a:r>
            <a:r>
              <a:rPr sz="2900" spc="-85" dirty="0"/>
              <a:t> </a:t>
            </a:r>
            <a:r>
              <a:rPr sz="2900" spc="-10" dirty="0"/>
              <a:t>экзамене</a:t>
            </a:r>
            <a:endParaRPr sz="2900"/>
          </a:p>
        </p:txBody>
      </p:sp>
      <p:sp>
        <p:nvSpPr>
          <p:cNvPr id="3" name="object 3"/>
          <p:cNvSpPr txBox="1"/>
          <p:nvPr/>
        </p:nvSpPr>
        <p:spPr>
          <a:xfrm>
            <a:off x="582269" y="1726133"/>
            <a:ext cx="8206740" cy="11239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latin typeface="Times New Roman"/>
                <a:cs typeface="Times New Roman"/>
              </a:rPr>
              <a:t>Во</a:t>
            </a:r>
            <a:r>
              <a:rPr sz="1800" spc="5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время</a:t>
            </a:r>
            <a:r>
              <a:rPr sz="1800" spc="4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экзамена</a:t>
            </a:r>
            <a:r>
              <a:rPr sz="1800" spc="5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на</a:t>
            </a:r>
            <a:r>
              <a:rPr sz="1800" spc="4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рабочем</a:t>
            </a:r>
            <a:r>
              <a:rPr sz="1800" spc="4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столе</a:t>
            </a:r>
            <a:r>
              <a:rPr sz="1800" spc="3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участника</a:t>
            </a:r>
            <a:r>
              <a:rPr sz="1800" spc="60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ГИА-</a:t>
            </a:r>
            <a:r>
              <a:rPr sz="1800" dirty="0">
                <a:latin typeface="Times New Roman"/>
                <a:cs typeface="Times New Roman"/>
              </a:rPr>
              <a:t>11,</a:t>
            </a:r>
            <a:r>
              <a:rPr sz="1800" spc="5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помимо</a:t>
            </a:r>
            <a:r>
              <a:rPr sz="1800" spc="50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экзаменационных</a:t>
            </a:r>
            <a:endParaRPr sz="18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1800" spc="-10" dirty="0">
                <a:latin typeface="Times New Roman"/>
                <a:cs typeface="Times New Roman"/>
              </a:rPr>
              <a:t>материалов,</a:t>
            </a:r>
            <a:r>
              <a:rPr sz="1800" spc="-30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находятся:</a:t>
            </a:r>
            <a:endParaRPr sz="1800">
              <a:latin typeface="Times New Roman"/>
              <a:cs typeface="Times New Roman"/>
            </a:endParaRPr>
          </a:p>
          <a:p>
            <a:pPr marL="355600" indent="-342900">
              <a:lnSpc>
                <a:spcPct val="100000"/>
              </a:lnSpc>
              <a:buFont typeface="Wingdings"/>
              <a:buChar char=""/>
              <a:tabLst>
                <a:tab pos="355600" algn="l"/>
              </a:tabLst>
            </a:pPr>
            <a:r>
              <a:rPr sz="1800" dirty="0">
                <a:latin typeface="Times New Roman"/>
                <a:cs typeface="Times New Roman"/>
              </a:rPr>
              <a:t>гелевая</a:t>
            </a:r>
            <a:r>
              <a:rPr sz="1800" spc="-7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ручка</a:t>
            </a:r>
            <a:r>
              <a:rPr sz="1800" spc="-8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с</a:t>
            </a:r>
            <a:r>
              <a:rPr sz="1800" spc="-6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чернилами</a:t>
            </a:r>
            <a:r>
              <a:rPr sz="1800" spc="-6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черного</a:t>
            </a:r>
            <a:r>
              <a:rPr sz="1800" spc="-55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цвета;</a:t>
            </a:r>
            <a:endParaRPr sz="1800">
              <a:latin typeface="Times New Roman"/>
              <a:cs typeface="Times New Roman"/>
            </a:endParaRPr>
          </a:p>
          <a:p>
            <a:pPr marL="299085" indent="-286385">
              <a:lnSpc>
                <a:spcPct val="100000"/>
              </a:lnSpc>
              <a:buFont typeface="Wingdings"/>
              <a:buChar char=""/>
              <a:tabLst>
                <a:tab pos="299085" algn="l"/>
              </a:tabLst>
            </a:pPr>
            <a:r>
              <a:rPr sz="1800" spc="-20" dirty="0">
                <a:latin typeface="Times New Roman"/>
                <a:cs typeface="Times New Roman"/>
              </a:rPr>
              <a:t>документ,</a:t>
            </a:r>
            <a:r>
              <a:rPr sz="1800" spc="-50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удостоверяющий</a:t>
            </a:r>
            <a:r>
              <a:rPr sz="1800" spc="-40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личность</a:t>
            </a:r>
            <a:endParaRPr sz="1800">
              <a:latin typeface="Times New Roman"/>
              <a:cs typeface="Times New Roman"/>
            </a:endParaRPr>
          </a:p>
        </p:txBody>
      </p:sp>
      <p:graphicFrame>
        <p:nvGraphicFramePr>
          <p:cNvPr id="4" name="object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37918408"/>
              </p:ext>
            </p:extLst>
          </p:nvPr>
        </p:nvGraphicFramePr>
        <p:xfrm>
          <a:off x="605205" y="3038855"/>
          <a:ext cx="8255635" cy="324612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30441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95122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559435">
                        <a:lnSpc>
                          <a:spcPct val="100000"/>
                        </a:lnSpc>
                        <a:spcBef>
                          <a:spcPts val="280"/>
                        </a:spcBef>
                      </a:pPr>
                      <a:r>
                        <a:rPr sz="2400" b="1" spc="-10" dirty="0">
                          <a:latin typeface="Times New Roman"/>
                          <a:cs typeface="Times New Roman"/>
                        </a:rPr>
                        <a:t>Предмет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35560" marB="0">
                    <a:lnL w="12700">
                      <a:solidFill>
                        <a:srgbClr val="5F76B4"/>
                      </a:solidFill>
                      <a:prstDash val="solid"/>
                    </a:lnL>
                    <a:lnR w="12700">
                      <a:solidFill>
                        <a:srgbClr val="5F76B4"/>
                      </a:solidFill>
                      <a:prstDash val="solid"/>
                    </a:lnR>
                    <a:lnT w="12700">
                      <a:solidFill>
                        <a:srgbClr val="5F76B4"/>
                      </a:solidFill>
                      <a:prstDash val="solid"/>
                    </a:lnT>
                    <a:lnB w="12700">
                      <a:solidFill>
                        <a:srgbClr val="5F76B4"/>
                      </a:solidFill>
                      <a:prstDash val="solid"/>
                    </a:lnB>
                    <a:solidFill>
                      <a:srgbClr val="EAEB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80"/>
                        </a:spcBef>
                      </a:pPr>
                      <a:r>
                        <a:rPr sz="2400" b="1" spc="-10" dirty="0">
                          <a:latin typeface="Times New Roman"/>
                          <a:cs typeface="Times New Roman"/>
                        </a:rPr>
                        <a:t>Материалы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35560" marB="0">
                    <a:lnL w="12700">
                      <a:solidFill>
                        <a:srgbClr val="5F76B4"/>
                      </a:solidFill>
                      <a:prstDash val="solid"/>
                    </a:lnL>
                    <a:lnR w="12700">
                      <a:solidFill>
                        <a:srgbClr val="5F76B4"/>
                      </a:solidFill>
                      <a:prstDash val="solid"/>
                    </a:lnR>
                    <a:lnT w="12700">
                      <a:solidFill>
                        <a:srgbClr val="5F76B4"/>
                      </a:solidFill>
                      <a:prstDash val="solid"/>
                    </a:lnT>
                    <a:lnB w="12700">
                      <a:solidFill>
                        <a:srgbClr val="5F76B4"/>
                      </a:solidFill>
                      <a:prstDash val="solid"/>
                    </a:lnB>
                    <a:solidFill>
                      <a:srgbClr val="EAEB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01040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1625"/>
                        </a:spcBef>
                      </a:pPr>
                      <a:r>
                        <a:rPr sz="1800" dirty="0">
                          <a:latin typeface="Georgia"/>
                          <a:cs typeface="Georgia"/>
                        </a:rPr>
                        <a:t>Математика</a:t>
                      </a:r>
                      <a:r>
                        <a:rPr sz="1800" spc="-60" dirty="0">
                          <a:latin typeface="Georgia"/>
                          <a:cs typeface="Georgia"/>
                        </a:rPr>
                        <a:t> </a:t>
                      </a:r>
                      <a:r>
                        <a:rPr sz="1800" dirty="0">
                          <a:latin typeface="Georgia"/>
                          <a:cs typeface="Georgia"/>
                        </a:rPr>
                        <a:t>(Б,</a:t>
                      </a:r>
                      <a:r>
                        <a:rPr sz="1800" spc="-50" dirty="0">
                          <a:latin typeface="Georgia"/>
                          <a:cs typeface="Georgia"/>
                        </a:rPr>
                        <a:t> </a:t>
                      </a:r>
                      <a:r>
                        <a:rPr sz="1800" spc="-25" dirty="0">
                          <a:latin typeface="Georgia"/>
                          <a:cs typeface="Georgia"/>
                        </a:rPr>
                        <a:t>П)</a:t>
                      </a:r>
                      <a:endParaRPr sz="1800">
                        <a:latin typeface="Georgia"/>
                        <a:cs typeface="Georgia"/>
                      </a:endParaRPr>
                    </a:p>
                  </a:txBody>
                  <a:tcPr marL="0" marR="0" marT="206375" marB="0">
                    <a:lnL w="12700">
                      <a:solidFill>
                        <a:srgbClr val="5F76B4"/>
                      </a:solidFill>
                      <a:prstDash val="solid"/>
                    </a:lnL>
                    <a:lnR w="12700">
                      <a:solidFill>
                        <a:srgbClr val="5F76B4"/>
                      </a:solidFill>
                      <a:prstDash val="solid"/>
                    </a:lnR>
                    <a:lnT w="12700">
                      <a:solidFill>
                        <a:srgbClr val="5F76B4"/>
                      </a:solidFill>
                      <a:prstDash val="solid"/>
                    </a:lnT>
                    <a:lnB w="12700">
                      <a:solidFill>
                        <a:srgbClr val="5F76B4"/>
                      </a:solidFill>
                      <a:prstDash val="solid"/>
                    </a:lnB>
                    <a:solidFill>
                      <a:srgbClr val="D2D5E4"/>
                    </a:solidFill>
                  </a:tcPr>
                </a:tc>
                <a:tc>
                  <a:txBody>
                    <a:bodyPr/>
                    <a:lstStyle/>
                    <a:p>
                      <a:pPr marL="495934" marR="273685" indent="-213360">
                        <a:lnSpc>
                          <a:spcPct val="100000"/>
                        </a:lnSpc>
                        <a:spcBef>
                          <a:spcPts val="295"/>
                        </a:spcBef>
                      </a:pPr>
                      <a:r>
                        <a:rPr sz="2000" dirty="0">
                          <a:latin typeface="Georgia"/>
                          <a:cs typeface="Georgia"/>
                        </a:rPr>
                        <a:t>Линейка+вместе</a:t>
                      </a:r>
                      <a:r>
                        <a:rPr sz="2000" spc="-65" dirty="0">
                          <a:latin typeface="Georgia"/>
                          <a:cs typeface="Georgia"/>
                        </a:rPr>
                        <a:t> </a:t>
                      </a:r>
                      <a:r>
                        <a:rPr sz="2000" dirty="0">
                          <a:latin typeface="Georgia"/>
                          <a:cs typeface="Georgia"/>
                        </a:rPr>
                        <a:t>с</a:t>
                      </a:r>
                      <a:r>
                        <a:rPr sz="2000" spc="-15" dirty="0">
                          <a:latin typeface="Georgia"/>
                          <a:cs typeface="Georgia"/>
                        </a:rPr>
                        <a:t> </a:t>
                      </a:r>
                      <a:r>
                        <a:rPr sz="2000" dirty="0">
                          <a:latin typeface="Georgia"/>
                          <a:cs typeface="Georgia"/>
                        </a:rPr>
                        <a:t>текстом</a:t>
                      </a:r>
                      <a:r>
                        <a:rPr sz="2000" spc="-45" dirty="0">
                          <a:latin typeface="Georgia"/>
                          <a:cs typeface="Georgia"/>
                        </a:rPr>
                        <a:t> </a:t>
                      </a:r>
                      <a:r>
                        <a:rPr sz="2000" spc="-10" dirty="0">
                          <a:latin typeface="Georgia"/>
                          <a:cs typeface="Georgia"/>
                        </a:rPr>
                        <a:t>экзаменационной </a:t>
                      </a:r>
                      <a:r>
                        <a:rPr sz="2000" dirty="0">
                          <a:latin typeface="Georgia"/>
                          <a:cs typeface="Georgia"/>
                        </a:rPr>
                        <a:t>работы</a:t>
                      </a:r>
                      <a:r>
                        <a:rPr sz="2000" spc="-45" dirty="0">
                          <a:latin typeface="Georgia"/>
                          <a:cs typeface="Georgia"/>
                        </a:rPr>
                        <a:t> </a:t>
                      </a:r>
                      <a:r>
                        <a:rPr sz="2000" dirty="0">
                          <a:latin typeface="Georgia"/>
                          <a:cs typeface="Georgia"/>
                        </a:rPr>
                        <a:t>выдаются</a:t>
                      </a:r>
                      <a:r>
                        <a:rPr sz="2000" spc="-35" dirty="0">
                          <a:latin typeface="Georgia"/>
                          <a:cs typeface="Georgia"/>
                        </a:rPr>
                        <a:t> </a:t>
                      </a:r>
                      <a:r>
                        <a:rPr sz="2000" dirty="0">
                          <a:latin typeface="Georgia"/>
                          <a:cs typeface="Georgia"/>
                        </a:rPr>
                        <a:t>справочные</a:t>
                      </a:r>
                      <a:r>
                        <a:rPr sz="2000" spc="-55" dirty="0">
                          <a:latin typeface="Georgia"/>
                          <a:cs typeface="Georgia"/>
                        </a:rPr>
                        <a:t> </a:t>
                      </a:r>
                      <a:r>
                        <a:rPr sz="2000" spc="-10" dirty="0">
                          <a:latin typeface="Georgia"/>
                          <a:cs typeface="Georgia"/>
                        </a:rPr>
                        <a:t>материалы</a:t>
                      </a:r>
                      <a:endParaRPr sz="2000">
                        <a:latin typeface="Georgia"/>
                        <a:cs typeface="Georgia"/>
                      </a:endParaRPr>
                    </a:p>
                  </a:txBody>
                  <a:tcPr marL="0" marR="0" marT="37465" marB="0">
                    <a:lnL w="12700">
                      <a:solidFill>
                        <a:srgbClr val="5F76B4"/>
                      </a:solidFill>
                      <a:prstDash val="solid"/>
                    </a:lnL>
                    <a:lnR w="12700">
                      <a:solidFill>
                        <a:srgbClr val="5F76B4"/>
                      </a:solidFill>
                      <a:prstDash val="solid"/>
                    </a:lnR>
                    <a:lnT w="12700">
                      <a:solidFill>
                        <a:srgbClr val="5F76B4"/>
                      </a:solidFill>
                      <a:prstDash val="solid"/>
                    </a:lnT>
                    <a:lnB w="12700">
                      <a:solidFill>
                        <a:srgbClr val="5F76B4"/>
                      </a:solidFill>
                      <a:prstDash val="solid"/>
                    </a:lnB>
                    <a:solidFill>
                      <a:srgbClr val="D2D5E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9197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95"/>
                        </a:spcBef>
                      </a:pPr>
                      <a:endParaRPr sz="1800" dirty="0">
                        <a:latin typeface="Times New Roman"/>
                        <a:cs typeface="Times New Roman"/>
                      </a:endParaRPr>
                    </a:p>
                    <a:p>
                      <a:pPr marL="91440">
                        <a:lnSpc>
                          <a:spcPct val="100000"/>
                        </a:lnSpc>
                      </a:pPr>
                      <a:r>
                        <a:rPr sz="1800" spc="-10" dirty="0">
                          <a:latin typeface="Georgia"/>
                          <a:cs typeface="Georgia"/>
                        </a:rPr>
                        <a:t>Физика</a:t>
                      </a:r>
                      <a:endParaRPr sz="1800" dirty="0">
                        <a:latin typeface="Georgia"/>
                        <a:cs typeface="Georgia"/>
                      </a:endParaRPr>
                    </a:p>
                  </a:txBody>
                  <a:tcPr marL="0" marR="0" marT="50165" marB="0">
                    <a:lnL w="12700">
                      <a:solidFill>
                        <a:srgbClr val="5F76B4"/>
                      </a:solidFill>
                      <a:prstDash val="solid"/>
                    </a:lnL>
                    <a:lnR w="12700">
                      <a:solidFill>
                        <a:srgbClr val="5F76B4"/>
                      </a:solidFill>
                      <a:prstDash val="solid"/>
                    </a:lnR>
                    <a:lnT w="12700">
                      <a:solidFill>
                        <a:srgbClr val="5F76B4"/>
                      </a:solidFill>
                      <a:prstDash val="solid"/>
                    </a:lnT>
                    <a:lnB w="12700">
                      <a:solidFill>
                        <a:srgbClr val="5F76B4"/>
                      </a:solidFill>
                      <a:prstDash val="solid"/>
                    </a:lnB>
                    <a:solidFill>
                      <a:srgbClr val="EAEBF1"/>
                    </a:solidFill>
                  </a:tcPr>
                </a:tc>
                <a:tc>
                  <a:txBody>
                    <a:bodyPr/>
                    <a:lstStyle/>
                    <a:p>
                      <a:pPr marL="1166495" marR="201295" indent="-958850">
                        <a:lnSpc>
                          <a:spcPct val="100000"/>
                        </a:lnSpc>
                        <a:spcBef>
                          <a:spcPts val="305"/>
                        </a:spcBef>
                      </a:pPr>
                      <a:endParaRPr lang="ru-RU" sz="2000" spc="-10" dirty="0">
                        <a:latin typeface="Georgia"/>
                        <a:cs typeface="Georgia"/>
                      </a:endParaRPr>
                    </a:p>
                    <a:p>
                      <a:pPr marL="1166495" marR="201295" indent="-958850">
                        <a:lnSpc>
                          <a:spcPct val="100000"/>
                        </a:lnSpc>
                        <a:spcBef>
                          <a:spcPts val="305"/>
                        </a:spcBef>
                      </a:pPr>
                      <a:r>
                        <a:rPr sz="2000" spc="-10" dirty="0" err="1">
                          <a:latin typeface="Georgia"/>
                          <a:cs typeface="Georgia"/>
                        </a:rPr>
                        <a:t>Непрограммируемый</a:t>
                      </a:r>
                      <a:r>
                        <a:rPr sz="2000" spc="-10" dirty="0">
                          <a:latin typeface="Georgia"/>
                          <a:cs typeface="Georgia"/>
                        </a:rPr>
                        <a:t> </a:t>
                      </a:r>
                      <a:r>
                        <a:rPr sz="2000" spc="-10" dirty="0" err="1">
                          <a:latin typeface="Georgia"/>
                          <a:cs typeface="Georgia"/>
                        </a:rPr>
                        <a:t>калькулятор</a:t>
                      </a:r>
                      <a:endParaRPr sz="2000" dirty="0">
                        <a:latin typeface="Georgia"/>
                        <a:cs typeface="Georgia"/>
                      </a:endParaRPr>
                    </a:p>
                  </a:txBody>
                  <a:tcPr marL="0" marR="0" marT="38735" marB="0">
                    <a:lnL w="12700">
                      <a:solidFill>
                        <a:srgbClr val="5F76B4"/>
                      </a:solidFill>
                      <a:prstDash val="solid"/>
                    </a:lnL>
                    <a:lnR w="12700">
                      <a:solidFill>
                        <a:srgbClr val="5F76B4"/>
                      </a:solidFill>
                      <a:prstDash val="solid"/>
                    </a:lnR>
                    <a:lnT w="12700">
                      <a:solidFill>
                        <a:srgbClr val="5F76B4"/>
                      </a:solidFill>
                      <a:prstDash val="solid"/>
                    </a:lnT>
                    <a:lnB w="12700">
                      <a:solidFill>
                        <a:srgbClr val="5F76B4"/>
                      </a:solidFill>
                      <a:prstDash val="solid"/>
                    </a:lnB>
                    <a:solidFill>
                      <a:srgbClr val="EAEB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96240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1800" dirty="0">
                          <a:latin typeface="Georgia"/>
                          <a:cs typeface="Georgia"/>
                        </a:rPr>
                        <a:t>Химия,</a:t>
                      </a:r>
                      <a:r>
                        <a:rPr sz="1800" spc="-20" dirty="0">
                          <a:latin typeface="Georgia"/>
                          <a:cs typeface="Georgia"/>
                        </a:rPr>
                        <a:t> </a:t>
                      </a:r>
                      <a:r>
                        <a:rPr sz="1800" spc="-10" dirty="0">
                          <a:latin typeface="Georgia"/>
                          <a:cs typeface="Georgia"/>
                        </a:rPr>
                        <a:t>биология</a:t>
                      </a:r>
                      <a:endParaRPr sz="1800">
                        <a:latin typeface="Georgia"/>
                        <a:cs typeface="Georgia"/>
                      </a:endParaRPr>
                    </a:p>
                  </a:txBody>
                  <a:tcPr marL="0" marR="0" marT="53975" marB="0">
                    <a:lnL w="12700">
                      <a:solidFill>
                        <a:srgbClr val="5F76B4"/>
                      </a:solidFill>
                      <a:prstDash val="solid"/>
                    </a:lnL>
                    <a:lnR w="12700">
                      <a:solidFill>
                        <a:srgbClr val="5F76B4"/>
                      </a:solidFill>
                      <a:prstDash val="solid"/>
                    </a:lnR>
                    <a:lnT w="12700">
                      <a:solidFill>
                        <a:srgbClr val="5F76B4"/>
                      </a:solidFill>
                      <a:prstDash val="solid"/>
                    </a:lnT>
                    <a:lnB w="12700">
                      <a:solidFill>
                        <a:srgbClr val="5F76B4"/>
                      </a:solidFill>
                      <a:prstDash val="solid"/>
                    </a:lnB>
                    <a:solidFill>
                      <a:srgbClr val="D2D5E4"/>
                    </a:solidFill>
                  </a:tcPr>
                </a:tc>
                <a:tc>
                  <a:txBody>
                    <a:bodyPr/>
                    <a:lstStyle/>
                    <a:p>
                      <a:pPr marL="5715" algn="ctr">
                        <a:lnSpc>
                          <a:spcPct val="100000"/>
                        </a:lnSpc>
                        <a:spcBef>
                          <a:spcPts val="300"/>
                        </a:spcBef>
                      </a:pPr>
                      <a:r>
                        <a:rPr sz="2000" spc="-10" dirty="0">
                          <a:latin typeface="Georgia"/>
                          <a:cs typeface="Georgia"/>
                        </a:rPr>
                        <a:t>Непрограммируемый</a:t>
                      </a:r>
                      <a:r>
                        <a:rPr sz="2000" spc="35" dirty="0">
                          <a:latin typeface="Georgia"/>
                          <a:cs typeface="Georgia"/>
                        </a:rPr>
                        <a:t> </a:t>
                      </a:r>
                      <a:r>
                        <a:rPr sz="2000" spc="-10" dirty="0">
                          <a:latin typeface="Georgia"/>
                          <a:cs typeface="Georgia"/>
                        </a:rPr>
                        <a:t>калькулятор</a:t>
                      </a:r>
                      <a:endParaRPr sz="2000" dirty="0">
                        <a:latin typeface="Georgia"/>
                        <a:cs typeface="Georgia"/>
                      </a:endParaRPr>
                    </a:p>
                  </a:txBody>
                  <a:tcPr marL="0" marR="0" marT="38100" marB="0">
                    <a:lnL w="12700">
                      <a:solidFill>
                        <a:srgbClr val="5F76B4"/>
                      </a:solidFill>
                      <a:prstDash val="solid"/>
                    </a:lnL>
                    <a:lnR w="12700">
                      <a:solidFill>
                        <a:srgbClr val="5F76B4"/>
                      </a:solidFill>
                      <a:prstDash val="solid"/>
                    </a:lnR>
                    <a:lnT w="12700">
                      <a:solidFill>
                        <a:srgbClr val="5F76B4"/>
                      </a:solidFill>
                      <a:prstDash val="solid"/>
                    </a:lnT>
                    <a:lnB w="12700">
                      <a:solidFill>
                        <a:srgbClr val="5F76B4"/>
                      </a:solidFill>
                      <a:prstDash val="solid"/>
                    </a:lnB>
                    <a:solidFill>
                      <a:srgbClr val="D2D5E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00520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760"/>
                        </a:spcBef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  <a:p>
                      <a:pPr marL="91440">
                        <a:lnSpc>
                          <a:spcPct val="100000"/>
                        </a:lnSpc>
                      </a:pPr>
                      <a:r>
                        <a:rPr sz="1800" spc="-10" dirty="0">
                          <a:latin typeface="Georgia"/>
                          <a:cs typeface="Georgia"/>
                        </a:rPr>
                        <a:t>География</a:t>
                      </a:r>
                      <a:endParaRPr sz="1800">
                        <a:latin typeface="Georgia"/>
                        <a:cs typeface="Georgia"/>
                      </a:endParaRPr>
                    </a:p>
                  </a:txBody>
                  <a:tcPr marL="0" marR="0" marT="96520" marB="0">
                    <a:lnL w="12700">
                      <a:solidFill>
                        <a:srgbClr val="5F76B4"/>
                      </a:solidFill>
                      <a:prstDash val="solid"/>
                    </a:lnL>
                    <a:lnR w="12700">
                      <a:solidFill>
                        <a:srgbClr val="5F76B4"/>
                      </a:solidFill>
                      <a:prstDash val="solid"/>
                    </a:lnR>
                    <a:lnT w="12700">
                      <a:solidFill>
                        <a:srgbClr val="5F76B4"/>
                      </a:solidFill>
                      <a:prstDash val="solid"/>
                    </a:lnT>
                    <a:lnB w="12700">
                      <a:solidFill>
                        <a:srgbClr val="5F76B4"/>
                      </a:solidFill>
                      <a:prstDash val="solid"/>
                    </a:lnB>
                    <a:solidFill>
                      <a:srgbClr val="EAEBF1"/>
                    </a:solidFill>
                  </a:tcPr>
                </a:tc>
                <a:tc>
                  <a:txBody>
                    <a:bodyPr/>
                    <a:lstStyle/>
                    <a:p>
                      <a:pPr marL="2540" algn="ctr">
                        <a:lnSpc>
                          <a:spcPct val="100000"/>
                        </a:lnSpc>
                        <a:spcBef>
                          <a:spcPts val="300"/>
                        </a:spcBef>
                      </a:pPr>
                      <a:r>
                        <a:rPr sz="2000" spc="-10" dirty="0">
                          <a:latin typeface="Georgia"/>
                          <a:cs typeface="Georgia"/>
                        </a:rPr>
                        <a:t>Линейка,</a:t>
                      </a:r>
                      <a:endParaRPr sz="2000" dirty="0">
                        <a:latin typeface="Georgia"/>
                        <a:cs typeface="Georgia"/>
                      </a:endParaRPr>
                    </a:p>
                    <a:p>
                      <a:pPr marL="809625" marR="803910" algn="ctr">
                        <a:lnSpc>
                          <a:spcPct val="100000"/>
                        </a:lnSpc>
                      </a:pPr>
                      <a:r>
                        <a:rPr sz="2000" dirty="0">
                          <a:latin typeface="Georgia"/>
                          <a:cs typeface="Georgia"/>
                        </a:rPr>
                        <a:t>и</a:t>
                      </a:r>
                      <a:r>
                        <a:rPr sz="2000" spc="-25" dirty="0">
                          <a:latin typeface="Georgia"/>
                          <a:cs typeface="Georgia"/>
                        </a:rPr>
                        <a:t> </a:t>
                      </a:r>
                      <a:r>
                        <a:rPr sz="2000" spc="-10" dirty="0">
                          <a:latin typeface="Georgia"/>
                          <a:cs typeface="Georgia"/>
                        </a:rPr>
                        <a:t>непрограммируемый калькулятор</a:t>
                      </a:r>
                      <a:endParaRPr sz="2000" dirty="0">
                        <a:latin typeface="Georgia"/>
                        <a:cs typeface="Georgia"/>
                      </a:endParaRPr>
                    </a:p>
                  </a:txBody>
                  <a:tcPr marL="0" marR="0" marT="38100" marB="0">
                    <a:lnL w="12700">
                      <a:solidFill>
                        <a:srgbClr val="5F76B4"/>
                      </a:solidFill>
                      <a:prstDash val="solid"/>
                    </a:lnL>
                    <a:lnR w="12700">
                      <a:solidFill>
                        <a:srgbClr val="5F76B4"/>
                      </a:solidFill>
                      <a:prstDash val="solid"/>
                    </a:lnR>
                    <a:lnT w="12700">
                      <a:solidFill>
                        <a:srgbClr val="5F76B4"/>
                      </a:solidFill>
                      <a:prstDash val="solid"/>
                    </a:lnT>
                    <a:lnB w="12700">
                      <a:solidFill>
                        <a:srgbClr val="5F76B4"/>
                      </a:solidFill>
                      <a:prstDash val="solid"/>
                    </a:lnB>
                    <a:solidFill>
                      <a:srgbClr val="EAEB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204</TotalTime>
  <Words>1356</Words>
  <Application>Microsoft Office PowerPoint</Application>
  <PresentationFormat>Экран (4:3)</PresentationFormat>
  <Paragraphs>141</Paragraphs>
  <Slides>20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8" baseType="lpstr">
      <vt:lpstr>Arial</vt:lpstr>
      <vt:lpstr>Arial MT</vt:lpstr>
      <vt:lpstr>Calibri</vt:lpstr>
      <vt:lpstr>Georgia</vt:lpstr>
      <vt:lpstr>Times New Roman</vt:lpstr>
      <vt:lpstr>Trebuchet MS</vt:lpstr>
      <vt:lpstr>Wingdings</vt:lpstr>
      <vt:lpstr>Office Theme</vt:lpstr>
      <vt:lpstr>Презентация PowerPoint</vt:lpstr>
      <vt:lpstr>Порядок проведения ГИА в 2025 году</vt:lpstr>
      <vt:lpstr>Предметы</vt:lpstr>
      <vt:lpstr>Допуск к ГИА</vt:lpstr>
      <vt:lpstr>Получение аттестата</vt:lpstr>
      <vt:lpstr>ИТОГОВЫЕ ОЦЕНКИ</vt:lpstr>
      <vt:lpstr>Получение аттестата  Положительное прохождение 2х обязательных предметов   </vt:lpstr>
      <vt:lpstr>Продолжительность проведения ЕГЭ в 2026 году</vt:lpstr>
      <vt:lpstr>Дополнительные материалы, разрешенные для использования на экзамене</vt:lpstr>
      <vt:lpstr>КЕГЭ по информатике</vt:lpstr>
      <vt:lpstr>Сроки проведения ГИА</vt:lpstr>
      <vt:lpstr>Порядок проведения ГИА</vt:lpstr>
      <vt:lpstr>Презентация PowerPoint</vt:lpstr>
      <vt:lpstr>Презентация PowerPoint</vt:lpstr>
      <vt:lpstr>Презентация PowerPoint</vt:lpstr>
      <vt:lpstr>Повторная сдача ГИА</vt:lpstr>
      <vt:lpstr>Повторная сдача ГИА</vt:lpstr>
      <vt:lpstr>97.1. Участники ГИА вправе в дополнительные</vt:lpstr>
      <vt:lpstr>Информационные ресурсы по вопросам ГИА</vt:lpstr>
      <vt:lpstr>ГДЕ опубликуют результаты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Государственная итоговая аттестация по образовательным программам среднего общего образования в 2023 году</dc:title>
  <dc:creator>1</dc:creator>
  <cp:lastModifiedBy>User</cp:lastModifiedBy>
  <cp:revision>9</cp:revision>
  <dcterms:created xsi:type="dcterms:W3CDTF">2025-01-17T06:30:34Z</dcterms:created>
  <dcterms:modified xsi:type="dcterms:W3CDTF">2025-11-20T08:40:28Z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2024-11-25T00:00:00Z</vt:filetime>
  </property>
  <property fmtid="{D5CDD505-2E9C-101B-9397-08002B2CF9AE}" pid="3" name="Creator">
    <vt:lpwstr>Microsoft® PowerPoint® 2016</vt:lpwstr>
  </property>
  <property fmtid="{D5CDD505-2E9C-101B-9397-08002B2CF9AE}" pid="4" name="LastSaved">
    <vt:filetime>2025-01-17T00:00:00Z</vt:filetime>
  </property>
  <property fmtid="{D5CDD505-2E9C-101B-9397-08002B2CF9AE}" pid="5" name="Producer">
    <vt:lpwstr>Microsoft® PowerPoint® 2016</vt:lpwstr>
  </property>
</Properties>
</file>