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9" r:id="rId10"/>
    <p:sldId id="270" r:id="rId11"/>
    <p:sldId id="273" r:id="rId12"/>
    <p:sldId id="271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FFFFFF"/>
    <a:srgbClr val="F5800B"/>
    <a:srgbClr val="006600"/>
    <a:srgbClr val="00E668"/>
    <a:srgbClr val="003DB8"/>
    <a:srgbClr val="335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CD213A-27A8-45BC-B08B-EDAB723DAF8D}" type="datetimeFigureOut">
              <a:rPr lang="ru-RU" smtClean="0"/>
              <a:pPr/>
              <a:t>21.04.2024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71A571-8C81-461E-8512-FB0AE6A6D2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Гуашь, три основных цвета: рисуем дворец холодного ветра и дворец золотой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осени.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(2 класс)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et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9256" y="3214686"/>
            <a:ext cx="2981325" cy="285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347918" y="1886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VIII методический конкурс компьютерных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образовательных продуктов педагогов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«Мозаика презентаций»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54720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 smtClean="0"/>
              <a:t>Лескина</a:t>
            </a:r>
            <a:r>
              <a:rPr lang="ru-RU" dirty="0" smtClean="0"/>
              <a:t> </a:t>
            </a:r>
            <a:r>
              <a:rPr lang="ru-RU" dirty="0"/>
              <a:t>Светлана </a:t>
            </a:r>
            <a:r>
              <a:rPr lang="ru-RU" dirty="0" smtClean="0"/>
              <a:t>Сергеевна</a:t>
            </a:r>
            <a:endParaRPr lang="ru-RU" dirty="0"/>
          </a:p>
          <a:p>
            <a:pPr algn="ctr"/>
            <a:r>
              <a:rPr lang="ru-RU" dirty="0"/>
              <a:t>учитель начальных классов</a:t>
            </a:r>
          </a:p>
          <a:p>
            <a:pPr algn="ctr"/>
            <a:r>
              <a:rPr lang="ru-RU" dirty="0"/>
              <a:t>МАОУ СОШ №44</a:t>
            </a:r>
          </a:p>
          <a:p>
            <a:pPr algn="ctr"/>
            <a:r>
              <a:rPr lang="ru-RU" dirty="0" smtClean="0"/>
              <a:t>г.Реж,2024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59832" y="5824855"/>
            <a:ext cx="3948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И. Остроухов. Золотая осень</a:t>
            </a:r>
          </a:p>
        </p:txBody>
      </p:sp>
      <p:pic>
        <p:nvPicPr>
          <p:cNvPr id="6" name="Picture 4" descr="picture056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404664"/>
            <a:ext cx="6999923" cy="5266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62411" y="5769273"/>
            <a:ext cx="3873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К. Моне. Скалы в Бель-Иль</a:t>
            </a:r>
            <a:r>
              <a:rPr lang="ru-RU" sz="2400" dirty="0">
                <a:latin typeface="+mj-lt"/>
              </a:rPr>
              <a:t>.</a:t>
            </a:r>
          </a:p>
        </p:txBody>
      </p:sp>
      <p:pic>
        <p:nvPicPr>
          <p:cNvPr id="5" name="Picture 4" descr="ска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728"/>
            <a:ext cx="6454459" cy="5087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icture05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748185" cy="52315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976894" y="5959896"/>
            <a:ext cx="3740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П. Сезан. Пейзаж Л Эстака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Теплые цвета</a:t>
            </a:r>
            <a:endParaRPr lang="ru-RU" dirty="0"/>
          </a:p>
        </p:txBody>
      </p:sp>
      <p:pic>
        <p:nvPicPr>
          <p:cNvPr id="4" name="Picture 5" descr="те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3500462" cy="357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рис 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643050"/>
            <a:ext cx="5055684" cy="3429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х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66916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Холодные цвета</a:t>
            </a:r>
            <a:endParaRPr lang="ru-RU" dirty="0"/>
          </a:p>
        </p:txBody>
      </p:sp>
      <p:pic>
        <p:nvPicPr>
          <p:cNvPr id="5" name="Picture 6" descr="рис 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785926"/>
            <a:ext cx="4985326" cy="37147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351358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практ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4427984" y="476672"/>
            <a:ext cx="4195012" cy="583267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4572008"/>
            <a:ext cx="3643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Составить гармонию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холодных пятен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царстве холодного ветра 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943558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Составить гармонию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теплых пятен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«Дворец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золотой осени»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Радуга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71802" y="571480"/>
            <a:ext cx="5443550" cy="119538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Последовательность цветов спектра легко запомнить, следуя поговорке</a:t>
            </a:r>
            <a:r>
              <a:rPr lang="en-US" sz="2400" dirty="0" smtClean="0"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1785926"/>
            <a:ext cx="2286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аждый</a:t>
            </a:r>
          </a:p>
          <a:p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хотник</a:t>
            </a:r>
          </a:p>
          <a:p>
            <a:r>
              <a:rPr lang="ru-RU" sz="3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елает</a:t>
            </a:r>
          </a:p>
          <a:p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нать</a:t>
            </a:r>
          </a:p>
          <a:p>
            <a:r>
              <a:rPr lang="ru-RU" sz="320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де</a:t>
            </a:r>
          </a:p>
          <a:p>
            <a:r>
              <a:rPr lang="ru-RU" sz="32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идит</a:t>
            </a:r>
          </a:p>
          <a:p>
            <a:r>
              <a:rPr lang="ru-RU" sz="32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Times New Roman" pitchFamily="18" charset="0"/>
                <a:cs typeface="Times New Roman" pitchFamily="18" charset="0"/>
              </a:rPr>
              <a:t>азан</a:t>
            </a:r>
          </a:p>
          <a:p>
            <a:endParaRPr lang="ru-RU" sz="3200" dirty="0">
              <a:solidFill>
                <a:schemeClr val="tx2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Impact" pitchFamily="34" charset="0"/>
            </a:endParaRPr>
          </a:p>
        </p:txBody>
      </p:sp>
      <p:pic>
        <p:nvPicPr>
          <p:cNvPr id="5" name="Рисунок 4" descr="398px-WhereRainbowRi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600495"/>
            <a:ext cx="5214974" cy="37573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цвета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3429000"/>
            <a:ext cx="7772400" cy="1481134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цветами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называются цвета, которые нельзя получить путём смешивания других.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Капля 3"/>
          <p:cNvSpPr/>
          <p:nvPr/>
        </p:nvSpPr>
        <p:spPr>
          <a:xfrm rot="18923342">
            <a:off x="1270773" y="1640206"/>
            <a:ext cx="1003963" cy="979256"/>
          </a:xfrm>
          <a:prstGeom prst="teardrop">
            <a:avLst/>
          </a:prstGeom>
          <a:solidFill>
            <a:srgbClr val="3359FB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 rot="18923342">
            <a:off x="3913979" y="1640206"/>
            <a:ext cx="1003963" cy="979256"/>
          </a:xfrm>
          <a:prstGeom prst="teardrop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8923342">
            <a:off x="6842937" y="1711644"/>
            <a:ext cx="1003963" cy="979256"/>
          </a:xfrm>
          <a:prstGeom prst="teardrop">
            <a:avLst/>
          </a:prstGeom>
          <a:solidFill>
            <a:srgbClr val="FF00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857224" y="5286388"/>
            <a:ext cx="1584325" cy="576262"/>
            <a:chOff x="385" y="3339"/>
            <a:chExt cx="998" cy="363"/>
          </a:xfrm>
        </p:grpSpPr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665511" y="5286388"/>
            <a:ext cx="1584325" cy="576262"/>
            <a:chOff x="2154" y="3339"/>
            <a:chExt cx="998" cy="363"/>
          </a:xfrm>
        </p:grpSpPr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6618261" y="5214950"/>
            <a:ext cx="1584325" cy="576263"/>
            <a:chOff x="4014" y="3294"/>
            <a:chExt cx="998" cy="363"/>
          </a:xfrm>
        </p:grpSpPr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Составные цвета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2611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Составные цвета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получаемые путём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смешивания основных цветов.</a:t>
            </a:r>
          </a:p>
          <a:p>
            <a:endParaRPr lang="ru-RU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7358082" y="5072074"/>
            <a:ext cx="7921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?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071538" y="5214950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86248" y="5072074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?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468000" y="5214950"/>
            <a:ext cx="2089150" cy="1314456"/>
            <a:chOff x="500034" y="5214950"/>
            <a:chExt cx="2089150" cy="1314456"/>
          </a:xfrm>
        </p:grpSpPr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1071538" y="5214950"/>
              <a:ext cx="1008063" cy="936625"/>
            </a:xfrm>
            <a:prstGeom prst="ellipse">
              <a:avLst/>
            </a:prstGeom>
            <a:solidFill>
              <a:srgbClr val="00E668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500034" y="6072206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00B050"/>
                  </a:solidFill>
                  <a:latin typeface="+mj-lt"/>
                </a:rPr>
                <a:t>Зелёный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785786" y="2928934"/>
            <a:ext cx="1584325" cy="576262"/>
            <a:chOff x="385" y="3339"/>
            <a:chExt cx="998" cy="363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3929058" y="3000372"/>
            <a:ext cx="1584325" cy="576262"/>
            <a:chOff x="2154" y="3339"/>
            <a:chExt cx="998" cy="363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6929454" y="3000372"/>
            <a:ext cx="1584325" cy="576263"/>
            <a:chOff x="4014" y="3294"/>
            <a:chExt cx="998" cy="363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073258" y="3500438"/>
            <a:ext cx="5715040" cy="2000264"/>
            <a:chOff x="2073258" y="3500438"/>
            <a:chExt cx="5715040" cy="2000264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>
              <a:off x="7037405" y="4392619"/>
              <a:ext cx="1500198" cy="1588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2073258" y="3500438"/>
              <a:ext cx="5213386" cy="2000264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1570810" y="3571876"/>
            <a:ext cx="2574150" cy="1571636"/>
            <a:chOff x="1570810" y="3571876"/>
            <a:chExt cx="2574150" cy="1571636"/>
          </a:xfrm>
        </p:grpSpPr>
        <p:cxnSp>
          <p:nvCxnSpPr>
            <p:cNvPr id="27" name="Прямая со стрелкой 26"/>
            <p:cNvCxnSpPr/>
            <p:nvPr/>
          </p:nvCxnSpPr>
          <p:spPr>
            <a:xfrm rot="5400000">
              <a:off x="821505" y="4321975"/>
              <a:ext cx="1500198" cy="1588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10800000" flipV="1">
              <a:off x="1928794" y="3571876"/>
              <a:ext cx="2216166" cy="1571636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4714876" y="3571876"/>
            <a:ext cx="2430480" cy="1714512"/>
            <a:chOff x="4714876" y="3571876"/>
            <a:chExt cx="2430480" cy="1714512"/>
          </a:xfrm>
        </p:grpSpPr>
        <p:cxnSp>
          <p:nvCxnSpPr>
            <p:cNvPr id="28" name="Прямая со стрелкой 27"/>
            <p:cNvCxnSpPr/>
            <p:nvPr/>
          </p:nvCxnSpPr>
          <p:spPr>
            <a:xfrm rot="5400000">
              <a:off x="3965571" y="4392619"/>
              <a:ext cx="1500198" cy="1588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0800000" flipV="1">
              <a:off x="5143504" y="3571876"/>
              <a:ext cx="2001852" cy="1714512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3714744" y="5286388"/>
            <a:ext cx="2089150" cy="1314456"/>
            <a:chOff x="3714744" y="5286388"/>
            <a:chExt cx="2089150" cy="1314456"/>
          </a:xfrm>
        </p:grpSpPr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4214810" y="5286388"/>
              <a:ext cx="1008062" cy="93662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714744" y="6143644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5800B"/>
                  </a:solidFill>
                  <a:latin typeface="+mj-lt"/>
                </a:rPr>
                <a:t>Оранжевый</a:t>
              </a:r>
              <a:endParaRPr lang="ru-RU" sz="2400" b="1" dirty="0">
                <a:solidFill>
                  <a:srgbClr val="F5800B"/>
                </a:solidFill>
                <a:latin typeface="+mj-lt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715140" y="5286388"/>
            <a:ext cx="2089150" cy="1314456"/>
            <a:chOff x="6715140" y="5286388"/>
            <a:chExt cx="2089150" cy="1314456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7286644" y="5286388"/>
              <a:ext cx="1008062" cy="936625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6715140" y="6143644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7030A0"/>
                  </a:solidFill>
                  <a:latin typeface="+mj-lt"/>
                </a:rPr>
                <a:t>Фиолетовый</a:t>
              </a:r>
              <a:endParaRPr lang="ru-RU" sz="2400" b="1" dirty="0">
                <a:solidFill>
                  <a:srgbClr val="7030A0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и составные цвета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15318" cy="9096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удобства все цвета размещают по кругу, исключая голубой  (смесь синего с белым).</a:t>
            </a:r>
          </a:p>
          <a:p>
            <a:endParaRPr lang="ru-RU" dirty="0"/>
          </a:p>
        </p:txBody>
      </p:sp>
      <p:pic>
        <p:nvPicPr>
          <p:cNvPr id="4" name="Picture 3" descr="ф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500306"/>
            <a:ext cx="4267200" cy="36988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 rot="18330393">
            <a:off x="4893118" y="2851404"/>
            <a:ext cx="1158817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00760" y="2500306"/>
            <a:ext cx="2512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+mj-lt"/>
              </a:rPr>
              <a:t>Основной цвет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2844842">
            <a:off x="4834447" y="5220220"/>
            <a:ext cx="1185356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3438" y="6143644"/>
            <a:ext cx="287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effectLst>
                  <a:glow rad="101600">
                    <a:srgbClr val="777777"/>
                  </a:glow>
                </a:effectLst>
                <a:latin typeface="+mj-lt"/>
              </a:rPr>
              <a:t>Основной цвет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flipH="1">
            <a:off x="2214546" y="4110038"/>
            <a:ext cx="1352536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4000" y="3744000"/>
            <a:ext cx="252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+mj-lt"/>
              </a:rPr>
              <a:t>Основной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и составные цвета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810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голубой  (смесь синего с белым).</a:t>
            </a:r>
          </a:p>
          <a:p>
            <a:endParaRPr lang="ru-RU" sz="2800" dirty="0"/>
          </a:p>
        </p:txBody>
      </p:sp>
      <p:pic>
        <p:nvPicPr>
          <p:cNvPr id="4" name="Picture 3" descr="ф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571744"/>
            <a:ext cx="42672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 rot="7481283">
            <a:off x="3082271" y="5377178"/>
            <a:ext cx="1155456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97D2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0034" y="5286388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Составной </a:t>
            </a:r>
            <a:endParaRPr lang="ru-RU" sz="2800" b="1" dirty="0" smtClean="0">
              <a:solidFill>
                <a:srgbClr val="97D250"/>
              </a:solidFill>
              <a:effectLst>
                <a:glow rad="101600">
                  <a:srgbClr val="4D4D4D"/>
                </a:glow>
              </a:effectLst>
              <a:latin typeface="+mj-lt"/>
            </a:endParaRPr>
          </a:p>
          <a:p>
            <a:pPr algn="r"/>
            <a:r>
              <a:rPr lang="ru-RU" sz="2800" b="1" dirty="0" smtClean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цвет</a:t>
            </a:r>
            <a:endParaRPr lang="ru-RU" sz="2800" b="1" dirty="0">
              <a:solidFill>
                <a:srgbClr val="97D250"/>
              </a:solidFill>
              <a:effectLst>
                <a:glow rad="101600">
                  <a:srgbClr val="4D4D4D"/>
                </a:glow>
              </a:effectLst>
              <a:latin typeface="+mj-lt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00034" y="2571744"/>
            <a:ext cx="1883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800" b="1" dirty="0">
                <a:solidFill>
                  <a:srgbClr val="9B1B8C"/>
                </a:solidFill>
                <a:latin typeface="+mj-lt"/>
              </a:rPr>
              <a:t>Составной </a:t>
            </a:r>
            <a:endParaRPr lang="ru-RU" sz="2800" b="1" dirty="0" smtClean="0">
              <a:solidFill>
                <a:srgbClr val="9B1B8C"/>
              </a:solidFill>
              <a:latin typeface="+mj-lt"/>
            </a:endParaRPr>
          </a:p>
          <a:p>
            <a:pPr algn="r"/>
            <a:r>
              <a:rPr lang="ru-RU" sz="2800" b="1" dirty="0" smtClean="0">
                <a:solidFill>
                  <a:srgbClr val="9B1B8C"/>
                </a:solidFill>
                <a:latin typeface="+mj-lt"/>
              </a:rPr>
              <a:t>цвет</a:t>
            </a:r>
            <a:endParaRPr lang="ru-RU" sz="2800" b="1" dirty="0">
              <a:solidFill>
                <a:srgbClr val="9B1B8C"/>
              </a:solidFill>
              <a:latin typeface="+mj-lt"/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13768811">
            <a:off x="3212600" y="3103880"/>
            <a:ext cx="1213800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9B1B8C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5286380" y="4143380"/>
            <a:ext cx="1214446" cy="4572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D7E5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solidFill>
                <a:srgbClr val="FD7E51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67500" y="3857628"/>
            <a:ext cx="2476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Составной </a:t>
            </a:r>
          </a:p>
          <a:p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Цветовой круг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43570" y="1928802"/>
            <a:ext cx="3286148" cy="43577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Цветовой круг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расширить, добавляя в него цвета, полученные смешением основных и составных цветов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5086350" cy="4387850"/>
          </a:xfrm>
          <a:prstGeom prst="rect">
            <a:avLst/>
          </a:prstGeom>
          <a:noFill/>
          <a:ln w="15875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786454"/>
            <a:ext cx="8715436" cy="909654"/>
          </a:xfrm>
        </p:spPr>
        <p:txBody>
          <a:bodyPr/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Живопись – это такой вид изобразительного искусства, в котором цвет играет главную роль</a:t>
            </a:r>
          </a:p>
          <a:p>
            <a:endParaRPr lang="ru-RU" dirty="0"/>
          </a:p>
        </p:txBody>
      </p:sp>
      <p:pic>
        <p:nvPicPr>
          <p:cNvPr id="4" name="Picture 7" descr="9в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0981" y="332656"/>
            <a:ext cx="7454492" cy="514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icture055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064100"/>
            <a:ext cx="5500726" cy="559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расположения цветов в цветовом круге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</TotalTime>
  <Words>209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Гуашь, три основных цвета: рисуем дворец холодного ветра и дворец золотой осени. (2 класс)</vt:lpstr>
      <vt:lpstr>Радуга</vt:lpstr>
      <vt:lpstr>Основные цвета</vt:lpstr>
      <vt:lpstr>Составные цвета</vt:lpstr>
      <vt:lpstr>Основные и составные цвета</vt:lpstr>
      <vt:lpstr>Основные и составные цвета</vt:lpstr>
      <vt:lpstr>Цветовой круг</vt:lpstr>
      <vt:lpstr>Презентация PowerPoint</vt:lpstr>
      <vt:lpstr>Порядок расположения цветов в цветовом круге</vt:lpstr>
      <vt:lpstr>Презентация PowerPoint</vt:lpstr>
      <vt:lpstr>Презентация PowerPoint</vt:lpstr>
      <vt:lpstr>Презентация PowerPoint</vt:lpstr>
      <vt:lpstr>Теплые цвета</vt:lpstr>
      <vt:lpstr>Холодные цвета</vt:lpstr>
      <vt:lpstr>Практическая  работа</vt:lpstr>
    </vt:vector>
  </TitlesOfParts>
  <Company>BEST_XP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user</cp:lastModifiedBy>
  <cp:revision>31</cp:revision>
  <dcterms:created xsi:type="dcterms:W3CDTF">2009-10-02T05:35:29Z</dcterms:created>
  <dcterms:modified xsi:type="dcterms:W3CDTF">2024-04-21T13:34:56Z</dcterms:modified>
</cp:coreProperties>
</file>