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9" r:id="rId10"/>
    <p:sldId id="270" r:id="rId11"/>
    <p:sldId id="273" r:id="rId12"/>
    <p:sldId id="271" r:id="rId13"/>
    <p:sldId id="275" r:id="rId14"/>
    <p:sldId id="276" r:id="rId15"/>
    <p:sldId id="27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777777"/>
    <a:srgbClr val="FFFFFF"/>
    <a:srgbClr val="F5800B"/>
    <a:srgbClr val="006600"/>
    <a:srgbClr val="00E668"/>
    <a:srgbClr val="003DB8"/>
    <a:srgbClr val="335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D213A-27A8-45BC-B08B-EDAB723DAF8D}" type="datetimeFigureOut">
              <a:rPr lang="ru-RU" smtClean="0"/>
              <a:pPr/>
              <a:t>21.04.2024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471A571-8C81-461E-8512-FB0AE6A6D24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D213A-27A8-45BC-B08B-EDAB723DAF8D}" type="datetimeFigureOut">
              <a:rPr lang="ru-RU" smtClean="0"/>
              <a:pPr/>
              <a:t>21.04.2024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A571-8C81-461E-8512-FB0AE6A6D24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D213A-27A8-45BC-B08B-EDAB723DAF8D}" type="datetimeFigureOut">
              <a:rPr lang="ru-RU" smtClean="0"/>
              <a:pPr/>
              <a:t>21.04.2024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A571-8C81-461E-8512-FB0AE6A6D24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D213A-27A8-45BC-B08B-EDAB723DAF8D}" type="datetimeFigureOut">
              <a:rPr lang="ru-RU" smtClean="0"/>
              <a:pPr/>
              <a:t>21.04.2024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A571-8C81-461E-8512-FB0AE6A6D24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D213A-27A8-45BC-B08B-EDAB723DAF8D}" type="datetimeFigureOut">
              <a:rPr lang="ru-RU" smtClean="0"/>
              <a:pPr/>
              <a:t>21.04.2024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471A571-8C81-461E-8512-FB0AE6A6D24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D213A-27A8-45BC-B08B-EDAB723DAF8D}" type="datetimeFigureOut">
              <a:rPr lang="ru-RU" smtClean="0"/>
              <a:pPr/>
              <a:t>21.04.2024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A571-8C81-461E-8512-FB0AE6A6D24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D213A-27A8-45BC-B08B-EDAB723DAF8D}" type="datetimeFigureOut">
              <a:rPr lang="ru-RU" smtClean="0"/>
              <a:pPr/>
              <a:t>21.04.2024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A571-8C81-461E-8512-FB0AE6A6D24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D213A-27A8-45BC-B08B-EDAB723DAF8D}" type="datetimeFigureOut">
              <a:rPr lang="ru-RU" smtClean="0"/>
              <a:pPr/>
              <a:t>21.04.2024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A571-8C81-461E-8512-FB0AE6A6D24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D213A-27A8-45BC-B08B-EDAB723DAF8D}" type="datetimeFigureOut">
              <a:rPr lang="ru-RU" smtClean="0"/>
              <a:pPr/>
              <a:t>21.04.2024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A571-8C81-461E-8512-FB0AE6A6D24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D213A-27A8-45BC-B08B-EDAB723DAF8D}" type="datetimeFigureOut">
              <a:rPr lang="ru-RU" smtClean="0"/>
              <a:pPr/>
              <a:t>21.04.2024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A571-8C81-461E-8512-FB0AE6A6D24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D213A-27A8-45BC-B08B-EDAB723DAF8D}" type="datetimeFigureOut">
              <a:rPr lang="ru-RU" smtClean="0"/>
              <a:pPr/>
              <a:t>21.04.2024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471A571-8C81-461E-8512-FB0AE6A6D24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5CD213A-27A8-45BC-B08B-EDAB723DAF8D}" type="datetimeFigureOut">
              <a:rPr lang="ru-RU" smtClean="0"/>
              <a:pPr/>
              <a:t>21.04.2024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471A571-8C81-461E-8512-FB0AE6A6D24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Гуашь, три основных цвета: рисуем дворец холодного ветра и дворец золотой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осени.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(2 класс)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gete.PN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29256" y="3214686"/>
            <a:ext cx="2981325" cy="28575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2347918" y="18864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VIII методический конкурс компьютерных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образовательных продуктов педагогов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«Мозаика презентаций»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19672" y="547202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err="1" smtClean="0"/>
              <a:t>Лескина</a:t>
            </a:r>
            <a:r>
              <a:rPr lang="ru-RU" dirty="0" smtClean="0"/>
              <a:t> </a:t>
            </a:r>
            <a:r>
              <a:rPr lang="ru-RU" dirty="0"/>
              <a:t>Светлана </a:t>
            </a:r>
            <a:r>
              <a:rPr lang="ru-RU" dirty="0" smtClean="0"/>
              <a:t>Сергеевна</a:t>
            </a:r>
            <a:endParaRPr lang="ru-RU" dirty="0"/>
          </a:p>
          <a:p>
            <a:pPr algn="ctr"/>
            <a:r>
              <a:rPr lang="ru-RU" dirty="0"/>
              <a:t>учитель начальных классов</a:t>
            </a:r>
          </a:p>
          <a:p>
            <a:pPr algn="ctr"/>
            <a:r>
              <a:rPr lang="ru-RU" dirty="0"/>
              <a:t>МАОУ СОШ №44</a:t>
            </a:r>
          </a:p>
          <a:p>
            <a:pPr algn="ctr"/>
            <a:r>
              <a:rPr lang="ru-RU" dirty="0" smtClean="0"/>
              <a:t>г.Реж,2024 г.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3059832" y="5824855"/>
            <a:ext cx="39488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И. Остроухов. Золотая осень</a:t>
            </a:r>
          </a:p>
        </p:txBody>
      </p:sp>
      <p:pic>
        <p:nvPicPr>
          <p:cNvPr id="6" name="Picture 4" descr="picture0566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31640" y="404664"/>
            <a:ext cx="6999923" cy="52663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962411" y="5769273"/>
            <a:ext cx="38731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К. Моне. Скалы в Бель-Иль</a:t>
            </a:r>
            <a:r>
              <a:rPr lang="ru-RU" sz="2400" dirty="0">
                <a:latin typeface="+mj-lt"/>
              </a:rPr>
              <a:t>.</a:t>
            </a:r>
          </a:p>
        </p:txBody>
      </p:sp>
      <p:pic>
        <p:nvPicPr>
          <p:cNvPr id="5" name="Picture 4" descr="скал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85728"/>
            <a:ext cx="6454459" cy="5087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picture057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476672"/>
            <a:ext cx="6748185" cy="523150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2976894" y="5959896"/>
            <a:ext cx="374038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П. Сезан. Пейзаж Л Эстака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Теплые цвета</a:t>
            </a:r>
            <a:endParaRPr lang="ru-RU" dirty="0"/>
          </a:p>
        </p:txBody>
      </p:sp>
      <p:pic>
        <p:nvPicPr>
          <p:cNvPr id="4" name="Picture 5" descr="теп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571612"/>
            <a:ext cx="3500462" cy="357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рис 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14744" y="1643050"/>
            <a:ext cx="5055684" cy="34290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хол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643050"/>
            <a:ext cx="3669166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Холодные цвета</a:t>
            </a:r>
            <a:endParaRPr lang="ru-RU" dirty="0"/>
          </a:p>
        </p:txBody>
      </p:sp>
      <p:pic>
        <p:nvPicPr>
          <p:cNvPr id="5" name="Picture 6" descr="рис х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9058" y="1785926"/>
            <a:ext cx="4985326" cy="371477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3513584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Практическая </a:t>
            </a:r>
            <a:b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работа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6" descr="практ"/>
          <p:cNvPicPr>
            <a:picLocks noChangeAspect="1" noChangeArrowheads="1"/>
          </p:cNvPicPr>
          <p:nvPr/>
        </p:nvPicPr>
        <p:blipFill>
          <a:blip r:embed="rId2" cstate="print">
            <a:biLevel thresh="50000"/>
          </a:blip>
          <a:srcRect/>
          <a:stretch>
            <a:fillRect/>
          </a:stretch>
        </p:blipFill>
        <p:spPr bwMode="auto">
          <a:xfrm>
            <a:off x="4427984" y="476672"/>
            <a:ext cx="4195012" cy="5832671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357158" y="4572008"/>
            <a:ext cx="364333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Составить гармонию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холодных пятен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царстве холодного ветра 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1943558"/>
            <a:ext cx="36433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Составить гармонию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теплых пятен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«Дворец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золотой осени»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Радуга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71802" y="571480"/>
            <a:ext cx="5443550" cy="1195382"/>
          </a:xfrm>
        </p:spPr>
        <p:txBody>
          <a:bodyPr>
            <a:normAutofit/>
          </a:bodyPr>
          <a:lstStyle/>
          <a:p>
            <a:pPr algn="r"/>
            <a:r>
              <a:rPr lang="ru-RU" sz="2400" dirty="0" smtClean="0">
                <a:effectLst>
                  <a:glow rad="101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Последовательность цветов спектра легко запомнить, следуя поговорке</a:t>
            </a:r>
            <a:r>
              <a:rPr lang="en-US" sz="2400" dirty="0" smtClean="0">
                <a:effectLst>
                  <a:glow rad="101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72264" y="1785926"/>
            <a:ext cx="228601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glow rad="101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effectLst>
                  <a:glow rad="101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аждый</a:t>
            </a:r>
          </a:p>
          <a:p>
            <a:r>
              <a:rPr lang="ru-RU" sz="32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C000"/>
                </a:solidFill>
                <a:effectLst>
                  <a:glow rad="101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effectLst>
                  <a:glow rad="101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хотник</a:t>
            </a:r>
          </a:p>
          <a:p>
            <a:r>
              <a:rPr lang="ru-RU" sz="32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FF00"/>
                </a:solidFill>
                <a:effectLst>
                  <a:glow rad="101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effectLst>
                  <a:glow rad="101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елает</a:t>
            </a:r>
          </a:p>
          <a:p>
            <a:r>
              <a:rPr lang="ru-RU" sz="3200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  <a:effectLst>
                  <a:glow rad="101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effectLst>
                  <a:glow rad="101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нать</a:t>
            </a:r>
          </a:p>
          <a:p>
            <a:r>
              <a:rPr lang="ru-RU" sz="3200" dirty="0" smtClean="0">
                <a:ln>
                  <a:solidFill>
                    <a:srgbClr val="0070C0"/>
                  </a:solidFill>
                </a:ln>
                <a:solidFill>
                  <a:srgbClr val="00B0F0"/>
                </a:solidFill>
                <a:effectLst>
                  <a:glow rad="101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effectLst>
                  <a:glow rad="101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де</a:t>
            </a:r>
          </a:p>
          <a:p>
            <a:r>
              <a:rPr lang="ru-RU" sz="3200" dirty="0" smtClean="0">
                <a:ln>
                  <a:solidFill>
                    <a:schemeClr val="accent3">
                      <a:lumMod val="75000"/>
                    </a:schemeClr>
                  </a:solidFill>
                </a:ln>
                <a:solidFill>
                  <a:srgbClr val="0070C0"/>
                </a:solidFill>
                <a:effectLst>
                  <a:glow rad="101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effectLst>
                  <a:glow rad="101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идит</a:t>
            </a:r>
          </a:p>
          <a:p>
            <a:r>
              <a:rPr lang="ru-RU" sz="3200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effectLst>
                  <a:glow rad="101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effectLst>
                  <a:glow rad="101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азан</a:t>
            </a:r>
          </a:p>
          <a:p>
            <a:endParaRPr lang="ru-RU" sz="3200" dirty="0">
              <a:solidFill>
                <a:schemeClr val="tx2">
                  <a:lumMod val="75000"/>
                </a:schemeClr>
              </a:solidFill>
              <a:effectLst>
                <a:glow rad="101600">
                  <a:srgbClr val="FFFFFF"/>
                </a:glow>
              </a:effectLst>
              <a:latin typeface="Impact" pitchFamily="34" charset="0"/>
            </a:endParaRPr>
          </a:p>
        </p:txBody>
      </p:sp>
      <p:pic>
        <p:nvPicPr>
          <p:cNvPr id="5" name="Рисунок 4" descr="398px-WhereRainbowRis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48" y="1600495"/>
            <a:ext cx="5214974" cy="375733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634082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Основные цвета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57224" y="3429000"/>
            <a:ext cx="7772400" cy="1481134"/>
          </a:xfrm>
        </p:spPr>
        <p:txBody>
          <a:bodyPr/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Основными цветами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называются цвета, которые нельзя получить путём смешивания других.</a:t>
            </a:r>
            <a:endParaRPr lang="ru-RU" sz="2400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Капля 3"/>
          <p:cNvSpPr/>
          <p:nvPr/>
        </p:nvSpPr>
        <p:spPr>
          <a:xfrm rot="18923342">
            <a:off x="1270773" y="1640206"/>
            <a:ext cx="1003963" cy="979256"/>
          </a:xfrm>
          <a:prstGeom prst="teardrop">
            <a:avLst/>
          </a:prstGeom>
          <a:solidFill>
            <a:srgbClr val="3359FB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Капля 4"/>
          <p:cNvSpPr/>
          <p:nvPr/>
        </p:nvSpPr>
        <p:spPr>
          <a:xfrm rot="18923342">
            <a:off x="3913979" y="1640206"/>
            <a:ext cx="1003963" cy="979256"/>
          </a:xfrm>
          <a:prstGeom prst="teardrop">
            <a:avLst/>
          </a:prstGeom>
          <a:solidFill>
            <a:srgbClr val="FFFF00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Капля 5"/>
          <p:cNvSpPr/>
          <p:nvPr/>
        </p:nvSpPr>
        <p:spPr>
          <a:xfrm rot="18923342">
            <a:off x="6842937" y="1711644"/>
            <a:ext cx="1003963" cy="979256"/>
          </a:xfrm>
          <a:prstGeom prst="teardrop">
            <a:avLst/>
          </a:prstGeom>
          <a:solidFill>
            <a:srgbClr val="FF0000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7" name="Group 28"/>
          <p:cNvGrpSpPr>
            <a:grpSpLocks/>
          </p:cNvGrpSpPr>
          <p:nvPr/>
        </p:nvGrpSpPr>
        <p:grpSpPr bwMode="auto">
          <a:xfrm>
            <a:off x="857224" y="5286388"/>
            <a:ext cx="1584325" cy="576262"/>
            <a:chOff x="385" y="3339"/>
            <a:chExt cx="998" cy="363"/>
          </a:xfrm>
        </p:grpSpPr>
        <p:sp>
          <p:nvSpPr>
            <p:cNvPr id="8" name="Oval 18"/>
            <p:cNvSpPr>
              <a:spLocks noChangeArrowheads="1"/>
            </p:cNvSpPr>
            <p:nvPr/>
          </p:nvSpPr>
          <p:spPr bwMode="auto">
            <a:xfrm>
              <a:off x="385" y="3339"/>
              <a:ext cx="998" cy="363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3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9" name="Freeform 24"/>
            <p:cNvSpPr>
              <a:spLocks/>
            </p:cNvSpPr>
            <p:nvPr/>
          </p:nvSpPr>
          <p:spPr bwMode="auto">
            <a:xfrm>
              <a:off x="459" y="3377"/>
              <a:ext cx="213" cy="235"/>
            </a:xfrm>
            <a:custGeom>
              <a:avLst/>
              <a:gdLst>
                <a:gd name="T0" fmla="*/ 149 w 213"/>
                <a:gd name="T1" fmla="*/ 27 h 235"/>
                <a:gd name="T2" fmla="*/ 89 w 213"/>
                <a:gd name="T3" fmla="*/ 55 h 235"/>
                <a:gd name="T4" fmla="*/ 45 w 213"/>
                <a:gd name="T5" fmla="*/ 95 h 235"/>
                <a:gd name="T6" fmla="*/ 5 w 213"/>
                <a:gd name="T7" fmla="*/ 147 h 235"/>
                <a:gd name="T8" fmla="*/ 16 w 213"/>
                <a:gd name="T9" fmla="*/ 125 h 235"/>
                <a:gd name="T10" fmla="*/ 35 w 213"/>
                <a:gd name="T11" fmla="*/ 207 h 235"/>
                <a:gd name="T12" fmla="*/ 90 w 213"/>
                <a:gd name="T13" fmla="*/ 225 h 235"/>
                <a:gd name="T14" fmla="*/ 153 w 213"/>
                <a:gd name="T15" fmla="*/ 235 h 235"/>
                <a:gd name="T16" fmla="*/ 165 w 213"/>
                <a:gd name="T17" fmla="*/ 203 h 235"/>
                <a:gd name="T18" fmla="*/ 149 w 213"/>
                <a:gd name="T19" fmla="*/ 155 h 235"/>
                <a:gd name="T20" fmla="*/ 177 w 213"/>
                <a:gd name="T21" fmla="*/ 91 h 235"/>
                <a:gd name="T22" fmla="*/ 201 w 213"/>
                <a:gd name="T23" fmla="*/ 47 h 235"/>
                <a:gd name="T24" fmla="*/ 213 w 213"/>
                <a:gd name="T25" fmla="*/ 11 h 235"/>
                <a:gd name="T26" fmla="*/ 149 w 213"/>
                <a:gd name="T27" fmla="*/ 27 h 23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35"/>
                <a:gd name="T44" fmla="*/ 213 w 213"/>
                <a:gd name="T45" fmla="*/ 235 h 23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35">
                  <a:moveTo>
                    <a:pt x="149" y="27"/>
                  </a:moveTo>
                  <a:cubicBezTo>
                    <a:pt x="124" y="33"/>
                    <a:pt x="106" y="44"/>
                    <a:pt x="89" y="55"/>
                  </a:cubicBezTo>
                  <a:cubicBezTo>
                    <a:pt x="75" y="68"/>
                    <a:pt x="57" y="80"/>
                    <a:pt x="45" y="95"/>
                  </a:cubicBezTo>
                  <a:cubicBezTo>
                    <a:pt x="33" y="106"/>
                    <a:pt x="10" y="142"/>
                    <a:pt x="5" y="147"/>
                  </a:cubicBezTo>
                  <a:cubicBezTo>
                    <a:pt x="0" y="152"/>
                    <a:pt x="11" y="115"/>
                    <a:pt x="16" y="125"/>
                  </a:cubicBezTo>
                  <a:cubicBezTo>
                    <a:pt x="7" y="153"/>
                    <a:pt x="1" y="190"/>
                    <a:pt x="35" y="207"/>
                  </a:cubicBezTo>
                  <a:cubicBezTo>
                    <a:pt x="52" y="215"/>
                    <a:pt x="72" y="219"/>
                    <a:pt x="90" y="225"/>
                  </a:cubicBezTo>
                  <a:cubicBezTo>
                    <a:pt x="99" y="228"/>
                    <a:pt x="153" y="235"/>
                    <a:pt x="153" y="235"/>
                  </a:cubicBezTo>
                  <a:cubicBezTo>
                    <a:pt x="162" y="230"/>
                    <a:pt x="166" y="216"/>
                    <a:pt x="165" y="203"/>
                  </a:cubicBezTo>
                  <a:cubicBezTo>
                    <a:pt x="164" y="190"/>
                    <a:pt x="147" y="174"/>
                    <a:pt x="149" y="155"/>
                  </a:cubicBezTo>
                  <a:cubicBezTo>
                    <a:pt x="151" y="136"/>
                    <a:pt x="168" y="109"/>
                    <a:pt x="177" y="91"/>
                  </a:cubicBezTo>
                  <a:cubicBezTo>
                    <a:pt x="186" y="73"/>
                    <a:pt x="195" y="60"/>
                    <a:pt x="201" y="47"/>
                  </a:cubicBezTo>
                  <a:cubicBezTo>
                    <a:pt x="207" y="34"/>
                    <a:pt x="197" y="11"/>
                    <a:pt x="213" y="11"/>
                  </a:cubicBezTo>
                  <a:cubicBezTo>
                    <a:pt x="208" y="0"/>
                    <a:pt x="162" y="24"/>
                    <a:pt x="149" y="27"/>
                  </a:cubicBezTo>
                  <a:close/>
                </a:path>
              </a:pathLst>
            </a:custGeom>
            <a:solidFill>
              <a:srgbClr val="3399FF"/>
            </a:solidFill>
            <a:ln w="9525">
              <a:solidFill>
                <a:schemeClr val="accent3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</p:grpSp>
      <p:grpSp>
        <p:nvGrpSpPr>
          <p:cNvPr id="10" name="Group 30"/>
          <p:cNvGrpSpPr>
            <a:grpSpLocks/>
          </p:cNvGrpSpPr>
          <p:nvPr/>
        </p:nvGrpSpPr>
        <p:grpSpPr bwMode="auto">
          <a:xfrm>
            <a:off x="3665511" y="5286388"/>
            <a:ext cx="1584325" cy="576262"/>
            <a:chOff x="2154" y="3339"/>
            <a:chExt cx="998" cy="363"/>
          </a:xfrm>
        </p:grpSpPr>
        <p:sp>
          <p:nvSpPr>
            <p:cNvPr id="11" name="Oval 19"/>
            <p:cNvSpPr>
              <a:spLocks noChangeArrowheads="1"/>
            </p:cNvSpPr>
            <p:nvPr/>
          </p:nvSpPr>
          <p:spPr bwMode="auto">
            <a:xfrm>
              <a:off x="2154" y="3339"/>
              <a:ext cx="998" cy="363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2" name="Freeform 29"/>
            <p:cNvSpPr>
              <a:spLocks/>
            </p:cNvSpPr>
            <p:nvPr/>
          </p:nvSpPr>
          <p:spPr bwMode="auto">
            <a:xfrm>
              <a:off x="2245" y="3385"/>
              <a:ext cx="213" cy="235"/>
            </a:xfrm>
            <a:custGeom>
              <a:avLst/>
              <a:gdLst>
                <a:gd name="T0" fmla="*/ 149 w 213"/>
                <a:gd name="T1" fmla="*/ 27 h 235"/>
                <a:gd name="T2" fmla="*/ 89 w 213"/>
                <a:gd name="T3" fmla="*/ 55 h 235"/>
                <a:gd name="T4" fmla="*/ 45 w 213"/>
                <a:gd name="T5" fmla="*/ 95 h 235"/>
                <a:gd name="T6" fmla="*/ 5 w 213"/>
                <a:gd name="T7" fmla="*/ 147 h 235"/>
                <a:gd name="T8" fmla="*/ 16 w 213"/>
                <a:gd name="T9" fmla="*/ 125 h 235"/>
                <a:gd name="T10" fmla="*/ 35 w 213"/>
                <a:gd name="T11" fmla="*/ 207 h 235"/>
                <a:gd name="T12" fmla="*/ 90 w 213"/>
                <a:gd name="T13" fmla="*/ 225 h 235"/>
                <a:gd name="T14" fmla="*/ 153 w 213"/>
                <a:gd name="T15" fmla="*/ 235 h 235"/>
                <a:gd name="T16" fmla="*/ 165 w 213"/>
                <a:gd name="T17" fmla="*/ 203 h 235"/>
                <a:gd name="T18" fmla="*/ 149 w 213"/>
                <a:gd name="T19" fmla="*/ 155 h 235"/>
                <a:gd name="T20" fmla="*/ 177 w 213"/>
                <a:gd name="T21" fmla="*/ 91 h 235"/>
                <a:gd name="T22" fmla="*/ 201 w 213"/>
                <a:gd name="T23" fmla="*/ 47 h 235"/>
                <a:gd name="T24" fmla="*/ 213 w 213"/>
                <a:gd name="T25" fmla="*/ 11 h 235"/>
                <a:gd name="T26" fmla="*/ 149 w 213"/>
                <a:gd name="T27" fmla="*/ 27 h 23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35"/>
                <a:gd name="T44" fmla="*/ 213 w 213"/>
                <a:gd name="T45" fmla="*/ 235 h 23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35">
                  <a:moveTo>
                    <a:pt x="149" y="27"/>
                  </a:moveTo>
                  <a:cubicBezTo>
                    <a:pt x="124" y="33"/>
                    <a:pt x="106" y="44"/>
                    <a:pt x="89" y="55"/>
                  </a:cubicBezTo>
                  <a:cubicBezTo>
                    <a:pt x="75" y="68"/>
                    <a:pt x="57" y="80"/>
                    <a:pt x="45" y="95"/>
                  </a:cubicBezTo>
                  <a:cubicBezTo>
                    <a:pt x="33" y="106"/>
                    <a:pt x="10" y="142"/>
                    <a:pt x="5" y="147"/>
                  </a:cubicBezTo>
                  <a:cubicBezTo>
                    <a:pt x="0" y="152"/>
                    <a:pt x="11" y="115"/>
                    <a:pt x="16" y="125"/>
                  </a:cubicBezTo>
                  <a:cubicBezTo>
                    <a:pt x="7" y="153"/>
                    <a:pt x="1" y="190"/>
                    <a:pt x="35" y="207"/>
                  </a:cubicBezTo>
                  <a:cubicBezTo>
                    <a:pt x="52" y="215"/>
                    <a:pt x="72" y="219"/>
                    <a:pt x="90" y="225"/>
                  </a:cubicBezTo>
                  <a:cubicBezTo>
                    <a:pt x="99" y="228"/>
                    <a:pt x="153" y="235"/>
                    <a:pt x="153" y="235"/>
                  </a:cubicBezTo>
                  <a:cubicBezTo>
                    <a:pt x="162" y="230"/>
                    <a:pt x="166" y="216"/>
                    <a:pt x="165" y="203"/>
                  </a:cubicBezTo>
                  <a:cubicBezTo>
                    <a:pt x="164" y="190"/>
                    <a:pt x="147" y="174"/>
                    <a:pt x="149" y="155"/>
                  </a:cubicBezTo>
                  <a:cubicBezTo>
                    <a:pt x="151" y="136"/>
                    <a:pt x="168" y="109"/>
                    <a:pt x="177" y="91"/>
                  </a:cubicBezTo>
                  <a:cubicBezTo>
                    <a:pt x="186" y="73"/>
                    <a:pt x="195" y="60"/>
                    <a:pt x="201" y="47"/>
                  </a:cubicBezTo>
                  <a:cubicBezTo>
                    <a:pt x="207" y="34"/>
                    <a:pt x="197" y="11"/>
                    <a:pt x="213" y="11"/>
                  </a:cubicBezTo>
                  <a:cubicBezTo>
                    <a:pt x="208" y="0"/>
                    <a:pt x="162" y="24"/>
                    <a:pt x="149" y="27"/>
                  </a:cubicBezTo>
                  <a:close/>
                </a:path>
              </a:pathLst>
            </a:custGeom>
            <a:solidFill>
              <a:srgbClr val="FFFFCC">
                <a:alpha val="85881"/>
              </a:srgbClr>
            </a:solidFill>
            <a:ln w="9525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</p:grpSp>
      <p:grpSp>
        <p:nvGrpSpPr>
          <p:cNvPr id="13" name="Group 32"/>
          <p:cNvGrpSpPr>
            <a:grpSpLocks/>
          </p:cNvGrpSpPr>
          <p:nvPr/>
        </p:nvGrpSpPr>
        <p:grpSpPr bwMode="auto">
          <a:xfrm>
            <a:off x="6618261" y="5214950"/>
            <a:ext cx="1584325" cy="576263"/>
            <a:chOff x="4014" y="3294"/>
            <a:chExt cx="998" cy="363"/>
          </a:xfrm>
        </p:grpSpPr>
        <p:sp>
          <p:nvSpPr>
            <p:cNvPr id="14" name="Oval 20"/>
            <p:cNvSpPr>
              <a:spLocks noChangeArrowheads="1"/>
            </p:cNvSpPr>
            <p:nvPr/>
          </p:nvSpPr>
          <p:spPr bwMode="auto">
            <a:xfrm>
              <a:off x="4014" y="3294"/>
              <a:ext cx="998" cy="36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5" name="Freeform 31"/>
            <p:cNvSpPr>
              <a:spLocks/>
            </p:cNvSpPr>
            <p:nvPr/>
          </p:nvSpPr>
          <p:spPr bwMode="auto">
            <a:xfrm>
              <a:off x="4105" y="3339"/>
              <a:ext cx="213" cy="235"/>
            </a:xfrm>
            <a:custGeom>
              <a:avLst/>
              <a:gdLst>
                <a:gd name="T0" fmla="*/ 149 w 213"/>
                <a:gd name="T1" fmla="*/ 27 h 235"/>
                <a:gd name="T2" fmla="*/ 89 w 213"/>
                <a:gd name="T3" fmla="*/ 55 h 235"/>
                <a:gd name="T4" fmla="*/ 45 w 213"/>
                <a:gd name="T5" fmla="*/ 95 h 235"/>
                <a:gd name="T6" fmla="*/ 5 w 213"/>
                <a:gd name="T7" fmla="*/ 147 h 235"/>
                <a:gd name="T8" fmla="*/ 16 w 213"/>
                <a:gd name="T9" fmla="*/ 125 h 235"/>
                <a:gd name="T10" fmla="*/ 35 w 213"/>
                <a:gd name="T11" fmla="*/ 207 h 235"/>
                <a:gd name="T12" fmla="*/ 90 w 213"/>
                <a:gd name="T13" fmla="*/ 225 h 235"/>
                <a:gd name="T14" fmla="*/ 153 w 213"/>
                <a:gd name="T15" fmla="*/ 235 h 235"/>
                <a:gd name="T16" fmla="*/ 165 w 213"/>
                <a:gd name="T17" fmla="*/ 203 h 235"/>
                <a:gd name="T18" fmla="*/ 149 w 213"/>
                <a:gd name="T19" fmla="*/ 155 h 235"/>
                <a:gd name="T20" fmla="*/ 177 w 213"/>
                <a:gd name="T21" fmla="*/ 91 h 235"/>
                <a:gd name="T22" fmla="*/ 201 w 213"/>
                <a:gd name="T23" fmla="*/ 47 h 235"/>
                <a:gd name="T24" fmla="*/ 213 w 213"/>
                <a:gd name="T25" fmla="*/ 11 h 235"/>
                <a:gd name="T26" fmla="*/ 149 w 213"/>
                <a:gd name="T27" fmla="*/ 27 h 23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35"/>
                <a:gd name="T44" fmla="*/ 213 w 213"/>
                <a:gd name="T45" fmla="*/ 235 h 23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35">
                  <a:moveTo>
                    <a:pt x="149" y="27"/>
                  </a:moveTo>
                  <a:cubicBezTo>
                    <a:pt x="124" y="33"/>
                    <a:pt x="106" y="44"/>
                    <a:pt x="89" y="55"/>
                  </a:cubicBezTo>
                  <a:cubicBezTo>
                    <a:pt x="75" y="68"/>
                    <a:pt x="57" y="80"/>
                    <a:pt x="45" y="95"/>
                  </a:cubicBezTo>
                  <a:cubicBezTo>
                    <a:pt x="33" y="106"/>
                    <a:pt x="10" y="142"/>
                    <a:pt x="5" y="147"/>
                  </a:cubicBezTo>
                  <a:cubicBezTo>
                    <a:pt x="0" y="152"/>
                    <a:pt x="11" y="115"/>
                    <a:pt x="16" y="125"/>
                  </a:cubicBezTo>
                  <a:cubicBezTo>
                    <a:pt x="7" y="153"/>
                    <a:pt x="1" y="190"/>
                    <a:pt x="35" y="207"/>
                  </a:cubicBezTo>
                  <a:cubicBezTo>
                    <a:pt x="52" y="215"/>
                    <a:pt x="72" y="219"/>
                    <a:pt x="90" y="225"/>
                  </a:cubicBezTo>
                  <a:cubicBezTo>
                    <a:pt x="99" y="228"/>
                    <a:pt x="153" y="235"/>
                    <a:pt x="153" y="235"/>
                  </a:cubicBezTo>
                  <a:cubicBezTo>
                    <a:pt x="162" y="230"/>
                    <a:pt x="166" y="216"/>
                    <a:pt x="165" y="203"/>
                  </a:cubicBezTo>
                  <a:cubicBezTo>
                    <a:pt x="164" y="190"/>
                    <a:pt x="147" y="174"/>
                    <a:pt x="149" y="155"/>
                  </a:cubicBezTo>
                  <a:cubicBezTo>
                    <a:pt x="151" y="136"/>
                    <a:pt x="168" y="109"/>
                    <a:pt x="177" y="91"/>
                  </a:cubicBezTo>
                  <a:cubicBezTo>
                    <a:pt x="186" y="73"/>
                    <a:pt x="195" y="60"/>
                    <a:pt x="201" y="47"/>
                  </a:cubicBezTo>
                  <a:cubicBezTo>
                    <a:pt x="207" y="34"/>
                    <a:pt x="197" y="11"/>
                    <a:pt x="213" y="11"/>
                  </a:cubicBezTo>
                  <a:cubicBezTo>
                    <a:pt x="208" y="0"/>
                    <a:pt x="162" y="24"/>
                    <a:pt x="149" y="27"/>
                  </a:cubicBezTo>
                  <a:close/>
                </a:path>
              </a:pathLst>
            </a:custGeom>
            <a:solidFill>
              <a:srgbClr val="FF7C80"/>
            </a:solidFill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634082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Составные цвета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26112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Составные цвета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цвета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получаемые путём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смешивания основных цветов.</a:t>
            </a:r>
          </a:p>
          <a:p>
            <a:endParaRPr lang="ru-RU" dirty="0"/>
          </a:p>
        </p:txBody>
      </p:sp>
      <p:sp>
        <p:nvSpPr>
          <p:cNvPr id="4" name="Text Box 23"/>
          <p:cNvSpPr txBox="1">
            <a:spLocks noChangeArrowheads="1"/>
          </p:cNvSpPr>
          <p:nvPr/>
        </p:nvSpPr>
        <p:spPr bwMode="auto">
          <a:xfrm>
            <a:off x="7358082" y="5072074"/>
            <a:ext cx="792163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600" dirty="0"/>
              <a:t>?</a:t>
            </a:r>
          </a:p>
        </p:txBody>
      </p:sp>
      <p:sp>
        <p:nvSpPr>
          <p:cNvPr id="5" name="Text Box 22"/>
          <p:cNvSpPr txBox="1">
            <a:spLocks noChangeArrowheads="1"/>
          </p:cNvSpPr>
          <p:nvPr/>
        </p:nvSpPr>
        <p:spPr bwMode="auto">
          <a:xfrm>
            <a:off x="1071538" y="5214950"/>
            <a:ext cx="792162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600" dirty="0"/>
              <a:t>?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4286248" y="5072074"/>
            <a:ext cx="792162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600" dirty="0"/>
              <a:t>?</a:t>
            </a:r>
          </a:p>
        </p:txBody>
      </p:sp>
      <p:grpSp>
        <p:nvGrpSpPr>
          <p:cNvPr id="38" name="Группа 37"/>
          <p:cNvGrpSpPr/>
          <p:nvPr/>
        </p:nvGrpSpPr>
        <p:grpSpPr>
          <a:xfrm>
            <a:off x="468000" y="5214950"/>
            <a:ext cx="2089150" cy="1314456"/>
            <a:chOff x="500034" y="5214950"/>
            <a:chExt cx="2089150" cy="1314456"/>
          </a:xfrm>
        </p:grpSpPr>
        <p:sp>
          <p:nvSpPr>
            <p:cNvPr id="11" name="Oval 17"/>
            <p:cNvSpPr>
              <a:spLocks noChangeArrowheads="1"/>
            </p:cNvSpPr>
            <p:nvPr/>
          </p:nvSpPr>
          <p:spPr bwMode="auto">
            <a:xfrm>
              <a:off x="1071538" y="5214950"/>
              <a:ext cx="1008063" cy="936625"/>
            </a:xfrm>
            <a:prstGeom prst="ellipse">
              <a:avLst/>
            </a:prstGeom>
            <a:solidFill>
              <a:srgbClr val="00E668"/>
            </a:solidFill>
            <a:ln w="952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6" name="Text Box 24"/>
            <p:cNvSpPr txBox="1">
              <a:spLocks noChangeArrowheads="1"/>
            </p:cNvSpPr>
            <p:nvPr/>
          </p:nvSpPr>
          <p:spPr bwMode="auto">
            <a:xfrm>
              <a:off x="500034" y="6072206"/>
              <a:ext cx="20891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400" b="1" dirty="0">
                  <a:solidFill>
                    <a:srgbClr val="00B050"/>
                  </a:solidFill>
                  <a:latin typeface="+mj-lt"/>
                </a:rPr>
                <a:t>Зелёный</a:t>
              </a:r>
            </a:p>
          </p:txBody>
        </p:sp>
      </p:grpSp>
      <p:grpSp>
        <p:nvGrpSpPr>
          <p:cNvPr id="17" name="Group 28"/>
          <p:cNvGrpSpPr>
            <a:grpSpLocks/>
          </p:cNvGrpSpPr>
          <p:nvPr/>
        </p:nvGrpSpPr>
        <p:grpSpPr bwMode="auto">
          <a:xfrm>
            <a:off x="785786" y="2928934"/>
            <a:ext cx="1584325" cy="576262"/>
            <a:chOff x="385" y="3339"/>
            <a:chExt cx="998" cy="363"/>
          </a:xfrm>
        </p:grpSpPr>
        <p:sp>
          <p:nvSpPr>
            <p:cNvPr id="18" name="Oval 18"/>
            <p:cNvSpPr>
              <a:spLocks noChangeArrowheads="1"/>
            </p:cNvSpPr>
            <p:nvPr/>
          </p:nvSpPr>
          <p:spPr bwMode="auto">
            <a:xfrm>
              <a:off x="385" y="3339"/>
              <a:ext cx="998" cy="363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3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9" name="Freeform 24"/>
            <p:cNvSpPr>
              <a:spLocks/>
            </p:cNvSpPr>
            <p:nvPr/>
          </p:nvSpPr>
          <p:spPr bwMode="auto">
            <a:xfrm>
              <a:off x="459" y="3377"/>
              <a:ext cx="213" cy="235"/>
            </a:xfrm>
            <a:custGeom>
              <a:avLst/>
              <a:gdLst>
                <a:gd name="T0" fmla="*/ 149 w 213"/>
                <a:gd name="T1" fmla="*/ 27 h 235"/>
                <a:gd name="T2" fmla="*/ 89 w 213"/>
                <a:gd name="T3" fmla="*/ 55 h 235"/>
                <a:gd name="T4" fmla="*/ 45 w 213"/>
                <a:gd name="T5" fmla="*/ 95 h 235"/>
                <a:gd name="T6" fmla="*/ 5 w 213"/>
                <a:gd name="T7" fmla="*/ 147 h 235"/>
                <a:gd name="T8" fmla="*/ 16 w 213"/>
                <a:gd name="T9" fmla="*/ 125 h 235"/>
                <a:gd name="T10" fmla="*/ 35 w 213"/>
                <a:gd name="T11" fmla="*/ 207 h 235"/>
                <a:gd name="T12" fmla="*/ 90 w 213"/>
                <a:gd name="T13" fmla="*/ 225 h 235"/>
                <a:gd name="T14" fmla="*/ 153 w 213"/>
                <a:gd name="T15" fmla="*/ 235 h 235"/>
                <a:gd name="T16" fmla="*/ 165 w 213"/>
                <a:gd name="T17" fmla="*/ 203 h 235"/>
                <a:gd name="T18" fmla="*/ 149 w 213"/>
                <a:gd name="T19" fmla="*/ 155 h 235"/>
                <a:gd name="T20" fmla="*/ 177 w 213"/>
                <a:gd name="T21" fmla="*/ 91 h 235"/>
                <a:gd name="T22" fmla="*/ 201 w 213"/>
                <a:gd name="T23" fmla="*/ 47 h 235"/>
                <a:gd name="T24" fmla="*/ 213 w 213"/>
                <a:gd name="T25" fmla="*/ 11 h 235"/>
                <a:gd name="T26" fmla="*/ 149 w 213"/>
                <a:gd name="T27" fmla="*/ 27 h 23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35"/>
                <a:gd name="T44" fmla="*/ 213 w 213"/>
                <a:gd name="T45" fmla="*/ 235 h 23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35">
                  <a:moveTo>
                    <a:pt x="149" y="27"/>
                  </a:moveTo>
                  <a:cubicBezTo>
                    <a:pt x="124" y="33"/>
                    <a:pt x="106" y="44"/>
                    <a:pt x="89" y="55"/>
                  </a:cubicBezTo>
                  <a:cubicBezTo>
                    <a:pt x="75" y="68"/>
                    <a:pt x="57" y="80"/>
                    <a:pt x="45" y="95"/>
                  </a:cubicBezTo>
                  <a:cubicBezTo>
                    <a:pt x="33" y="106"/>
                    <a:pt x="10" y="142"/>
                    <a:pt x="5" y="147"/>
                  </a:cubicBezTo>
                  <a:cubicBezTo>
                    <a:pt x="0" y="152"/>
                    <a:pt x="11" y="115"/>
                    <a:pt x="16" y="125"/>
                  </a:cubicBezTo>
                  <a:cubicBezTo>
                    <a:pt x="7" y="153"/>
                    <a:pt x="1" y="190"/>
                    <a:pt x="35" y="207"/>
                  </a:cubicBezTo>
                  <a:cubicBezTo>
                    <a:pt x="52" y="215"/>
                    <a:pt x="72" y="219"/>
                    <a:pt x="90" y="225"/>
                  </a:cubicBezTo>
                  <a:cubicBezTo>
                    <a:pt x="99" y="228"/>
                    <a:pt x="153" y="235"/>
                    <a:pt x="153" y="235"/>
                  </a:cubicBezTo>
                  <a:cubicBezTo>
                    <a:pt x="162" y="230"/>
                    <a:pt x="166" y="216"/>
                    <a:pt x="165" y="203"/>
                  </a:cubicBezTo>
                  <a:cubicBezTo>
                    <a:pt x="164" y="190"/>
                    <a:pt x="147" y="174"/>
                    <a:pt x="149" y="155"/>
                  </a:cubicBezTo>
                  <a:cubicBezTo>
                    <a:pt x="151" y="136"/>
                    <a:pt x="168" y="109"/>
                    <a:pt x="177" y="91"/>
                  </a:cubicBezTo>
                  <a:cubicBezTo>
                    <a:pt x="186" y="73"/>
                    <a:pt x="195" y="60"/>
                    <a:pt x="201" y="47"/>
                  </a:cubicBezTo>
                  <a:cubicBezTo>
                    <a:pt x="207" y="34"/>
                    <a:pt x="197" y="11"/>
                    <a:pt x="213" y="11"/>
                  </a:cubicBezTo>
                  <a:cubicBezTo>
                    <a:pt x="208" y="0"/>
                    <a:pt x="162" y="24"/>
                    <a:pt x="149" y="27"/>
                  </a:cubicBezTo>
                  <a:close/>
                </a:path>
              </a:pathLst>
            </a:custGeom>
            <a:solidFill>
              <a:srgbClr val="3399FF"/>
            </a:solidFill>
            <a:ln w="9525">
              <a:solidFill>
                <a:schemeClr val="accent3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</p:grpSp>
      <p:grpSp>
        <p:nvGrpSpPr>
          <p:cNvPr id="20" name="Group 30"/>
          <p:cNvGrpSpPr>
            <a:grpSpLocks/>
          </p:cNvGrpSpPr>
          <p:nvPr/>
        </p:nvGrpSpPr>
        <p:grpSpPr bwMode="auto">
          <a:xfrm>
            <a:off x="3929058" y="3000372"/>
            <a:ext cx="1584325" cy="576262"/>
            <a:chOff x="2154" y="3339"/>
            <a:chExt cx="998" cy="363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2154" y="3339"/>
              <a:ext cx="998" cy="363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2" name="Freeform 29"/>
            <p:cNvSpPr>
              <a:spLocks/>
            </p:cNvSpPr>
            <p:nvPr/>
          </p:nvSpPr>
          <p:spPr bwMode="auto">
            <a:xfrm>
              <a:off x="2245" y="3385"/>
              <a:ext cx="213" cy="235"/>
            </a:xfrm>
            <a:custGeom>
              <a:avLst/>
              <a:gdLst>
                <a:gd name="T0" fmla="*/ 149 w 213"/>
                <a:gd name="T1" fmla="*/ 27 h 235"/>
                <a:gd name="T2" fmla="*/ 89 w 213"/>
                <a:gd name="T3" fmla="*/ 55 h 235"/>
                <a:gd name="T4" fmla="*/ 45 w 213"/>
                <a:gd name="T5" fmla="*/ 95 h 235"/>
                <a:gd name="T6" fmla="*/ 5 w 213"/>
                <a:gd name="T7" fmla="*/ 147 h 235"/>
                <a:gd name="T8" fmla="*/ 16 w 213"/>
                <a:gd name="T9" fmla="*/ 125 h 235"/>
                <a:gd name="T10" fmla="*/ 35 w 213"/>
                <a:gd name="T11" fmla="*/ 207 h 235"/>
                <a:gd name="T12" fmla="*/ 90 w 213"/>
                <a:gd name="T13" fmla="*/ 225 h 235"/>
                <a:gd name="T14" fmla="*/ 153 w 213"/>
                <a:gd name="T15" fmla="*/ 235 h 235"/>
                <a:gd name="T16" fmla="*/ 165 w 213"/>
                <a:gd name="T17" fmla="*/ 203 h 235"/>
                <a:gd name="T18" fmla="*/ 149 w 213"/>
                <a:gd name="T19" fmla="*/ 155 h 235"/>
                <a:gd name="T20" fmla="*/ 177 w 213"/>
                <a:gd name="T21" fmla="*/ 91 h 235"/>
                <a:gd name="T22" fmla="*/ 201 w 213"/>
                <a:gd name="T23" fmla="*/ 47 h 235"/>
                <a:gd name="T24" fmla="*/ 213 w 213"/>
                <a:gd name="T25" fmla="*/ 11 h 235"/>
                <a:gd name="T26" fmla="*/ 149 w 213"/>
                <a:gd name="T27" fmla="*/ 27 h 23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35"/>
                <a:gd name="T44" fmla="*/ 213 w 213"/>
                <a:gd name="T45" fmla="*/ 235 h 23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35">
                  <a:moveTo>
                    <a:pt x="149" y="27"/>
                  </a:moveTo>
                  <a:cubicBezTo>
                    <a:pt x="124" y="33"/>
                    <a:pt x="106" y="44"/>
                    <a:pt x="89" y="55"/>
                  </a:cubicBezTo>
                  <a:cubicBezTo>
                    <a:pt x="75" y="68"/>
                    <a:pt x="57" y="80"/>
                    <a:pt x="45" y="95"/>
                  </a:cubicBezTo>
                  <a:cubicBezTo>
                    <a:pt x="33" y="106"/>
                    <a:pt x="10" y="142"/>
                    <a:pt x="5" y="147"/>
                  </a:cubicBezTo>
                  <a:cubicBezTo>
                    <a:pt x="0" y="152"/>
                    <a:pt x="11" y="115"/>
                    <a:pt x="16" y="125"/>
                  </a:cubicBezTo>
                  <a:cubicBezTo>
                    <a:pt x="7" y="153"/>
                    <a:pt x="1" y="190"/>
                    <a:pt x="35" y="207"/>
                  </a:cubicBezTo>
                  <a:cubicBezTo>
                    <a:pt x="52" y="215"/>
                    <a:pt x="72" y="219"/>
                    <a:pt x="90" y="225"/>
                  </a:cubicBezTo>
                  <a:cubicBezTo>
                    <a:pt x="99" y="228"/>
                    <a:pt x="153" y="235"/>
                    <a:pt x="153" y="235"/>
                  </a:cubicBezTo>
                  <a:cubicBezTo>
                    <a:pt x="162" y="230"/>
                    <a:pt x="166" y="216"/>
                    <a:pt x="165" y="203"/>
                  </a:cubicBezTo>
                  <a:cubicBezTo>
                    <a:pt x="164" y="190"/>
                    <a:pt x="147" y="174"/>
                    <a:pt x="149" y="155"/>
                  </a:cubicBezTo>
                  <a:cubicBezTo>
                    <a:pt x="151" y="136"/>
                    <a:pt x="168" y="109"/>
                    <a:pt x="177" y="91"/>
                  </a:cubicBezTo>
                  <a:cubicBezTo>
                    <a:pt x="186" y="73"/>
                    <a:pt x="195" y="60"/>
                    <a:pt x="201" y="47"/>
                  </a:cubicBezTo>
                  <a:cubicBezTo>
                    <a:pt x="207" y="34"/>
                    <a:pt x="197" y="11"/>
                    <a:pt x="213" y="11"/>
                  </a:cubicBezTo>
                  <a:cubicBezTo>
                    <a:pt x="208" y="0"/>
                    <a:pt x="162" y="24"/>
                    <a:pt x="149" y="27"/>
                  </a:cubicBezTo>
                  <a:close/>
                </a:path>
              </a:pathLst>
            </a:custGeom>
            <a:solidFill>
              <a:srgbClr val="FFFFCC">
                <a:alpha val="85881"/>
              </a:srgbClr>
            </a:solidFill>
            <a:ln w="9525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</p:grpSp>
      <p:grpSp>
        <p:nvGrpSpPr>
          <p:cNvPr id="23" name="Group 32"/>
          <p:cNvGrpSpPr>
            <a:grpSpLocks/>
          </p:cNvGrpSpPr>
          <p:nvPr/>
        </p:nvGrpSpPr>
        <p:grpSpPr bwMode="auto">
          <a:xfrm>
            <a:off x="6929454" y="3000372"/>
            <a:ext cx="1584325" cy="576263"/>
            <a:chOff x="4014" y="3294"/>
            <a:chExt cx="998" cy="363"/>
          </a:xfrm>
        </p:grpSpPr>
        <p:sp>
          <p:nvSpPr>
            <p:cNvPr id="24" name="Oval 20"/>
            <p:cNvSpPr>
              <a:spLocks noChangeArrowheads="1"/>
            </p:cNvSpPr>
            <p:nvPr/>
          </p:nvSpPr>
          <p:spPr bwMode="auto">
            <a:xfrm>
              <a:off x="4014" y="3294"/>
              <a:ext cx="998" cy="36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5" name="Freeform 31"/>
            <p:cNvSpPr>
              <a:spLocks/>
            </p:cNvSpPr>
            <p:nvPr/>
          </p:nvSpPr>
          <p:spPr bwMode="auto">
            <a:xfrm>
              <a:off x="4105" y="3339"/>
              <a:ext cx="213" cy="235"/>
            </a:xfrm>
            <a:custGeom>
              <a:avLst/>
              <a:gdLst>
                <a:gd name="T0" fmla="*/ 149 w 213"/>
                <a:gd name="T1" fmla="*/ 27 h 235"/>
                <a:gd name="T2" fmla="*/ 89 w 213"/>
                <a:gd name="T3" fmla="*/ 55 h 235"/>
                <a:gd name="T4" fmla="*/ 45 w 213"/>
                <a:gd name="T5" fmla="*/ 95 h 235"/>
                <a:gd name="T6" fmla="*/ 5 w 213"/>
                <a:gd name="T7" fmla="*/ 147 h 235"/>
                <a:gd name="T8" fmla="*/ 16 w 213"/>
                <a:gd name="T9" fmla="*/ 125 h 235"/>
                <a:gd name="T10" fmla="*/ 35 w 213"/>
                <a:gd name="T11" fmla="*/ 207 h 235"/>
                <a:gd name="T12" fmla="*/ 90 w 213"/>
                <a:gd name="T13" fmla="*/ 225 h 235"/>
                <a:gd name="T14" fmla="*/ 153 w 213"/>
                <a:gd name="T15" fmla="*/ 235 h 235"/>
                <a:gd name="T16" fmla="*/ 165 w 213"/>
                <a:gd name="T17" fmla="*/ 203 h 235"/>
                <a:gd name="T18" fmla="*/ 149 w 213"/>
                <a:gd name="T19" fmla="*/ 155 h 235"/>
                <a:gd name="T20" fmla="*/ 177 w 213"/>
                <a:gd name="T21" fmla="*/ 91 h 235"/>
                <a:gd name="T22" fmla="*/ 201 w 213"/>
                <a:gd name="T23" fmla="*/ 47 h 235"/>
                <a:gd name="T24" fmla="*/ 213 w 213"/>
                <a:gd name="T25" fmla="*/ 11 h 235"/>
                <a:gd name="T26" fmla="*/ 149 w 213"/>
                <a:gd name="T27" fmla="*/ 27 h 23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35"/>
                <a:gd name="T44" fmla="*/ 213 w 213"/>
                <a:gd name="T45" fmla="*/ 235 h 23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35">
                  <a:moveTo>
                    <a:pt x="149" y="27"/>
                  </a:moveTo>
                  <a:cubicBezTo>
                    <a:pt x="124" y="33"/>
                    <a:pt x="106" y="44"/>
                    <a:pt x="89" y="55"/>
                  </a:cubicBezTo>
                  <a:cubicBezTo>
                    <a:pt x="75" y="68"/>
                    <a:pt x="57" y="80"/>
                    <a:pt x="45" y="95"/>
                  </a:cubicBezTo>
                  <a:cubicBezTo>
                    <a:pt x="33" y="106"/>
                    <a:pt x="10" y="142"/>
                    <a:pt x="5" y="147"/>
                  </a:cubicBezTo>
                  <a:cubicBezTo>
                    <a:pt x="0" y="152"/>
                    <a:pt x="11" y="115"/>
                    <a:pt x="16" y="125"/>
                  </a:cubicBezTo>
                  <a:cubicBezTo>
                    <a:pt x="7" y="153"/>
                    <a:pt x="1" y="190"/>
                    <a:pt x="35" y="207"/>
                  </a:cubicBezTo>
                  <a:cubicBezTo>
                    <a:pt x="52" y="215"/>
                    <a:pt x="72" y="219"/>
                    <a:pt x="90" y="225"/>
                  </a:cubicBezTo>
                  <a:cubicBezTo>
                    <a:pt x="99" y="228"/>
                    <a:pt x="153" y="235"/>
                    <a:pt x="153" y="235"/>
                  </a:cubicBezTo>
                  <a:cubicBezTo>
                    <a:pt x="162" y="230"/>
                    <a:pt x="166" y="216"/>
                    <a:pt x="165" y="203"/>
                  </a:cubicBezTo>
                  <a:cubicBezTo>
                    <a:pt x="164" y="190"/>
                    <a:pt x="147" y="174"/>
                    <a:pt x="149" y="155"/>
                  </a:cubicBezTo>
                  <a:cubicBezTo>
                    <a:pt x="151" y="136"/>
                    <a:pt x="168" y="109"/>
                    <a:pt x="177" y="91"/>
                  </a:cubicBezTo>
                  <a:cubicBezTo>
                    <a:pt x="186" y="73"/>
                    <a:pt x="195" y="60"/>
                    <a:pt x="201" y="47"/>
                  </a:cubicBezTo>
                  <a:cubicBezTo>
                    <a:pt x="207" y="34"/>
                    <a:pt x="197" y="11"/>
                    <a:pt x="213" y="11"/>
                  </a:cubicBezTo>
                  <a:cubicBezTo>
                    <a:pt x="208" y="0"/>
                    <a:pt x="162" y="24"/>
                    <a:pt x="149" y="27"/>
                  </a:cubicBezTo>
                  <a:close/>
                </a:path>
              </a:pathLst>
            </a:custGeom>
            <a:solidFill>
              <a:srgbClr val="FF7C80"/>
            </a:solidFill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</p:grpSp>
      <p:grpSp>
        <p:nvGrpSpPr>
          <p:cNvPr id="42" name="Группа 41"/>
          <p:cNvGrpSpPr/>
          <p:nvPr/>
        </p:nvGrpSpPr>
        <p:grpSpPr>
          <a:xfrm>
            <a:off x="2073258" y="3500438"/>
            <a:ext cx="5715040" cy="2000264"/>
            <a:chOff x="2073258" y="3500438"/>
            <a:chExt cx="5715040" cy="2000264"/>
          </a:xfrm>
        </p:grpSpPr>
        <p:cxnSp>
          <p:nvCxnSpPr>
            <p:cNvPr id="29" name="Прямая со стрелкой 28"/>
            <p:cNvCxnSpPr/>
            <p:nvPr/>
          </p:nvCxnSpPr>
          <p:spPr>
            <a:xfrm rot="5400000">
              <a:off x="7037405" y="4392619"/>
              <a:ext cx="1500198" cy="1588"/>
            </a:xfrm>
            <a:prstGeom prst="straightConnector1">
              <a:avLst/>
            </a:prstGeom>
            <a:ln w="6032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/>
            <p:cNvCxnSpPr/>
            <p:nvPr/>
          </p:nvCxnSpPr>
          <p:spPr>
            <a:xfrm>
              <a:off x="2073258" y="3500438"/>
              <a:ext cx="5213386" cy="2000264"/>
            </a:xfrm>
            <a:prstGeom prst="straightConnector1">
              <a:avLst/>
            </a:prstGeom>
            <a:ln w="60325">
              <a:solidFill>
                <a:srgbClr val="003DB8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Группа 39"/>
          <p:cNvGrpSpPr/>
          <p:nvPr/>
        </p:nvGrpSpPr>
        <p:grpSpPr>
          <a:xfrm>
            <a:off x="1570810" y="3571876"/>
            <a:ext cx="2574150" cy="1571636"/>
            <a:chOff x="1570810" y="3571876"/>
            <a:chExt cx="2574150" cy="1571636"/>
          </a:xfrm>
        </p:grpSpPr>
        <p:cxnSp>
          <p:nvCxnSpPr>
            <p:cNvPr id="27" name="Прямая со стрелкой 26"/>
            <p:cNvCxnSpPr/>
            <p:nvPr/>
          </p:nvCxnSpPr>
          <p:spPr>
            <a:xfrm rot="5400000">
              <a:off x="821505" y="4321975"/>
              <a:ext cx="1500198" cy="1588"/>
            </a:xfrm>
            <a:prstGeom prst="straightConnector1">
              <a:avLst/>
            </a:prstGeom>
            <a:ln w="60325">
              <a:solidFill>
                <a:srgbClr val="003DB8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 стрелкой 31"/>
            <p:cNvCxnSpPr/>
            <p:nvPr/>
          </p:nvCxnSpPr>
          <p:spPr>
            <a:xfrm rot="10800000" flipV="1">
              <a:off x="1928794" y="3571876"/>
              <a:ext cx="2216166" cy="1571636"/>
            </a:xfrm>
            <a:prstGeom prst="straightConnector1">
              <a:avLst/>
            </a:prstGeom>
            <a:ln w="6032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Группа 38"/>
          <p:cNvGrpSpPr/>
          <p:nvPr/>
        </p:nvGrpSpPr>
        <p:grpSpPr>
          <a:xfrm>
            <a:off x="4714876" y="3571876"/>
            <a:ext cx="2430480" cy="1714512"/>
            <a:chOff x="4714876" y="3571876"/>
            <a:chExt cx="2430480" cy="1714512"/>
          </a:xfrm>
        </p:grpSpPr>
        <p:cxnSp>
          <p:nvCxnSpPr>
            <p:cNvPr id="28" name="Прямая со стрелкой 27"/>
            <p:cNvCxnSpPr/>
            <p:nvPr/>
          </p:nvCxnSpPr>
          <p:spPr>
            <a:xfrm rot="5400000">
              <a:off x="3965571" y="4392619"/>
              <a:ext cx="1500198" cy="1588"/>
            </a:xfrm>
            <a:prstGeom prst="straightConnector1">
              <a:avLst/>
            </a:prstGeom>
            <a:ln w="6032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 стрелкой 33"/>
            <p:cNvCxnSpPr/>
            <p:nvPr/>
          </p:nvCxnSpPr>
          <p:spPr>
            <a:xfrm rot="10800000" flipV="1">
              <a:off x="5143504" y="3571876"/>
              <a:ext cx="2001852" cy="1714512"/>
            </a:xfrm>
            <a:prstGeom prst="straightConnector1">
              <a:avLst/>
            </a:prstGeom>
            <a:ln w="6032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Группа 40"/>
          <p:cNvGrpSpPr/>
          <p:nvPr/>
        </p:nvGrpSpPr>
        <p:grpSpPr>
          <a:xfrm>
            <a:off x="3714744" y="5286388"/>
            <a:ext cx="2089150" cy="1314456"/>
            <a:chOff x="3714744" y="5286388"/>
            <a:chExt cx="2089150" cy="1314456"/>
          </a:xfrm>
        </p:grpSpPr>
        <p:sp>
          <p:nvSpPr>
            <p:cNvPr id="12" name="Oval 18"/>
            <p:cNvSpPr>
              <a:spLocks noChangeArrowheads="1"/>
            </p:cNvSpPr>
            <p:nvPr/>
          </p:nvSpPr>
          <p:spPr bwMode="auto">
            <a:xfrm>
              <a:off x="4214810" y="5286388"/>
              <a:ext cx="1008062" cy="936625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36" name="Text Box 24"/>
            <p:cNvSpPr txBox="1">
              <a:spLocks noChangeArrowheads="1"/>
            </p:cNvSpPr>
            <p:nvPr/>
          </p:nvSpPr>
          <p:spPr bwMode="auto">
            <a:xfrm>
              <a:off x="3714744" y="6143644"/>
              <a:ext cx="20891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400" b="1" dirty="0" smtClean="0">
                  <a:solidFill>
                    <a:srgbClr val="F5800B"/>
                  </a:solidFill>
                  <a:latin typeface="+mj-lt"/>
                </a:rPr>
                <a:t>Оранжевый</a:t>
              </a:r>
              <a:endParaRPr lang="ru-RU" sz="2400" b="1" dirty="0">
                <a:solidFill>
                  <a:srgbClr val="F5800B"/>
                </a:solidFill>
                <a:latin typeface="+mj-lt"/>
              </a:endParaRPr>
            </a:p>
          </p:txBody>
        </p:sp>
      </p:grpSp>
      <p:grpSp>
        <p:nvGrpSpPr>
          <p:cNvPr id="43" name="Группа 42"/>
          <p:cNvGrpSpPr/>
          <p:nvPr/>
        </p:nvGrpSpPr>
        <p:grpSpPr>
          <a:xfrm>
            <a:off x="6715140" y="5286388"/>
            <a:ext cx="2089150" cy="1314456"/>
            <a:chOff x="6715140" y="5286388"/>
            <a:chExt cx="2089150" cy="1314456"/>
          </a:xfrm>
        </p:grpSpPr>
        <p:sp>
          <p:nvSpPr>
            <p:cNvPr id="13" name="Oval 19"/>
            <p:cNvSpPr>
              <a:spLocks noChangeArrowheads="1"/>
            </p:cNvSpPr>
            <p:nvPr/>
          </p:nvSpPr>
          <p:spPr bwMode="auto">
            <a:xfrm>
              <a:off x="7286644" y="5286388"/>
              <a:ext cx="1008062" cy="936625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37" name="Text Box 24"/>
            <p:cNvSpPr txBox="1">
              <a:spLocks noChangeArrowheads="1"/>
            </p:cNvSpPr>
            <p:nvPr/>
          </p:nvSpPr>
          <p:spPr bwMode="auto">
            <a:xfrm>
              <a:off x="6715140" y="6143644"/>
              <a:ext cx="20891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400" b="1" dirty="0" smtClean="0">
                  <a:solidFill>
                    <a:srgbClr val="7030A0"/>
                  </a:solidFill>
                  <a:latin typeface="+mj-lt"/>
                </a:rPr>
                <a:t>Фиолетовый</a:t>
              </a:r>
              <a:endParaRPr lang="ru-RU" sz="2400" b="1" dirty="0">
                <a:solidFill>
                  <a:srgbClr val="7030A0"/>
                </a:solidFill>
                <a:latin typeface="+mj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Основные и составные цвета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8015318" cy="90963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удобства все цвета размещают по кругу, исключая голубой  (смесь синего с белым).</a:t>
            </a:r>
          </a:p>
          <a:p>
            <a:endParaRPr lang="ru-RU" dirty="0"/>
          </a:p>
        </p:txBody>
      </p:sp>
      <p:pic>
        <p:nvPicPr>
          <p:cNvPr id="4" name="Picture 3" descr="ф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2500306"/>
            <a:ext cx="4267200" cy="3698875"/>
          </a:xfrm>
          <a:prstGeom prst="rect">
            <a:avLst/>
          </a:prstGeom>
          <a:noFill/>
          <a:ln w="9525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</p:spPr>
      </p:pic>
      <p:sp>
        <p:nvSpPr>
          <p:cNvPr id="6" name="AutoShape 6"/>
          <p:cNvSpPr>
            <a:spLocks noChangeArrowheads="1"/>
          </p:cNvSpPr>
          <p:nvPr/>
        </p:nvSpPr>
        <p:spPr bwMode="auto">
          <a:xfrm rot="18330393">
            <a:off x="4893118" y="2851404"/>
            <a:ext cx="1158817" cy="457200"/>
          </a:xfrm>
          <a:prstGeom prst="leftArrow">
            <a:avLst>
              <a:gd name="adj1" fmla="val 50000"/>
              <a:gd name="adj2" fmla="val 87500"/>
            </a:avLst>
          </a:prstGeom>
          <a:solidFill>
            <a:srgbClr val="FF0000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6000760" y="2500306"/>
            <a:ext cx="25129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  <a:effectLst>
                  <a:glow rad="101600">
                    <a:srgbClr val="FFFFFF"/>
                  </a:glow>
                </a:effectLst>
                <a:latin typeface="+mj-lt"/>
              </a:rPr>
              <a:t>Основной цвет</a:t>
            </a: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 rot="2844842">
            <a:off x="4834447" y="5220220"/>
            <a:ext cx="1185356" cy="457200"/>
          </a:xfrm>
          <a:prstGeom prst="leftArrow">
            <a:avLst>
              <a:gd name="adj1" fmla="val 50000"/>
              <a:gd name="adj2" fmla="val 87500"/>
            </a:avLst>
          </a:prstGeom>
          <a:solidFill>
            <a:srgbClr val="FFFF00"/>
          </a:solidFill>
          <a:ln w="254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643438" y="6143644"/>
            <a:ext cx="287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>
                <a:solidFill>
                  <a:srgbClr val="FFFF00"/>
                </a:solidFill>
                <a:effectLst>
                  <a:glow rad="101600">
                    <a:srgbClr val="777777"/>
                  </a:glow>
                </a:effectLst>
                <a:latin typeface="+mj-lt"/>
              </a:rPr>
              <a:t>Основной цвет</a:t>
            </a:r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 flipH="1">
            <a:off x="2214546" y="4110038"/>
            <a:ext cx="1352536" cy="457200"/>
          </a:xfrm>
          <a:prstGeom prst="leftArrow">
            <a:avLst>
              <a:gd name="adj1" fmla="val 50000"/>
              <a:gd name="adj2" fmla="val 87500"/>
            </a:avLst>
          </a:prstGeom>
          <a:solidFill>
            <a:srgbClr val="0000FF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44000" y="3744000"/>
            <a:ext cx="2520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00FF"/>
                </a:solidFill>
                <a:latin typeface="+mj-lt"/>
              </a:rPr>
              <a:t>Основной цвет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7809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Основные и составные цвета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981068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</a:rPr>
              <a:t>Для удобства все цвета размещают по кругу, исключая голубой  (смесь синего с белым).</a:t>
            </a:r>
          </a:p>
          <a:p>
            <a:endParaRPr lang="ru-RU" sz="2800" dirty="0"/>
          </a:p>
        </p:txBody>
      </p:sp>
      <p:pic>
        <p:nvPicPr>
          <p:cNvPr id="4" name="Picture 3" descr="ф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2571744"/>
            <a:ext cx="4267200" cy="369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AutoShape 5"/>
          <p:cNvSpPr>
            <a:spLocks noChangeArrowheads="1"/>
          </p:cNvSpPr>
          <p:nvPr/>
        </p:nvSpPr>
        <p:spPr bwMode="auto">
          <a:xfrm rot="7481283">
            <a:off x="3082271" y="5377178"/>
            <a:ext cx="1155456" cy="457200"/>
          </a:xfrm>
          <a:prstGeom prst="leftArrow">
            <a:avLst>
              <a:gd name="adj1" fmla="val 50000"/>
              <a:gd name="adj2" fmla="val 87500"/>
            </a:avLst>
          </a:prstGeom>
          <a:solidFill>
            <a:srgbClr val="97D25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00034" y="5286388"/>
            <a:ext cx="192882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ru-RU" sz="2800" b="1" dirty="0">
                <a:solidFill>
                  <a:srgbClr val="97D250"/>
                </a:solidFill>
                <a:effectLst>
                  <a:glow rad="101600">
                    <a:srgbClr val="4D4D4D"/>
                  </a:glow>
                </a:effectLst>
                <a:latin typeface="+mj-lt"/>
              </a:rPr>
              <a:t>Составной </a:t>
            </a:r>
            <a:endParaRPr lang="ru-RU" sz="2800" b="1" dirty="0" smtClean="0">
              <a:solidFill>
                <a:srgbClr val="97D250"/>
              </a:solidFill>
              <a:effectLst>
                <a:glow rad="101600">
                  <a:srgbClr val="4D4D4D"/>
                </a:glow>
              </a:effectLst>
              <a:latin typeface="+mj-lt"/>
            </a:endParaRPr>
          </a:p>
          <a:p>
            <a:pPr algn="r"/>
            <a:r>
              <a:rPr lang="ru-RU" sz="2800" b="1" dirty="0" smtClean="0">
                <a:solidFill>
                  <a:srgbClr val="97D250"/>
                </a:solidFill>
                <a:effectLst>
                  <a:glow rad="101600">
                    <a:srgbClr val="4D4D4D"/>
                  </a:glow>
                </a:effectLst>
                <a:latin typeface="+mj-lt"/>
              </a:rPr>
              <a:t>цвет</a:t>
            </a:r>
            <a:endParaRPr lang="ru-RU" sz="2800" b="1" dirty="0">
              <a:solidFill>
                <a:srgbClr val="97D250"/>
              </a:solidFill>
              <a:effectLst>
                <a:glow rad="101600">
                  <a:srgbClr val="4D4D4D"/>
                </a:glow>
              </a:effectLst>
              <a:latin typeface="+mj-lt"/>
            </a:endParaRP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500034" y="2571744"/>
            <a:ext cx="188384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ru-RU" sz="2800" b="1" dirty="0">
                <a:solidFill>
                  <a:srgbClr val="9B1B8C"/>
                </a:solidFill>
                <a:latin typeface="+mj-lt"/>
              </a:rPr>
              <a:t>Составной </a:t>
            </a:r>
            <a:endParaRPr lang="ru-RU" sz="2800" b="1" dirty="0" smtClean="0">
              <a:solidFill>
                <a:srgbClr val="9B1B8C"/>
              </a:solidFill>
              <a:latin typeface="+mj-lt"/>
            </a:endParaRPr>
          </a:p>
          <a:p>
            <a:pPr algn="r"/>
            <a:r>
              <a:rPr lang="ru-RU" sz="2800" b="1" dirty="0" smtClean="0">
                <a:solidFill>
                  <a:srgbClr val="9B1B8C"/>
                </a:solidFill>
                <a:latin typeface="+mj-lt"/>
              </a:rPr>
              <a:t>цвет</a:t>
            </a:r>
            <a:endParaRPr lang="ru-RU" sz="2800" b="1" dirty="0">
              <a:solidFill>
                <a:srgbClr val="9B1B8C"/>
              </a:solidFill>
              <a:latin typeface="+mj-lt"/>
            </a:endParaRPr>
          </a:p>
        </p:txBody>
      </p:sp>
      <p:sp>
        <p:nvSpPr>
          <p:cNvPr id="10" name="AutoShape 14"/>
          <p:cNvSpPr>
            <a:spLocks noChangeArrowheads="1"/>
          </p:cNvSpPr>
          <p:nvPr/>
        </p:nvSpPr>
        <p:spPr bwMode="auto">
          <a:xfrm rot="13768811">
            <a:off x="3212600" y="3103880"/>
            <a:ext cx="1213800" cy="457200"/>
          </a:xfrm>
          <a:prstGeom prst="leftArrow">
            <a:avLst>
              <a:gd name="adj1" fmla="val 50000"/>
              <a:gd name="adj2" fmla="val 87500"/>
            </a:avLst>
          </a:prstGeom>
          <a:solidFill>
            <a:srgbClr val="9B1B8C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2" name="AutoShape 15"/>
          <p:cNvSpPr>
            <a:spLocks noChangeArrowheads="1"/>
          </p:cNvSpPr>
          <p:nvPr/>
        </p:nvSpPr>
        <p:spPr bwMode="auto">
          <a:xfrm>
            <a:off x="5286380" y="4143380"/>
            <a:ext cx="1214446" cy="457200"/>
          </a:xfrm>
          <a:prstGeom prst="leftArrow">
            <a:avLst>
              <a:gd name="adj1" fmla="val 50000"/>
              <a:gd name="adj2" fmla="val 83333"/>
            </a:avLst>
          </a:prstGeom>
          <a:solidFill>
            <a:srgbClr val="FD7E5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dirty="0">
              <a:solidFill>
                <a:srgbClr val="FD7E51"/>
              </a:solidFill>
            </a:endParaRP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6667500" y="3857628"/>
            <a:ext cx="24765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>
                <a:solidFill>
                  <a:srgbClr val="FD7E51"/>
                </a:solidFill>
                <a:effectLst>
                  <a:glow rad="101600">
                    <a:srgbClr val="4D4D4D"/>
                  </a:glow>
                </a:effectLst>
                <a:latin typeface="+mj-lt"/>
              </a:rPr>
              <a:t>Составной </a:t>
            </a:r>
          </a:p>
          <a:p>
            <a:r>
              <a:rPr lang="ru-RU" sz="2800" b="1" dirty="0">
                <a:solidFill>
                  <a:srgbClr val="FD7E51"/>
                </a:solidFill>
                <a:effectLst>
                  <a:glow rad="101600">
                    <a:srgbClr val="4D4D4D"/>
                  </a:glow>
                </a:effectLst>
                <a:latin typeface="+mj-lt"/>
              </a:rPr>
              <a:t>цвет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634082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Цветовой круг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643570" y="1928802"/>
            <a:ext cx="3286148" cy="4357718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Цветовой круг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можно расширить, добавляя в него цвета, полученные смешением основных и составных цветов</a:t>
            </a:r>
          </a:p>
          <a:p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928802"/>
            <a:ext cx="5086350" cy="4387850"/>
          </a:xfrm>
          <a:prstGeom prst="rect">
            <a:avLst/>
          </a:prstGeom>
          <a:noFill/>
          <a:ln w="15875">
            <a:solidFill>
              <a:schemeClr val="tx2">
                <a:lumMod val="5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5786454"/>
            <a:ext cx="8715436" cy="909654"/>
          </a:xfrm>
        </p:spPr>
        <p:txBody>
          <a:bodyPr/>
          <a:lstStyle/>
          <a:p>
            <a:pPr algn="ctr"/>
            <a:r>
              <a:rPr lang="ru-RU" sz="2400" dirty="0" smtClean="0">
                <a:latin typeface="Century Schoolbook" pitchFamily="18" charset="0"/>
              </a:rPr>
              <a:t>Живопись – это такой вид изобразительного искусства, в котором цвет играет главную роль</a:t>
            </a:r>
          </a:p>
          <a:p>
            <a:endParaRPr lang="ru-RU" dirty="0"/>
          </a:p>
        </p:txBody>
      </p:sp>
      <p:pic>
        <p:nvPicPr>
          <p:cNvPr id="4" name="Picture 7" descr="9вал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990981" y="332656"/>
            <a:ext cx="7454492" cy="51467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picture0557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5918" y="1064100"/>
            <a:ext cx="5500726" cy="5594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Порядок расположения цветов в цветовом круге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123</TotalTime>
  <Words>209</Words>
  <Application>Microsoft Office PowerPoint</Application>
  <PresentationFormat>Экран (4:3)</PresentationFormat>
  <Paragraphs>53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Справедливость</vt:lpstr>
      <vt:lpstr>Гуашь, три основных цвета: рисуем дворец холодного ветра и дворец золотой осени. (2 класс)</vt:lpstr>
      <vt:lpstr>Радуга</vt:lpstr>
      <vt:lpstr>Основные цвета</vt:lpstr>
      <vt:lpstr>Составные цвета</vt:lpstr>
      <vt:lpstr>Основные и составные цвета</vt:lpstr>
      <vt:lpstr>Основные и составные цвета</vt:lpstr>
      <vt:lpstr>Цветовой круг</vt:lpstr>
      <vt:lpstr>Презентация PowerPoint</vt:lpstr>
      <vt:lpstr>Порядок расположения цветов в цветовом круге</vt:lpstr>
      <vt:lpstr>Презентация PowerPoint</vt:lpstr>
      <vt:lpstr>Презентация PowerPoint</vt:lpstr>
      <vt:lpstr>Презентация PowerPoint</vt:lpstr>
      <vt:lpstr>Теплые цвета</vt:lpstr>
      <vt:lpstr>Холодные цвета</vt:lpstr>
      <vt:lpstr>Практическая  работа</vt:lpstr>
    </vt:vector>
  </TitlesOfParts>
  <Company>BEST_XP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Val</dc:creator>
  <cp:lastModifiedBy>user</cp:lastModifiedBy>
  <cp:revision>31</cp:revision>
  <dcterms:created xsi:type="dcterms:W3CDTF">2009-10-02T05:35:29Z</dcterms:created>
  <dcterms:modified xsi:type="dcterms:W3CDTF">2024-04-21T13:34:56Z</dcterms:modified>
</cp:coreProperties>
</file>